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ink/ink2.xml" ContentType="application/inkml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7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8.xml" ContentType="application/vnd.openxmlformats-officedocument.presentationml.tags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1" r:id="rId1"/>
  </p:sldMasterIdLst>
  <p:notesMasterIdLst>
    <p:notesMasterId r:id="rId37"/>
  </p:notesMasterIdLst>
  <p:sldIdLst>
    <p:sldId id="256" r:id="rId2"/>
    <p:sldId id="257" r:id="rId3"/>
    <p:sldId id="267" r:id="rId4"/>
    <p:sldId id="270" r:id="rId5"/>
    <p:sldId id="269" r:id="rId6"/>
    <p:sldId id="274" r:id="rId7"/>
    <p:sldId id="271" r:id="rId8"/>
    <p:sldId id="272" r:id="rId9"/>
    <p:sldId id="273" r:id="rId10"/>
    <p:sldId id="275" r:id="rId11"/>
    <p:sldId id="276" r:id="rId12"/>
    <p:sldId id="277" r:id="rId13"/>
    <p:sldId id="278" r:id="rId14"/>
    <p:sldId id="279" r:id="rId15"/>
    <p:sldId id="280" r:id="rId16"/>
    <p:sldId id="302" r:id="rId17"/>
    <p:sldId id="281" r:id="rId18"/>
    <p:sldId id="282" r:id="rId19"/>
    <p:sldId id="285" r:id="rId20"/>
    <p:sldId id="304" r:id="rId21"/>
    <p:sldId id="305" r:id="rId22"/>
    <p:sldId id="306" r:id="rId23"/>
    <p:sldId id="288" r:id="rId24"/>
    <p:sldId id="291" r:id="rId25"/>
    <p:sldId id="292" r:id="rId26"/>
    <p:sldId id="295" r:id="rId27"/>
    <p:sldId id="296" r:id="rId28"/>
    <p:sldId id="297" r:id="rId29"/>
    <p:sldId id="294" r:id="rId30"/>
    <p:sldId id="293" r:id="rId31"/>
    <p:sldId id="298" r:id="rId32"/>
    <p:sldId id="299" r:id="rId33"/>
    <p:sldId id="300" r:id="rId34"/>
    <p:sldId id="259" r:id="rId35"/>
    <p:sldId id="28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E50"/>
    <a:srgbClr val="CA5200"/>
    <a:srgbClr val="FF6541"/>
    <a:srgbClr val="FFB3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36E61B-8067-4D46-A4C8-0F0D892CC246}" v="1" dt="2020-05-31T13:57:22.6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32"/>
    <p:restoredTop sz="83469"/>
  </p:normalViewPr>
  <p:slideViewPr>
    <p:cSldViewPr snapToGrid="0" snapToObjects="1">
      <p:cViewPr varScale="1">
        <p:scale>
          <a:sx n="102" d="100"/>
          <a:sy n="102" d="100"/>
        </p:scale>
        <p:origin x="440" y="184"/>
      </p:cViewPr>
      <p:guideLst/>
    </p:cSldViewPr>
  </p:slideViewPr>
  <p:outlineViewPr>
    <p:cViewPr>
      <p:scale>
        <a:sx n="33" d="100"/>
        <a:sy n="33" d="100"/>
      </p:scale>
      <p:origin x="0" y="-9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15:50:18.637"/>
    </inkml:context>
    <inkml:brush xml:id="br0">
      <inkml:brushProperty name="width" value="0.6" units="cm"/>
      <inkml:brushProperty name="height" value="0.6" units="cm"/>
    </inkml:brush>
  </inkml:definitions>
  <inkml:trace contextRef="#ctx0" brushRef="#br0">1 3194 8027,'63'11'0,"0"-1"0,-10-3 0,-1-2 0,36-2 0,-11-6 0,5-7 0,-2-9 0,-29 4 0,2-3 0,5-3 0,2-4 0,9-9 0,1-4 0,11-9 0,-1-5 0,-1-7 0,0-4-164,-21 14 0,0-1 0,0-3 0,-1-2 0,0-2 0,-1-1 129,1-4 1,0-3 0,-1 0 0,0-2 0,0-2 0,-1-1 34,1-5 0,-2-2 0,0-1 0,-1 0 0,-2 0 0,0-2 0,0-1 0,0-1 0,-1 1 0,-5 3 0,-1 1 0,-2 0 0,-5 7 0,0 1 0,-3 1 0,-3 7 0,-2 0 0,-2 2 55,5-17 0,-2 4 0,-7 12 0,-1 1-55,3-6 0,0 0 0,-6 14 0,-1 1 0,-1 0 0,0 1 0,11-25 0,-14 19 0,-36 39 0,-24 22 0,-22 24 0,26-5 0,-1 4 0,2 0 0,-1 0 0,-5 2 0,0 1 0,-2 4 0,-1 0 0,-5 3 0,0-1 224,3-1 1,0-1 0,3-2 0,0 0-225,-4 2 0,1-1 0,5-3 0,3-1 35,-33 25 0,5-3-35,20-16 0,3-2 0,8-3 0,30-22 0,20-16 0,38-30 0,-7 4 0,4-4 0,6-6 0,3-1 0,6-4 0,0-2 0,0-1 0,1 1 0,-3 2 0,0 1 0,5-2 0,-1 1 0,-6 7 0,-2 3 0,-6 4 0,-1 2 0,38-22 0,-9 10 0,2 6 0,-9 11 0,-12 17 0,-8 5 0,-8 7 0,-10 22 0,-5 16 0,-10 23 0,-6 13 0,-3 13 0,-6 9 0,-2-45 0,-2 0 0,0 2 0,-1 0 0,-1 2 0,-1 0 0,-2-3 0,0-1 0,-6 41 0,-3 0 0,3-20 0,1-6 0,2-10 0,1-11 0,2-2 0,4-16 0,-7 5 0,1-12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19:30:05.714"/>
    </inkml:context>
    <inkml:brush xml:id="br0">
      <inkml:brushProperty name="width" value="0.6" units="cm"/>
      <inkml:brushProperty name="height" value="0.6" units="cm"/>
    </inkml:brush>
  </inkml:definitions>
  <inkml:trace contextRef="#ctx0" brushRef="#br0">3799 699 8027,'-26'-54'0,"1"0"0,-14-27 0,10 27 0,5 16 0,-9 0 0,-5-4 0,-10-2 0,-12 1 0,-8 0 0,-6 0 0,-5 4 0,-11 2 0,38 19 0,-4 3 0,-2 1 0,-1 2 0,0 1 0,2 3 0,5 4 0,0 2 0,-2 0 0,-1 0 0,5 2 0,0 0 0,-11 5 0,-1 3 0,-1 1 0,0 2 0,0 4 0,1 3 0,12 1 0,0 3 0,-9 5 0,1 2 0,11-3 0,-1 3 0,-12 9 0,-1 3 0,8-1 0,3 1 0,-3 2 0,2 2 0,6-3 0,1 0 0,3-1 0,1 0 0,2 1 0,1 0 0,-3 6 0,0 2 0,1 1 0,1 1 0,-1 6 0,1-1 0,8-8 0,1-1 0,0 5 0,1 0 0,2-1 0,1 0 0,-2 10 0,0 0 0,2-4 0,1 1 0,-1 4 0,1 0 0,4-10 0,1-1 0,0 0 0,0 0 0,3-4 0,-1 1 0,-2 5 0,1-1 0,-15 39 0,7-11 0,-2-5 0,15-20 0,-4 0 0,4-9 0,4-10 0,0-12 0,1-11 0,-7-38 0,1-19 0,-4-13 0,3 2 0,-4-7 0,-1-5 0,-3-6 0,3-6 0,-3-3 0,3-5 0,-3-1 0,3-2 0,-1 0 0,2-1 0,-1 0 0,0 8 0,6 13 0,-2-1 0,6 17 0,-1-7 0,1 7 0,2 7 0,3 10 0,-3-9 0,7 31 0,-3 4 0,11 44 0,2 12 0,8 8 0,0-6 0,3 12 0,0 6 0,0 6 0,2 5 0,-1 7 0,2 3 0,-4 3 0,1-1 0,1 3 0,-1-3 0,0-7 0,-2-10 0,2-5 0,-1-9 0,1 5 0,1-7 0,-1-7 0,0-9 0,5 5 0,-6-17 0,6 6 0,-8-21 0,0-5 0,23-8 0,-5 0 0,52-5 0,-4-2 0,2 0 0,9-7 0,-2 6 0,-42 3 0,0-1 0,-1 1 0,1 1 0,2-2 0,0 0 0,47-3 0,-1 0 0,-3 2 0,-19 5 0,4-4 0,-16 3 0,-2 0 0,-3-1 0,2 3 0,-3-2 0,-16 2 0,-13 1 0,-13 0 0,1-4 0,5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21B8C-1828-7F41-8B48-B483F1A528DB}" type="datetimeFigureOut">
              <a:rPr lang="en-US" smtClean="0"/>
              <a:t>6/21/20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27BFE-D036-F84D-B123-6C06B8156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36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Hello. I'm Pond </a:t>
            </a:r>
            <a:r>
              <a:rPr lang="en-US" dirty="0" err="1"/>
              <a:t>Premtoon</a:t>
            </a:r>
            <a:r>
              <a:rPr lang="en-US" dirty="0"/>
              <a:t>, and I'd like to talk about a new semantic code search</a:t>
            </a:r>
          </a:p>
          <a:p>
            <a:r>
              <a:rPr lang="en-US" dirty="0"/>
              <a:t>technique and also an implementation that we called </a:t>
            </a:r>
            <a:r>
              <a:rPr lang="en-US" dirty="0" err="1"/>
              <a:t>Yogo</a:t>
            </a:r>
            <a:r>
              <a:rPr lang="en-US" dirty="0"/>
              <a:t>. I worked on this</a:t>
            </a:r>
          </a:p>
          <a:p>
            <a:r>
              <a:rPr lang="en-US" dirty="0"/>
              <a:t>project with my mentor Jimmy Koppel and my master's thesis advisor</a:t>
            </a:r>
          </a:p>
          <a:p>
            <a:r>
              <a:rPr lang="en-US" dirty="0"/>
              <a:t>Armando Solar-Lezama at MIT CSAIL.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7BFE-D036-F84D-B123-6C06B81567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71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Underscore and dashes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7BFE-D036-F84D-B123-6C06B81567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21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don’t narrate the bottom two rules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7BFE-D036-F84D-B123-6C06B81567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85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Everything can be represented as pure functional expressions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7BFE-D036-F84D-B123-6C06B81567F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19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"One main improvement.."</a:t>
            </a:r>
          </a:p>
          <a:p>
            <a:r>
              <a:rPr lang="en-US" dirty="0"/>
              <a:t>without compiling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7BFE-D036-F84D-B123-6C06B81567F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45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7BFE-D036-F84D-B123-6C06B81567F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10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7BFE-D036-F84D-B123-6C06B81567F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58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7BFE-D036-F84D-B123-6C06B81567F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16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7BFE-D036-F84D-B123-6C06B81567F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6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Intraprocedural </a:t>
            </a:r>
          </a:p>
          <a:p>
            <a:pPr marL="171450" indent="-171450">
              <a:buFontTx/>
              <a:buChar char="-"/>
            </a:pPr>
            <a:r>
              <a:rPr lang="en-US" dirty="0"/>
              <a:t>Corners don’t match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7BFE-D036-F84D-B123-6C06B81567F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46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7BFE-D036-F84D-B123-6C06B81567F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85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When I started learning python, I wrote this code a bunch of times. This is a very manual way of counting how many times item occurs in a collection ’</a:t>
            </a:r>
            <a:r>
              <a:rPr lang="en-US" dirty="0" err="1"/>
              <a:t>arr</a:t>
            </a:r>
            <a:r>
              <a:rPr lang="en-US" dirty="0"/>
              <a:t>’. </a:t>
            </a:r>
          </a:p>
          <a:p>
            <a:pPr marL="171450" indent="-171450">
              <a:buFontTx/>
              <a:buChar char="-"/>
            </a:pPr>
            <a:r>
              <a:rPr lang="en-US" dirty="0"/>
              <a:t>But eventually I learned a different way of doing it. </a:t>
            </a:r>
          </a:p>
          <a:p>
            <a:pPr marL="171450" indent="-171450">
              <a:buFontTx/>
              <a:buChar char="-"/>
            </a:pPr>
            <a:r>
              <a:rPr lang="en-US" dirty="0"/>
              <a:t>Imagine if I had a codebase or a project, and I wanted find all the places I have written this loop so that I can change it. </a:t>
            </a:r>
          </a:p>
          <a:p>
            <a:pPr marL="171450" indent="-171450">
              <a:buFontTx/>
              <a:buChar char="-"/>
            </a:pPr>
            <a:r>
              <a:rPr lang="en-US" dirty="0"/>
              <a:t>Already this is this is going to be pretty tedious, but the hard thing is, I’m not just looking for this exact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7BFE-D036-F84D-B123-6C06B81567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96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7BFE-D036-F84D-B123-6C06B81567F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543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7BFE-D036-F84D-B123-6C06B81567F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46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7BFE-D036-F84D-B123-6C06B81567F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11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Talk about memory as expressions. We have representations for assignments and function calls, and equality rules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7BFE-D036-F84D-B123-6C06B81567F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791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7BFE-D036-F84D-B123-6C06B81567F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74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7BFE-D036-F84D-B123-6C06B81567F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07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7BFE-D036-F84D-B123-6C06B81567F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793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7BFE-D036-F84D-B123-6C06B81567F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988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 also want to find these other silly ways of writing that loop</a:t>
            </a:r>
          </a:p>
          <a:p>
            <a:pPr marL="171450" indent="-171450">
              <a:buFontTx/>
              <a:buChar char="-"/>
            </a:pPr>
            <a:r>
              <a:rPr lang="en-US" dirty="0"/>
              <a:t>I may even want this one to show up in my search result, may because I’m doing this search for a different reason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important thing is, these code samples are concrete ways of doing abstractly the same thing.</a:t>
            </a:r>
          </a:p>
          <a:p>
            <a:pPr marL="171450" indent="-171450">
              <a:buFontTx/>
              <a:buChar char="-"/>
            </a:pPr>
            <a:r>
              <a:rPr lang="en-US" dirty="0"/>
              <a:t>But most search tools just don’t understand that.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7BFE-D036-F84D-B123-6C06B81567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58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In fact, what if I want the find the same computation in more than one language.</a:t>
            </a:r>
          </a:p>
          <a:p>
            <a:pPr marL="171450" indent="-171450">
              <a:buFontTx/>
              <a:buChar char="-"/>
            </a:pPr>
            <a:r>
              <a:rPr lang="en-US" dirty="0"/>
              <a:t>For instance, the array item count pattern is hardly unique to python. These are Java examples.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7BFE-D036-F84D-B123-6C06B81567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96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We looked at 70 different search tools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none of them could match all these code paraphrases consistently or correctly enough, even within one language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7BFE-D036-F84D-B123-6C06B81567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77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So this really shows the need for a new search technique that really understands computations or abstract concepts,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can reason about how they might surface differently.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7BFE-D036-F84D-B123-6C06B81567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02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From the work of Ross Tate and Colleagues in 2009, we borrow</a:t>
            </a:r>
          </a:p>
          <a:p>
            <a:pPr marL="171450" indent="-171450">
              <a:buFontTx/>
              <a:buChar char="-"/>
            </a:pPr>
            <a:r>
              <a:rPr lang="en-US" dirty="0"/>
              <a:t>A way to represent a program as a graph of pure expressions, 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an efficient way to reason about different but equivalent expressions using a system of rewrite rules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From the Programmer's Apprentice project, we drew the insight that we can bridge very different paraphrases by representing the abstract concepts that they commonly implement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7BFE-D036-F84D-B123-6C06B81567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79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7BFE-D036-F84D-B123-6C06B81567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40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“domain specific language”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7BFE-D036-F84D-B123-6C06B81567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28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6ADE9-F9A6-F04B-A89B-968A38994B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64C64B-74CC-9243-B53C-9BBEBDF8B6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2C69B-50FD-B14D-BCB2-CC7E8D5AC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F881-050A-C54E-9CA4-C009CEF2BEEF}" type="datetimeFigureOut">
              <a:rPr lang="en-US" smtClean="0"/>
              <a:t>6/21/20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1F5F3-94BD-CB40-AC2D-DA48574E2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7C719-3597-7844-BC1D-472E362B4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CB44-57F7-C644-B781-AA7FBA36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18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CDBBE-10A7-024D-B362-07BAFBF68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1C5825-4350-A641-9D67-5201C88FC6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3763E-F30F-E146-BC94-D290E4D9C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F881-050A-C54E-9CA4-C009CEF2BEEF}" type="datetimeFigureOut">
              <a:rPr lang="en-US" smtClean="0"/>
              <a:t>6/21/20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4F0AD-DF13-3840-B9FE-5D56B869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724FF-7F4F-EA4F-9CD6-BF7A45841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CB44-57F7-C644-B781-AA7FBA36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4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9B96D1-462C-F045-B1B8-26D3782601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0B2DFA-DC71-1D47-ACAF-9B04E1FDE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AAC7-224B-E94E-8C31-7A78D29D4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F881-050A-C54E-9CA4-C009CEF2BEEF}" type="datetimeFigureOut">
              <a:rPr lang="en-US" smtClean="0"/>
              <a:t>6/21/20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ECEC8-8BAB-E740-98B3-D5AC35CD0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F6D1F-ABBA-8943-96CE-01EA9CC6F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CB44-57F7-C644-B781-AA7FBA36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29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7B64B-058D-514F-9ABD-E74A6283B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45FC0-0358-FA41-8831-89A76FE11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A8B41-F4D6-D641-82BF-01F937BB0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F881-050A-C54E-9CA4-C009CEF2BEEF}" type="datetimeFigureOut">
              <a:rPr lang="en-US" smtClean="0"/>
              <a:t>6/21/20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B69A4-96BA-F54E-991B-231938834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852D5-5060-354F-A7B0-B10B415D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CB44-57F7-C644-B781-AA7FBA36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18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89720-132B-954F-856B-09867673B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70EDA-ABF8-3C45-A9C3-624E8ADFF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7A8E6-1E15-0C4D-8129-86DB7AF2E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F881-050A-C54E-9CA4-C009CEF2BEEF}" type="datetimeFigureOut">
              <a:rPr lang="en-US" smtClean="0"/>
              <a:t>6/21/20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4FCFC-F0EE-F44A-A9C2-8A3FC3748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10219-3E35-E84A-8AEF-BE861ECBB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CB44-57F7-C644-B781-AA7FBA36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85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EAC75-B266-014E-B91F-DED09360D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37C69-F9AC-C34F-A9F9-557472E0E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46714B-F422-2740-BCF7-3AF4F24CD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8A15E5-CDBC-0744-822C-CA832F0F3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F881-050A-C54E-9CA4-C009CEF2BEEF}" type="datetimeFigureOut">
              <a:rPr lang="en-US" smtClean="0"/>
              <a:t>6/21/20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22673-C240-6E42-97D5-C6E3E9753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CD9A34-9BC8-0F4F-A277-2A82DF30E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CB44-57F7-C644-B781-AA7FBA36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87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5F566-E576-164C-BBAD-CE7FD75C1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69B2D-04A6-0E45-94D3-028F4C226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D68EB-C504-D343-8537-166F1A312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28DD23-4915-B544-974D-4DB062CA7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CAF6AF-9280-BB4B-93FB-E18CA2A523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838292-51BB-DA42-8B75-09DC8F716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F881-050A-C54E-9CA4-C009CEF2BEEF}" type="datetimeFigureOut">
              <a:rPr lang="en-US" smtClean="0"/>
              <a:t>6/21/20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531A53-C2FD-A144-9C35-64AC62F39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34F60-CBF2-3A41-97E5-C33025C50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CB44-57F7-C644-B781-AA7FBA36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1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ECCAF-1ADE-1D48-87C0-A45B4C395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A2725A-FDEC-0440-A527-8A03F225A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F881-050A-C54E-9CA4-C009CEF2BEEF}" type="datetimeFigureOut">
              <a:rPr lang="en-US" smtClean="0"/>
              <a:t>6/21/20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31DFD9-28DC-394A-91FE-C144D6523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C97A80-0078-2E45-A23B-DAD7F7FA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CB44-57F7-C644-B781-AA7FBA36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8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BED08C-DC83-ED4C-ABC5-803C46082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F881-050A-C54E-9CA4-C009CEF2BEEF}" type="datetimeFigureOut">
              <a:rPr lang="en-US" smtClean="0"/>
              <a:t>6/21/20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B7172B-490A-9747-9B26-581D8E106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7A015-9ED8-FD48-B10E-E9E68A09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CB44-57F7-C644-B781-AA7FBA36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40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84E65-678C-4240-9309-F1FA7EC5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5A095-2781-F843-A35D-917170001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0A442-6423-BD4E-9CBA-AE29D56C2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84F46-01D0-B34E-B5B7-2868CB460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F881-050A-C54E-9CA4-C009CEF2BEEF}" type="datetimeFigureOut">
              <a:rPr lang="en-US" smtClean="0"/>
              <a:t>6/21/20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CA6CBE-BCE8-5C4F-AD5B-5ECC9C58F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8E98DA-DEB4-3F40-8769-8166AE7B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CB44-57F7-C644-B781-AA7FBA36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41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01F51-5D8E-3A43-876B-5CC2B568E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7CB33-22E0-C74B-A380-B42177A42A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F0E42B-2C48-5D4F-8688-6CDEBB984C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9F29A-54BE-B642-B703-D1AA663E9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F881-050A-C54E-9CA4-C009CEF2BEEF}" type="datetimeFigureOut">
              <a:rPr lang="en-US" smtClean="0"/>
              <a:t>6/21/20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E8B8F-8216-9C4F-86D3-E27512593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4AFF5-7A12-1743-88E4-CFC595DFD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CB44-57F7-C644-B781-AA7FBA36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14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13E90C-2CFE-7E40-A475-57032342C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15F17-0893-AF42-B34D-443FF57F2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980AC-4B72-F24D-B03C-DD68DF3FC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8F881-050A-C54E-9CA4-C009CEF2BEEF}" type="datetimeFigureOut">
              <a:rPr lang="en-US" smtClean="0"/>
              <a:t>6/21/20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9BAD5-39F5-F64A-8BBA-7068B3CA4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DC232-82BF-2E46-9E47-085396B81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3CB44-57F7-C644-B781-AA7FBA36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5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.png"/><Relationship Id="rId2" Type="http://schemas.microsoft.com/office/2007/relationships/media" Target="../media/media13.m4a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audio" Target="../media/media17.m4a"/><Relationship Id="rId7" Type="http://schemas.openxmlformats.org/officeDocument/2006/relationships/customXml" Target="../ink/ink2.xml"/><Relationship Id="rId2" Type="http://schemas.microsoft.com/office/2007/relationships/media" Target="../media/media17.m4a"/><Relationship Id="rId1" Type="http://schemas.openxmlformats.org/officeDocument/2006/relationships/tags" Target="../tags/tag9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1.png"/><Relationship Id="rId2" Type="http://schemas.microsoft.com/office/2007/relationships/media" Target="../media/media18.m4a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9.m4a"/><Relationship Id="rId7" Type="http://schemas.openxmlformats.org/officeDocument/2006/relationships/image" Target="../media/image13.png"/><Relationship Id="rId2" Type="http://schemas.microsoft.com/office/2007/relationships/media" Target="../media/media19.m4a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customXml" Target="../ink/ink1.xml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15.png"/><Relationship Id="rId2" Type="http://schemas.microsoft.com/office/2007/relationships/media" Target="../media/media19.m4a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7" Type="http://schemas.openxmlformats.org/officeDocument/2006/relationships/image" Target="../media/image1.png"/><Relationship Id="rId2" Type="http://schemas.microsoft.com/office/2007/relationships/media" Target="../media/media26.m4a"/><Relationship Id="rId1" Type="http://schemas.openxmlformats.org/officeDocument/2006/relationships/tags" Target="../tags/tag16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7" Type="http://schemas.openxmlformats.org/officeDocument/2006/relationships/image" Target="../media/image1.png"/><Relationship Id="rId2" Type="http://schemas.microsoft.com/office/2007/relationships/media" Target="../media/media28.m4a"/><Relationship Id="rId1" Type="http://schemas.openxmlformats.org/officeDocument/2006/relationships/tags" Target="../tags/tag17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F0B04-05B0-5242-B725-D5DD3933C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923" y="1122363"/>
            <a:ext cx="11129963" cy="2387600"/>
          </a:xfrm>
        </p:spPr>
        <p:txBody>
          <a:bodyPr>
            <a:norm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+mn-lt"/>
              </a:rPr>
              <a:t>Yogo</a:t>
            </a:r>
            <a:r>
              <a:rPr lang="en-US" sz="4400" b="1" dirty="0">
                <a:solidFill>
                  <a:schemeClr val="bg1"/>
                </a:solidFill>
                <a:latin typeface="+mn-lt"/>
              </a:rPr>
              <a:t>: You Only Grep Once</a:t>
            </a:r>
            <a:br>
              <a:rPr lang="en-US" sz="4400" b="1" dirty="0">
                <a:solidFill>
                  <a:schemeClr val="bg1"/>
                </a:solidFill>
                <a:latin typeface="+mn-lt"/>
              </a:rPr>
            </a:br>
            <a:r>
              <a:rPr lang="en-US" sz="4400" dirty="0">
                <a:solidFill>
                  <a:schemeClr val="bg1"/>
                </a:solidFill>
                <a:latin typeface="+mn-lt"/>
              </a:rPr>
              <a:t>Semantic Code Search via Equational Reasoning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E8FEC3-8494-8249-88C0-695B09FCC90A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05315D-A1C9-8949-A945-043E3208F543}"/>
              </a:ext>
            </a:extLst>
          </p:cNvPr>
          <p:cNvSpPr txBox="1"/>
          <p:nvPr/>
        </p:nvSpPr>
        <p:spPr>
          <a:xfrm>
            <a:off x="1435332" y="4100510"/>
            <a:ext cx="2464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Pond </a:t>
            </a:r>
            <a:r>
              <a:rPr lang="en-US" sz="2800" dirty="0" err="1">
                <a:solidFill>
                  <a:schemeClr val="bg1"/>
                </a:solidFill>
              </a:rPr>
              <a:t>Premtoon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0BACD-45E0-7246-BBD6-8F9C2ABBA7B2}"/>
              </a:ext>
            </a:extLst>
          </p:cNvPr>
          <p:cNvSpPr txBox="1"/>
          <p:nvPr/>
        </p:nvSpPr>
        <p:spPr>
          <a:xfrm>
            <a:off x="4779513" y="4114800"/>
            <a:ext cx="2164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James Koppel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6BF8C7-372F-5D48-89F2-5EE76A9BC6DE}"/>
              </a:ext>
            </a:extLst>
          </p:cNvPr>
          <p:cNvSpPr txBox="1"/>
          <p:nvPr/>
        </p:nvSpPr>
        <p:spPr>
          <a:xfrm>
            <a:off x="7737691" y="4100510"/>
            <a:ext cx="3548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Armando Solar-Lezama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C8CF3A-78C7-5D4F-97AB-12478F85021E}"/>
              </a:ext>
            </a:extLst>
          </p:cNvPr>
          <p:cNvSpPr txBox="1"/>
          <p:nvPr/>
        </p:nvSpPr>
        <p:spPr>
          <a:xfrm>
            <a:off x="5009786" y="4981247"/>
            <a:ext cx="1640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MIT CSAIL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B93CB16-F011-AB41-B442-98E8A017E2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87"/>
    </mc:Choice>
    <mc:Fallback xmlns="">
      <p:transition spd="slow" advTm="15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4139-36A1-DC41-96DA-D46E9161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Expression Graph (PEG)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53A8B4-9BD6-DD42-9A2C-DC96BEF265B4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4B653C-59C3-F746-B4EC-67516A3B6F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583" b="21336"/>
          <a:stretch/>
        </p:blipFill>
        <p:spPr>
          <a:xfrm>
            <a:off x="838200" y="1690688"/>
            <a:ext cx="4375823" cy="689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6157E17-D46D-494B-8B81-E0F5BD6F9B03}"/>
              </a:ext>
            </a:extLst>
          </p:cNvPr>
          <p:cNvSpPr/>
          <p:nvPr/>
        </p:nvSpPr>
        <p:spPr>
          <a:xfrm>
            <a:off x="1192192" y="3113594"/>
            <a:ext cx="729205" cy="512180"/>
          </a:xfrm>
          <a:prstGeom prst="round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x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4DFEA67-8C87-FB48-A482-573B8A75E0B9}"/>
              </a:ext>
            </a:extLst>
          </p:cNvPr>
          <p:cNvSpPr/>
          <p:nvPr/>
        </p:nvSpPr>
        <p:spPr>
          <a:xfrm>
            <a:off x="2491811" y="3113594"/>
            <a:ext cx="729205" cy="512180"/>
          </a:xfrm>
          <a:prstGeom prst="round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lo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08A2CE81-8648-6C41-B097-A65BCE69C6C0}"/>
              </a:ext>
            </a:extLst>
          </p:cNvPr>
          <p:cNvSpPr/>
          <p:nvPr/>
        </p:nvSpPr>
        <p:spPr>
          <a:xfrm>
            <a:off x="3791430" y="3113594"/>
            <a:ext cx="729205" cy="512180"/>
          </a:xfrm>
          <a:prstGeom prst="round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hi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406C565-E832-B142-8464-9997157254CE}"/>
              </a:ext>
            </a:extLst>
          </p:cNvPr>
          <p:cNvSpPr/>
          <p:nvPr/>
        </p:nvSpPr>
        <p:spPr>
          <a:xfrm>
            <a:off x="1921397" y="4162261"/>
            <a:ext cx="729205" cy="512180"/>
          </a:xfrm>
          <a:prstGeom prst="round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&gt;=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6FE33AE-21B5-B74D-B463-6FEA11D8761C}"/>
              </a:ext>
            </a:extLst>
          </p:cNvPr>
          <p:cNvSpPr/>
          <p:nvPr/>
        </p:nvSpPr>
        <p:spPr>
          <a:xfrm>
            <a:off x="3026111" y="4162260"/>
            <a:ext cx="729205" cy="512180"/>
          </a:xfrm>
          <a:prstGeom prst="round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&lt;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70E3CFA-B1DF-484D-B000-DC590EBF6B52}"/>
              </a:ext>
            </a:extLst>
          </p:cNvPr>
          <p:cNvSpPr/>
          <p:nvPr/>
        </p:nvSpPr>
        <p:spPr>
          <a:xfrm>
            <a:off x="2491811" y="5210926"/>
            <a:ext cx="729205" cy="512180"/>
          </a:xfrm>
          <a:prstGeom prst="round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and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840031F-0917-B84A-A008-C6000DDF4136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1556795" y="3625774"/>
            <a:ext cx="616542" cy="53648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287ABEF-1F15-CF42-B20B-739B777A4F24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2428732" y="3625774"/>
            <a:ext cx="427682" cy="536485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C9480A3-2492-F14D-8592-EEBE7317BE6E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1556795" y="3625774"/>
            <a:ext cx="1664221" cy="53648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D79BAE8-AA48-4C4B-9F92-F240C8050449}"/>
              </a:ext>
            </a:extLst>
          </p:cNvPr>
          <p:cNvCxnSpPr>
            <a:stCxn id="35" idx="2"/>
          </p:cNvCxnSpPr>
          <p:nvPr/>
        </p:nvCxnSpPr>
        <p:spPr>
          <a:xfrm flipH="1">
            <a:off x="3585619" y="3625774"/>
            <a:ext cx="570414" cy="53648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ACAFC3C-17C3-6D4A-98F1-B41BE8C30880}"/>
              </a:ext>
            </a:extLst>
          </p:cNvPr>
          <p:cNvCxnSpPr>
            <a:stCxn id="36" idx="2"/>
          </p:cNvCxnSpPr>
          <p:nvPr/>
        </p:nvCxnSpPr>
        <p:spPr>
          <a:xfrm>
            <a:off x="2286000" y="4674441"/>
            <a:ext cx="364602" cy="536485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ED44181-2B21-164F-A275-F97D7B2074D4}"/>
              </a:ext>
            </a:extLst>
          </p:cNvPr>
          <p:cNvCxnSpPr>
            <a:stCxn id="37" idx="2"/>
          </p:cNvCxnSpPr>
          <p:nvPr/>
        </p:nvCxnSpPr>
        <p:spPr>
          <a:xfrm flipH="1">
            <a:off x="3038715" y="4674440"/>
            <a:ext cx="351999" cy="503581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6F9914E-09B3-BA44-914F-32E300081493}"/>
              </a:ext>
            </a:extLst>
          </p:cNvPr>
          <p:cNvSpPr txBox="1"/>
          <p:nvPr/>
        </p:nvSpPr>
        <p:spPr>
          <a:xfrm>
            <a:off x="5577671" y="2852680"/>
            <a:ext cx="52629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Inconsolata for Powerline Mediu" panose="020B0609030003000000" pitchFamily="49" charset="0"/>
              </a:rPr>
              <a:t>(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Inconsolata for Powerline Mediu" panose="020B0609030003000000" pitchFamily="49" charset="0"/>
              </a:rPr>
              <a:t>defsearch</a:t>
            </a:r>
            <a:r>
              <a:rPr lang="en-US" sz="2400" dirty="0">
                <a:latin typeface="Inconsolata for Powerline Mediu" panose="020B0609030003000000" pitchFamily="49" charset="0"/>
              </a:rPr>
              <a:t> bound-checking </a:t>
            </a:r>
          </a:p>
          <a:p>
            <a:r>
              <a:rPr lang="en-US" sz="2400" dirty="0">
                <a:latin typeface="Inconsolata for Powerline Mediu" panose="020B0609030003000000" pitchFamily="49" charset="0"/>
              </a:rPr>
              <a:t>  (root &lt;- (</a:t>
            </a:r>
            <a:r>
              <a:rPr lang="en-US" sz="2400" dirty="0" err="1">
                <a:latin typeface="Inconsolata for Powerline Mediu" panose="020B0609030003000000" pitchFamily="49" charset="0"/>
              </a:rPr>
              <a:t>binop</a:t>
            </a:r>
            <a:r>
              <a:rPr lang="en-US" sz="2400" dirty="0">
                <a:latin typeface="Inconsolata for Powerline Mediu" panose="020B0609030003000000" pitchFamily="49" charset="0"/>
              </a:rPr>
              <a:t>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Inconsolata for Powerline Mediu" panose="020B0609030003000000" pitchFamily="49" charset="0"/>
              </a:rPr>
              <a:t>:and</a:t>
            </a:r>
            <a:r>
              <a:rPr lang="en-US" sz="2400" dirty="0">
                <a:latin typeface="Inconsolata for Powerline Mediu" panose="020B0609030003000000" pitchFamily="49" charset="0"/>
              </a:rPr>
              <a:t> </a:t>
            </a:r>
          </a:p>
          <a:p>
            <a:r>
              <a:rPr lang="en-US" sz="2400" dirty="0">
                <a:latin typeface="Inconsolata for Powerline Mediu" panose="020B0609030003000000" pitchFamily="49" charset="0"/>
              </a:rPr>
              <a:t>             (</a:t>
            </a:r>
            <a:r>
              <a:rPr lang="en-US" sz="2400" dirty="0" err="1">
                <a:latin typeface="Inconsolata for Powerline Mediu" panose="020B0609030003000000" pitchFamily="49" charset="0"/>
              </a:rPr>
              <a:t>binop</a:t>
            </a:r>
            <a:r>
              <a:rPr lang="en-US" sz="2400" dirty="0">
                <a:latin typeface="Inconsolata for Powerline Mediu" panose="020B0609030003000000" pitchFamily="49" charset="0"/>
              </a:rPr>
              <a:t>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Inconsolata for Powerline Mediu" panose="020B0609030003000000" pitchFamily="49" charset="0"/>
              </a:rPr>
              <a:t>:&gt;=</a:t>
            </a:r>
            <a:r>
              <a:rPr lang="en-US" sz="2400" dirty="0">
                <a:latin typeface="Inconsolata for Powerline Mediu" panose="020B0609030003000000" pitchFamily="49" charset="0"/>
              </a:rPr>
              <a:t> x </a:t>
            </a:r>
            <a:r>
              <a:rPr lang="en-US" sz="2400" dirty="0" err="1">
                <a:latin typeface="Inconsolata for Powerline Mediu" panose="020B0609030003000000" pitchFamily="49" charset="0"/>
              </a:rPr>
              <a:t>xlo</a:t>
            </a:r>
            <a:r>
              <a:rPr lang="en-US" sz="2400" dirty="0">
                <a:latin typeface="Inconsolata for Powerline Mediu" panose="020B0609030003000000" pitchFamily="49" charset="0"/>
              </a:rPr>
              <a:t>) </a:t>
            </a:r>
          </a:p>
          <a:p>
            <a:r>
              <a:rPr lang="en-US" sz="2400" dirty="0">
                <a:latin typeface="Inconsolata for Powerline Mediu" panose="020B0609030003000000" pitchFamily="49" charset="0"/>
              </a:rPr>
              <a:t>             (</a:t>
            </a:r>
            <a:r>
              <a:rPr lang="en-US" sz="2400" dirty="0" err="1">
                <a:latin typeface="Inconsolata for Powerline Mediu" panose="020B0609030003000000" pitchFamily="49" charset="0"/>
              </a:rPr>
              <a:t>binop</a:t>
            </a:r>
            <a:r>
              <a:rPr lang="en-US" sz="2400" dirty="0">
                <a:latin typeface="Inconsolata for Powerline Mediu" panose="020B0609030003000000" pitchFamily="49" charset="0"/>
              </a:rPr>
              <a:t>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Inconsolata for Powerline Mediu" panose="020B0609030003000000" pitchFamily="49" charset="0"/>
              </a:rPr>
              <a:t>:&lt;</a:t>
            </a:r>
            <a:r>
              <a:rPr lang="en-US" sz="2400" dirty="0">
                <a:latin typeface="Inconsolata for Powerline Mediu" panose="020B0609030003000000" pitchFamily="49" charset="0"/>
              </a:rPr>
              <a:t> x </a:t>
            </a:r>
            <a:r>
              <a:rPr lang="en-US" sz="2400" dirty="0" err="1">
                <a:latin typeface="Inconsolata for Powerline Mediu" panose="020B0609030003000000" pitchFamily="49" charset="0"/>
              </a:rPr>
              <a:t>xhi</a:t>
            </a:r>
            <a:r>
              <a:rPr lang="en-US" sz="2400" dirty="0">
                <a:latin typeface="Inconsolata for Powerline Mediu" panose="020B0609030003000000" pitchFamily="49" charset="0"/>
              </a:rPr>
              <a:t>))))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9B1BCA2-3776-C247-A2EB-1F4C99F5C5D1}"/>
              </a:ext>
            </a:extLst>
          </p:cNvPr>
          <p:cNvGrpSpPr/>
          <p:nvPr/>
        </p:nvGrpSpPr>
        <p:grpSpPr>
          <a:xfrm>
            <a:off x="1780657" y="2593809"/>
            <a:ext cx="392680" cy="684638"/>
            <a:chOff x="5405377" y="4674440"/>
            <a:chExt cx="392680" cy="68463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073D6E-C1D2-684C-9079-3805BEBF9BEC}"/>
                </a:ext>
              </a:extLst>
            </p:cNvPr>
            <p:cNvSpPr txBox="1"/>
            <p:nvPr/>
          </p:nvSpPr>
          <p:spPr>
            <a:xfrm>
              <a:off x="5497975" y="467444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Inconsolata for Powerline Mediu" panose="020B0609030003000000" pitchFamily="49" charset="0"/>
                </a:rPr>
                <a:t>x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0578B88-623A-234F-BEF0-2987FF2F0825}"/>
                </a:ext>
              </a:extLst>
            </p:cNvPr>
            <p:cNvCxnSpPr/>
            <p:nvPr/>
          </p:nvCxnSpPr>
          <p:spPr>
            <a:xfrm flipV="1">
              <a:off x="5405377" y="5043772"/>
              <a:ext cx="289367" cy="31530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E55EEB1-BDF6-8F4C-B03C-1914FC96E9A1}"/>
              </a:ext>
            </a:extLst>
          </p:cNvPr>
          <p:cNvGrpSpPr/>
          <p:nvPr/>
        </p:nvGrpSpPr>
        <p:grpSpPr>
          <a:xfrm>
            <a:off x="3080276" y="2597568"/>
            <a:ext cx="738929" cy="684638"/>
            <a:chOff x="5405377" y="4674440"/>
            <a:chExt cx="738929" cy="68463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5A488F4-A8F7-8040-889B-DC23C59E3AC6}"/>
                </a:ext>
              </a:extLst>
            </p:cNvPr>
            <p:cNvSpPr txBox="1"/>
            <p:nvPr/>
          </p:nvSpPr>
          <p:spPr>
            <a:xfrm>
              <a:off x="5497975" y="467444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Inconsolata for Powerline Mediu" panose="020B0609030003000000" pitchFamily="49" charset="0"/>
                </a:rPr>
                <a:t> </a:t>
              </a:r>
              <a:r>
                <a:rPr lang="en-US" dirty="0" err="1">
                  <a:latin typeface="Inconsolata for Powerline Mediu" panose="020B0609030003000000" pitchFamily="49" charset="0"/>
                </a:rPr>
                <a:t>xlo</a:t>
              </a:r>
              <a:endParaRPr lang="en-US" dirty="0">
                <a:latin typeface="Inconsolata for Powerline Mediu" panose="020B0609030003000000" pitchFamily="49" charset="0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48D0781-2393-C149-B0BB-2C03D2DBA5CD}"/>
                </a:ext>
              </a:extLst>
            </p:cNvPr>
            <p:cNvCxnSpPr/>
            <p:nvPr/>
          </p:nvCxnSpPr>
          <p:spPr>
            <a:xfrm flipV="1">
              <a:off x="5405377" y="5043772"/>
              <a:ext cx="289367" cy="31530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D089B79-9140-4D4D-95E4-1FE04CE4CC7A}"/>
              </a:ext>
            </a:extLst>
          </p:cNvPr>
          <p:cNvGrpSpPr/>
          <p:nvPr/>
        </p:nvGrpSpPr>
        <p:grpSpPr>
          <a:xfrm>
            <a:off x="4308416" y="2577108"/>
            <a:ext cx="623513" cy="684638"/>
            <a:chOff x="5405377" y="4674440"/>
            <a:chExt cx="623513" cy="68463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44663B-051C-1642-9F14-DF17840D7571}"/>
                </a:ext>
              </a:extLst>
            </p:cNvPr>
            <p:cNvSpPr txBox="1"/>
            <p:nvPr/>
          </p:nvSpPr>
          <p:spPr>
            <a:xfrm>
              <a:off x="5497975" y="4674440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Inconsolata for Powerline Mediu" panose="020B0609030003000000" pitchFamily="49" charset="0"/>
                </a:rPr>
                <a:t>xhi</a:t>
              </a:r>
              <a:endParaRPr lang="en-US" dirty="0">
                <a:latin typeface="Inconsolata for Powerline Mediu" panose="020B0609030003000000" pitchFamily="49" charset="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00A6605-6236-0649-9EE6-6397BD43AF32}"/>
                </a:ext>
              </a:extLst>
            </p:cNvPr>
            <p:cNvCxnSpPr/>
            <p:nvPr/>
          </p:nvCxnSpPr>
          <p:spPr>
            <a:xfrm flipV="1">
              <a:off x="5405377" y="5043772"/>
              <a:ext cx="289367" cy="31530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A57E83-CF70-5F45-A533-2FC325F36A61}"/>
              </a:ext>
            </a:extLst>
          </p:cNvPr>
          <p:cNvGrpSpPr/>
          <p:nvPr/>
        </p:nvGrpSpPr>
        <p:grpSpPr>
          <a:xfrm>
            <a:off x="3080276" y="5196121"/>
            <a:ext cx="1160716" cy="369332"/>
            <a:chOff x="3080276" y="5196121"/>
            <a:chExt cx="1160716" cy="36933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B40605E-A639-A14F-B451-C7F3894F254E}"/>
                </a:ext>
              </a:extLst>
            </p:cNvPr>
            <p:cNvSpPr txBox="1"/>
            <p:nvPr/>
          </p:nvSpPr>
          <p:spPr>
            <a:xfrm>
              <a:off x="3594661" y="5196121"/>
              <a:ext cx="6463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Inconsolata for Powerline Mediu" panose="020B0609030003000000" pitchFamily="49" charset="0"/>
                </a:rPr>
                <a:t>root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F98D30C-FD5E-DE46-86C8-AAD91F9461CE}"/>
                </a:ext>
              </a:extLst>
            </p:cNvPr>
            <p:cNvCxnSpPr>
              <a:cxnSpLocks/>
            </p:cNvCxnSpPr>
            <p:nvPr/>
          </p:nvCxnSpPr>
          <p:spPr>
            <a:xfrm>
              <a:off x="3080276" y="5407700"/>
              <a:ext cx="505343" cy="1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D9E354A-3DAA-7946-B0F1-F586EB703585}"/>
              </a:ext>
            </a:extLst>
          </p:cNvPr>
          <p:cNvSpPr txBox="1"/>
          <p:nvPr/>
        </p:nvSpPr>
        <p:spPr>
          <a:xfrm>
            <a:off x="5575317" y="1764930"/>
            <a:ext cx="5058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Pattern:</a:t>
            </a:r>
            <a:r>
              <a:rPr lang="en-US" sz="2800" dirty="0"/>
              <a:t> </a:t>
            </a:r>
            <a:r>
              <a:rPr lang="en-US" sz="2800" dirty="0">
                <a:latin typeface="Inconsolata for Powerline Mediu" panose="020B0609030003000000" pitchFamily="49" charset="0"/>
              </a:rPr>
              <a:t>x &gt;= </a:t>
            </a:r>
            <a:r>
              <a:rPr lang="en-US" sz="2800" dirty="0" err="1">
                <a:latin typeface="Inconsolata for Powerline Mediu" panose="020B0609030003000000" pitchFamily="49" charset="0"/>
              </a:rPr>
              <a:t>xlo</a:t>
            </a:r>
            <a:r>
              <a:rPr lang="en-US" sz="2800" dirty="0">
                <a:latin typeface="Inconsolata for Powerline Mediu" panose="020B0609030003000000" pitchFamily="49" charset="0"/>
              </a:rPr>
              <a:t> and x &lt; </a:t>
            </a:r>
            <a:r>
              <a:rPr lang="en-US" sz="2800" dirty="0" err="1">
                <a:latin typeface="Inconsolata for Powerline Mediu" panose="020B0609030003000000" pitchFamily="49" charset="0"/>
              </a:rPr>
              <a:t>xhi</a:t>
            </a:r>
            <a:endParaRPr lang="en-US" sz="2800" dirty="0">
              <a:latin typeface="Inconsolata for Powerline Mediu" panose="020B0609030003000000" pitchFamily="49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2F408F6-00C7-184C-AC65-FD4D85FD56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016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7"/>
    </mc:Choice>
    <mc:Fallback xmlns="">
      <p:transition spd="slow" advTm="17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4139-36A1-DC41-96DA-D46E9161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Expression Graph (PEG)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53A8B4-9BD6-DD42-9A2C-DC96BEF265B4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4B653C-59C3-F746-B4EC-67516A3B6F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83" b="21336"/>
          <a:stretch/>
        </p:blipFill>
        <p:spPr>
          <a:xfrm>
            <a:off x="838200" y="1690688"/>
            <a:ext cx="4375823" cy="689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D9E354A-3DAA-7946-B0F1-F586EB703585}"/>
              </a:ext>
            </a:extLst>
          </p:cNvPr>
          <p:cNvSpPr txBox="1"/>
          <p:nvPr/>
        </p:nvSpPr>
        <p:spPr>
          <a:xfrm>
            <a:off x="5575317" y="1764930"/>
            <a:ext cx="5596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Pattern:</a:t>
            </a:r>
            <a:r>
              <a:rPr lang="en-US" sz="2800" dirty="0"/>
              <a:t> </a:t>
            </a:r>
            <a:r>
              <a:rPr lang="en-US" sz="2800" dirty="0">
                <a:latin typeface="Inconsolata for Powerline Mediu" panose="020B0609030003000000" pitchFamily="49" charset="0"/>
              </a:rPr>
              <a:t>not (x &gt;= hi or x &lt; lo)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3CAC9DAA-F035-DF44-901C-EF7C481ED33E}"/>
              </a:ext>
            </a:extLst>
          </p:cNvPr>
          <p:cNvSpPr/>
          <p:nvPr/>
        </p:nvSpPr>
        <p:spPr>
          <a:xfrm>
            <a:off x="1192192" y="3113594"/>
            <a:ext cx="729205" cy="512180"/>
          </a:xfrm>
          <a:prstGeom prst="round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x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98DD9A63-33CB-BA43-918B-FB20D863525D}"/>
              </a:ext>
            </a:extLst>
          </p:cNvPr>
          <p:cNvSpPr/>
          <p:nvPr/>
        </p:nvSpPr>
        <p:spPr>
          <a:xfrm>
            <a:off x="2491811" y="3113594"/>
            <a:ext cx="729205" cy="512180"/>
          </a:xfrm>
          <a:prstGeom prst="round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lo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D61776F-028D-9449-AA6B-CD6C4CAEED90}"/>
              </a:ext>
            </a:extLst>
          </p:cNvPr>
          <p:cNvSpPr/>
          <p:nvPr/>
        </p:nvSpPr>
        <p:spPr>
          <a:xfrm>
            <a:off x="3791430" y="3113594"/>
            <a:ext cx="729205" cy="512180"/>
          </a:xfrm>
          <a:prstGeom prst="round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hi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CE3F96CD-2081-B84F-8BD4-3732393BDDA9}"/>
              </a:ext>
            </a:extLst>
          </p:cNvPr>
          <p:cNvSpPr/>
          <p:nvPr/>
        </p:nvSpPr>
        <p:spPr>
          <a:xfrm>
            <a:off x="1921397" y="4162261"/>
            <a:ext cx="729205" cy="512180"/>
          </a:xfrm>
          <a:prstGeom prst="round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&gt;=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A6AA74B1-3F5F-9941-915F-DFA997FC44E4}"/>
              </a:ext>
            </a:extLst>
          </p:cNvPr>
          <p:cNvSpPr/>
          <p:nvPr/>
        </p:nvSpPr>
        <p:spPr>
          <a:xfrm>
            <a:off x="3026111" y="4162260"/>
            <a:ext cx="729205" cy="512180"/>
          </a:xfrm>
          <a:prstGeom prst="round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&lt;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A424826A-DE69-6649-9770-BA78F8D7A247}"/>
              </a:ext>
            </a:extLst>
          </p:cNvPr>
          <p:cNvSpPr/>
          <p:nvPr/>
        </p:nvSpPr>
        <p:spPr>
          <a:xfrm>
            <a:off x="2491811" y="5210926"/>
            <a:ext cx="729205" cy="512180"/>
          </a:xfrm>
          <a:prstGeom prst="round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and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8CCD002-FF25-E64C-A09E-20F396A5BA13}"/>
              </a:ext>
            </a:extLst>
          </p:cNvPr>
          <p:cNvCxnSpPr>
            <a:cxnSpLocks/>
            <a:stCxn id="41" idx="2"/>
          </p:cNvCxnSpPr>
          <p:nvPr/>
        </p:nvCxnSpPr>
        <p:spPr>
          <a:xfrm>
            <a:off x="1556795" y="3625774"/>
            <a:ext cx="526648" cy="53648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CFD7B81-3D63-074B-93E4-072C41D877BB}"/>
              </a:ext>
            </a:extLst>
          </p:cNvPr>
          <p:cNvCxnSpPr>
            <a:cxnSpLocks/>
            <a:stCxn id="43" idx="2"/>
            <a:endCxn id="47" idx="0"/>
          </p:cNvCxnSpPr>
          <p:nvPr/>
        </p:nvCxnSpPr>
        <p:spPr>
          <a:xfrm flipH="1">
            <a:off x="2286000" y="3625774"/>
            <a:ext cx="570414" cy="536487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10A2D45-D0F3-934E-922E-4ACF8CC74F36}"/>
              </a:ext>
            </a:extLst>
          </p:cNvPr>
          <p:cNvCxnSpPr>
            <a:stCxn id="45" idx="2"/>
          </p:cNvCxnSpPr>
          <p:nvPr/>
        </p:nvCxnSpPr>
        <p:spPr>
          <a:xfrm flipH="1">
            <a:off x="3585619" y="3625774"/>
            <a:ext cx="570414" cy="53648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C3F5304-6B00-C946-B9B3-7D8DB74A233D}"/>
              </a:ext>
            </a:extLst>
          </p:cNvPr>
          <p:cNvCxnSpPr>
            <a:stCxn id="47" idx="2"/>
          </p:cNvCxnSpPr>
          <p:nvPr/>
        </p:nvCxnSpPr>
        <p:spPr>
          <a:xfrm>
            <a:off x="2286000" y="4674441"/>
            <a:ext cx="364602" cy="536485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C4B8B4B-6E05-9C45-947D-1CBFA154F5E4}"/>
              </a:ext>
            </a:extLst>
          </p:cNvPr>
          <p:cNvCxnSpPr>
            <a:stCxn id="49" idx="2"/>
          </p:cNvCxnSpPr>
          <p:nvPr/>
        </p:nvCxnSpPr>
        <p:spPr>
          <a:xfrm flipH="1">
            <a:off x="3038715" y="4674440"/>
            <a:ext cx="351999" cy="503581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BDF6307-FFC7-3B45-B778-1DC891A5DAD9}"/>
              </a:ext>
            </a:extLst>
          </p:cNvPr>
          <p:cNvCxnSpPr>
            <a:cxnSpLocks/>
            <a:stCxn id="41" idx="2"/>
          </p:cNvCxnSpPr>
          <p:nvPr/>
        </p:nvCxnSpPr>
        <p:spPr>
          <a:xfrm>
            <a:off x="1556795" y="3625774"/>
            <a:ext cx="1664221" cy="53648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C9C6CF7-F584-7D48-ACED-CC4EAF3BA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6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4139-36A1-DC41-96DA-D46E9161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Equality Saturation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53A8B4-9BD6-DD42-9A2C-DC96BEF265B4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D9E354A-3DAA-7946-B0F1-F586EB703585}"/>
              </a:ext>
            </a:extLst>
          </p:cNvPr>
          <p:cNvSpPr txBox="1"/>
          <p:nvPr/>
        </p:nvSpPr>
        <p:spPr>
          <a:xfrm>
            <a:off x="838200" y="1817683"/>
            <a:ext cx="9499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De Morgan’s Laws:</a:t>
            </a:r>
            <a:r>
              <a:rPr lang="en-US" sz="2800" dirty="0"/>
              <a:t>   </a:t>
            </a:r>
            <a:r>
              <a:rPr lang="en-US" sz="2800" dirty="0">
                <a:latin typeface="Inconsolata for Powerline Mediu" panose="020B0609030003000000" pitchFamily="49" charset="0"/>
              </a:rPr>
              <a:t>a and b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Inconsolata for Powerline Mediu" panose="020B0609030003000000" pitchFamily="49" charset="0"/>
              </a:rPr>
              <a:t>=&gt;</a:t>
            </a:r>
            <a:r>
              <a:rPr lang="en-US" sz="2800" dirty="0">
                <a:latin typeface="Inconsolata for Powerline Mediu" panose="020B0609030003000000" pitchFamily="49" charset="0"/>
              </a:rPr>
              <a:t> not ((not a) or (not b))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FEB011-D7C0-4C4A-A735-8D835951FC95}"/>
              </a:ext>
            </a:extLst>
          </p:cNvPr>
          <p:cNvSpPr/>
          <p:nvPr/>
        </p:nvSpPr>
        <p:spPr>
          <a:xfrm>
            <a:off x="838199" y="2737745"/>
            <a:ext cx="101521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Inconsolata for Powerline Mediu" panose="020B0609030003000000" pitchFamily="49" charset="0"/>
              </a:rPr>
              <a:t>(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Inconsolata for Powerline Mediu" panose="020B0609030003000000" pitchFamily="49" charset="0"/>
              </a:rPr>
              <a:t>defeqrule</a:t>
            </a:r>
            <a:r>
              <a:rPr lang="en-US" sz="2800" dirty="0">
                <a:latin typeface="Inconsolata for Powerline Mediu" panose="020B0609030003000000" pitchFamily="49" charset="0"/>
              </a:rPr>
              <a:t> de-morgans-1</a:t>
            </a:r>
          </a:p>
          <a:p>
            <a:r>
              <a:rPr lang="en-US" sz="2800" dirty="0">
                <a:latin typeface="Inconsolata for Powerline Mediu" panose="020B0609030003000000" pitchFamily="49" charset="0"/>
              </a:rPr>
              <a:t>  (</a:t>
            </a:r>
            <a:r>
              <a:rPr lang="en-US" sz="2800" dirty="0" err="1">
                <a:latin typeface="Inconsolata for Powerline Mediu" panose="020B0609030003000000" pitchFamily="49" charset="0"/>
              </a:rPr>
              <a:t>binop</a:t>
            </a:r>
            <a:r>
              <a:rPr lang="en-US" sz="2800" dirty="0">
                <a:latin typeface="Inconsolata for Powerline Mediu" panose="020B0609030003000000" pitchFamily="49" charset="0"/>
              </a:rPr>
              <a:t>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Inconsolata for Powerline Mediu" panose="020B0609030003000000" pitchFamily="49" charset="0"/>
              </a:rPr>
              <a:t>:and</a:t>
            </a:r>
            <a:r>
              <a:rPr lang="en-US" sz="2800" dirty="0">
                <a:latin typeface="Inconsolata for Powerline Mediu" panose="020B0609030003000000" pitchFamily="49" charset="0"/>
              </a:rPr>
              <a:t> a b)</a:t>
            </a:r>
          </a:p>
          <a:p>
            <a:r>
              <a:rPr lang="en-US" sz="2800" dirty="0">
                <a:latin typeface="Inconsolata for Powerline Mediu" panose="020B0609030003000000" pitchFamily="49" charset="0"/>
              </a:rPr>
              <a:t>  =&gt;</a:t>
            </a:r>
          </a:p>
          <a:p>
            <a:r>
              <a:rPr lang="en-US" sz="2800" dirty="0">
                <a:latin typeface="Inconsolata for Powerline Mediu" panose="020B0609030003000000" pitchFamily="49" charset="0"/>
              </a:rPr>
              <a:t>  (</a:t>
            </a:r>
            <a:r>
              <a:rPr lang="en-US" sz="2800" dirty="0" err="1">
                <a:latin typeface="Inconsolata for Powerline Mediu" panose="020B0609030003000000" pitchFamily="49" charset="0"/>
              </a:rPr>
              <a:t>unop</a:t>
            </a:r>
            <a:r>
              <a:rPr lang="en-US" sz="2800" dirty="0">
                <a:latin typeface="Inconsolata for Powerline Mediu" panose="020B0609030003000000" pitchFamily="49" charset="0"/>
              </a:rPr>
              <a:t>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Inconsolata for Powerline Mediu" panose="020B0609030003000000" pitchFamily="49" charset="0"/>
              </a:rPr>
              <a:t>:not</a:t>
            </a:r>
            <a:r>
              <a:rPr lang="en-US" sz="2800" dirty="0">
                <a:latin typeface="Inconsolata for Powerline Mediu" panose="020B0609030003000000" pitchFamily="49" charset="0"/>
              </a:rPr>
              <a:t> (</a:t>
            </a:r>
            <a:r>
              <a:rPr lang="en-US" sz="2800" dirty="0" err="1">
                <a:latin typeface="Inconsolata for Powerline Mediu" panose="020B0609030003000000" pitchFamily="49" charset="0"/>
              </a:rPr>
              <a:t>binop</a:t>
            </a:r>
            <a:r>
              <a:rPr lang="en-US" sz="2800" dirty="0">
                <a:latin typeface="Inconsolata for Powerline Mediu" panose="020B0609030003000000" pitchFamily="49" charset="0"/>
              </a:rPr>
              <a:t>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Inconsolata for Powerline Mediu" panose="020B0609030003000000" pitchFamily="49" charset="0"/>
              </a:rPr>
              <a:t>:or</a:t>
            </a:r>
            <a:r>
              <a:rPr lang="en-US" sz="2800" dirty="0">
                <a:latin typeface="Inconsolata for Powerline Mediu" panose="020B0609030003000000" pitchFamily="49" charset="0"/>
              </a:rPr>
              <a:t> (</a:t>
            </a:r>
            <a:r>
              <a:rPr lang="en-US" sz="2800" dirty="0" err="1">
                <a:latin typeface="Inconsolata for Powerline Mediu" panose="020B0609030003000000" pitchFamily="49" charset="0"/>
              </a:rPr>
              <a:t>unop</a:t>
            </a:r>
            <a:r>
              <a:rPr lang="en-US" sz="2800" dirty="0">
                <a:latin typeface="Inconsolata for Powerline Mediu" panose="020B0609030003000000" pitchFamily="49" charset="0"/>
              </a:rPr>
              <a:t>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Inconsolata for Powerline Mediu" panose="020B0609030003000000" pitchFamily="49" charset="0"/>
              </a:rPr>
              <a:t>:not</a:t>
            </a:r>
            <a:r>
              <a:rPr lang="en-US" sz="2800" dirty="0">
                <a:latin typeface="Inconsolata for Powerline Mediu" panose="020B0609030003000000" pitchFamily="49" charset="0"/>
              </a:rPr>
              <a:t> a) (</a:t>
            </a:r>
            <a:r>
              <a:rPr lang="en-US" sz="2800" dirty="0" err="1">
                <a:latin typeface="Inconsolata for Powerline Mediu" panose="020B0609030003000000" pitchFamily="49" charset="0"/>
              </a:rPr>
              <a:t>unop</a:t>
            </a:r>
            <a:r>
              <a:rPr lang="en-US" sz="2800" dirty="0">
                <a:latin typeface="Inconsolata for Powerline Mediu" panose="020B0609030003000000" pitchFamily="49" charset="0"/>
              </a:rPr>
              <a:t>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Inconsolata for Powerline Mediu" panose="020B0609030003000000" pitchFamily="49" charset="0"/>
              </a:rPr>
              <a:t>:not</a:t>
            </a:r>
            <a:r>
              <a:rPr lang="en-US" sz="2800" dirty="0">
                <a:latin typeface="Inconsolata for Powerline Mediu" panose="020B0609030003000000" pitchFamily="49" charset="0"/>
              </a:rPr>
              <a:t> b))))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01E299D-D532-2E4B-A8BE-9D3F2266A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6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9"/>
    </mc:Choice>
    <mc:Fallback xmlns="">
      <p:transition spd="slow" advTm="18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val 80">
            <a:extLst>
              <a:ext uri="{FF2B5EF4-FFF2-40B4-BE49-F238E27FC236}">
                <a16:creationId xmlns:a16="http://schemas.microsoft.com/office/drawing/2014/main" id="{50676E45-D4E5-7248-B853-ED4E4B4BE887}"/>
              </a:ext>
            </a:extLst>
          </p:cNvPr>
          <p:cNvSpPr/>
          <p:nvPr/>
        </p:nvSpPr>
        <p:spPr>
          <a:xfrm>
            <a:off x="2027539" y="5829134"/>
            <a:ext cx="3265876" cy="8129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11DD7704-BB27-C142-88E8-2DD65A2F19F8}"/>
              </a:ext>
            </a:extLst>
          </p:cNvPr>
          <p:cNvSpPr/>
          <p:nvPr/>
        </p:nvSpPr>
        <p:spPr>
          <a:xfrm>
            <a:off x="3854818" y="4149275"/>
            <a:ext cx="2472145" cy="8129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A27FF9F-F097-9740-B80E-C8C298F3C2AB}"/>
              </a:ext>
            </a:extLst>
          </p:cNvPr>
          <p:cNvSpPr/>
          <p:nvPr/>
        </p:nvSpPr>
        <p:spPr>
          <a:xfrm>
            <a:off x="855576" y="4144399"/>
            <a:ext cx="2472145" cy="8129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D4139-36A1-DC41-96DA-D46E9161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Equality Saturation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53A8B4-9BD6-DD42-9A2C-DC96BEF265B4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4B653C-59C3-F746-B4EC-67516A3B6F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583" b="21336"/>
          <a:stretch/>
        </p:blipFill>
        <p:spPr>
          <a:xfrm>
            <a:off x="838200" y="1690688"/>
            <a:ext cx="4375823" cy="689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6157E17-D46D-494B-8B81-E0F5BD6F9B03}"/>
              </a:ext>
            </a:extLst>
          </p:cNvPr>
          <p:cNvSpPr/>
          <p:nvPr/>
        </p:nvSpPr>
        <p:spPr>
          <a:xfrm>
            <a:off x="1134318" y="2760161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x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4DFEA67-8C87-FB48-A482-573B8A75E0B9}"/>
              </a:ext>
            </a:extLst>
          </p:cNvPr>
          <p:cNvSpPr/>
          <p:nvPr/>
        </p:nvSpPr>
        <p:spPr>
          <a:xfrm>
            <a:off x="2433937" y="2760161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lo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08A2CE81-8648-6C41-B097-A65BCE69C6C0}"/>
              </a:ext>
            </a:extLst>
          </p:cNvPr>
          <p:cNvSpPr/>
          <p:nvPr/>
        </p:nvSpPr>
        <p:spPr>
          <a:xfrm>
            <a:off x="3733556" y="2760161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hi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406C565-E832-B142-8464-9997157254CE}"/>
              </a:ext>
            </a:extLst>
          </p:cNvPr>
          <p:cNvSpPr/>
          <p:nvPr/>
        </p:nvSpPr>
        <p:spPr>
          <a:xfrm>
            <a:off x="5293416" y="4336589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&gt;=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6FE33AE-21B5-B74D-B463-6FEA11D8761C}"/>
              </a:ext>
            </a:extLst>
          </p:cNvPr>
          <p:cNvSpPr/>
          <p:nvPr/>
        </p:nvSpPr>
        <p:spPr>
          <a:xfrm>
            <a:off x="2968237" y="3553997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&lt;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70E3CFA-B1DF-484D-B000-DC590EBF6B52}"/>
              </a:ext>
            </a:extLst>
          </p:cNvPr>
          <p:cNvSpPr/>
          <p:nvPr/>
        </p:nvSpPr>
        <p:spPr>
          <a:xfrm>
            <a:off x="2433937" y="6010675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and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D9E354A-3DAA-7946-B0F1-F586EB703585}"/>
              </a:ext>
            </a:extLst>
          </p:cNvPr>
          <p:cNvSpPr txBox="1"/>
          <p:nvPr/>
        </p:nvSpPr>
        <p:spPr>
          <a:xfrm>
            <a:off x="5575317" y="1764930"/>
            <a:ext cx="65902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Rules:</a:t>
            </a:r>
            <a:r>
              <a:rPr lang="en-US" sz="2800" dirty="0"/>
              <a:t>   </a:t>
            </a:r>
          </a:p>
          <a:p>
            <a:r>
              <a:rPr lang="en-US" sz="2800" dirty="0">
                <a:latin typeface="Inconsolata for Powerline Mediu" panose="020B0609030003000000" pitchFamily="49" charset="0"/>
              </a:rPr>
              <a:t>a and b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Inconsolata for Powerline Mediu" panose="020B0609030003000000" pitchFamily="49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=&gt;</a:t>
            </a:r>
            <a:r>
              <a:rPr lang="en-US" sz="2800" dirty="0">
                <a:latin typeface="Inconsolata for Powerline Mediu" panose="020B0609030003000000" pitchFamily="49" charset="0"/>
              </a:rPr>
              <a:t> not ((not a) or (not b))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C376411-E108-0247-8168-8BE2292C949B}"/>
              </a:ext>
            </a:extLst>
          </p:cNvPr>
          <p:cNvSpPr/>
          <p:nvPr/>
        </p:nvSpPr>
        <p:spPr>
          <a:xfrm>
            <a:off x="2410693" y="4341187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not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6C18765-85E4-4E45-8ADB-37DDEBEF149B}"/>
              </a:ext>
            </a:extLst>
          </p:cNvPr>
          <p:cNvSpPr/>
          <p:nvPr/>
        </p:nvSpPr>
        <p:spPr>
          <a:xfrm>
            <a:off x="4159160" y="4341187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not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E4F1266-3E51-6044-8828-2DADB3AD8C86}"/>
              </a:ext>
            </a:extLst>
          </p:cNvPr>
          <p:cNvSpPr/>
          <p:nvPr/>
        </p:nvSpPr>
        <p:spPr>
          <a:xfrm>
            <a:off x="4148208" y="6010675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not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7CC5F88-2269-B347-A27C-D16D43F1FCED}"/>
              </a:ext>
            </a:extLst>
          </p:cNvPr>
          <p:cNvSpPr/>
          <p:nvPr/>
        </p:nvSpPr>
        <p:spPr>
          <a:xfrm>
            <a:off x="4172287" y="5206609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0C0F6A-EA95-5341-80DA-3CA012E4A822}"/>
              </a:ext>
            </a:extLst>
          </p:cNvPr>
          <p:cNvSpPr txBox="1"/>
          <p:nvPr/>
        </p:nvSpPr>
        <p:spPr>
          <a:xfrm>
            <a:off x="6860417" y="2998359"/>
            <a:ext cx="4435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Inconsolata for Powerline Mediu" panose="020B0609030003000000" pitchFamily="49" charset="0"/>
              </a:rPr>
              <a:t>(not (a &gt;= b))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Inconsolata for Powerline Mediu" panose="020B0609030003000000" pitchFamily="49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=&gt;</a:t>
            </a:r>
            <a:r>
              <a:rPr lang="en-US" sz="2800" dirty="0">
                <a:latin typeface="Inconsolata for Powerline Mediu" panose="020B0609030003000000" pitchFamily="49" charset="0"/>
              </a:rPr>
              <a:t> a &lt; b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D9FB7FC-9447-644E-B043-5A366D64849E}"/>
              </a:ext>
            </a:extLst>
          </p:cNvPr>
          <p:cNvSpPr/>
          <p:nvPr/>
        </p:nvSpPr>
        <p:spPr>
          <a:xfrm>
            <a:off x="1134317" y="4336589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&lt;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9B48136-E4ED-C14E-83BF-ABE55469636B}"/>
              </a:ext>
            </a:extLst>
          </p:cNvPr>
          <p:cNvSpPr/>
          <p:nvPr/>
        </p:nvSpPr>
        <p:spPr>
          <a:xfrm>
            <a:off x="1704732" y="3553746"/>
            <a:ext cx="729205" cy="403265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&gt;=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0E9A24-220E-D040-ACE4-85EBEC9E9A4E}"/>
              </a:ext>
            </a:extLst>
          </p:cNvPr>
          <p:cNvSpPr txBox="1"/>
          <p:nvPr/>
        </p:nvSpPr>
        <p:spPr>
          <a:xfrm>
            <a:off x="6860418" y="3755378"/>
            <a:ext cx="4326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Inconsolata for Powerline Mediu" panose="020B0609030003000000" pitchFamily="49" charset="0"/>
              </a:rPr>
              <a:t>(not (a &lt; b))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Inconsolata for Powerline Mediu" panose="020B0609030003000000" pitchFamily="49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=&gt;</a:t>
            </a:r>
            <a:r>
              <a:rPr lang="en-US" sz="2800" dirty="0">
                <a:latin typeface="Inconsolata for Powerline Mediu" panose="020B0609030003000000" pitchFamily="49" charset="0"/>
              </a:rPr>
              <a:t> a &gt;= b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C1CDE5-4E37-2A46-AD9B-D62F087F20DA}"/>
              </a:ext>
            </a:extLst>
          </p:cNvPr>
          <p:cNvCxnSpPr>
            <a:stCxn id="33" idx="2"/>
          </p:cNvCxnSpPr>
          <p:nvPr/>
        </p:nvCxnSpPr>
        <p:spPr>
          <a:xfrm>
            <a:off x="1498921" y="3162925"/>
            <a:ext cx="364601" cy="390821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CF0FD90-8F9A-2446-9FEB-DB0B8A0AB6DC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2243138" y="3162925"/>
            <a:ext cx="555402" cy="390821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CC41F80-F105-034B-9323-4BD91D61114F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1498921" y="3162925"/>
            <a:ext cx="1664221" cy="390821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A35D358-150B-B546-94AB-F1864D1AE1CD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3486150" y="3162925"/>
            <a:ext cx="612009" cy="390821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085415E-A36E-F744-904F-B63052950431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2069335" y="3957011"/>
            <a:ext cx="545278" cy="2053664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2464551-DC47-304F-965B-EE068C9BAB0B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2968237" y="3956761"/>
            <a:ext cx="364603" cy="2053914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4D36835-E529-C549-89D1-BEB7B6733D91}"/>
              </a:ext>
            </a:extLst>
          </p:cNvPr>
          <p:cNvCxnSpPr>
            <a:cxnSpLocks/>
            <a:stCxn id="25" idx="2"/>
            <a:endCxn id="19" idx="0"/>
          </p:cNvCxnSpPr>
          <p:nvPr/>
        </p:nvCxnSpPr>
        <p:spPr>
          <a:xfrm>
            <a:off x="2069335" y="3957011"/>
            <a:ext cx="705961" cy="38417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4BA40D4-C627-D746-9C9F-4FF7A4D13543}"/>
              </a:ext>
            </a:extLst>
          </p:cNvPr>
          <p:cNvCxnSpPr>
            <a:cxnSpLocks/>
            <a:stCxn id="37" idx="2"/>
            <a:endCxn id="20" idx="0"/>
          </p:cNvCxnSpPr>
          <p:nvPr/>
        </p:nvCxnSpPr>
        <p:spPr>
          <a:xfrm>
            <a:off x="3332840" y="3956761"/>
            <a:ext cx="1190923" cy="38442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52C9F70-D814-CF43-98B7-EA25097E806C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2775296" y="4743951"/>
            <a:ext cx="1687465" cy="462658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2E206E1-961F-EC4F-A09B-AFED35E27E1A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4523763" y="4743951"/>
            <a:ext cx="162538" cy="462658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4EE5017-3070-CE4D-8EBD-E32F3AE57B36}"/>
              </a:ext>
            </a:extLst>
          </p:cNvPr>
          <p:cNvCxnSpPr>
            <a:cxnSpLocks/>
            <a:stCxn id="22" idx="2"/>
            <a:endCxn id="21" idx="0"/>
          </p:cNvCxnSpPr>
          <p:nvPr/>
        </p:nvCxnSpPr>
        <p:spPr>
          <a:xfrm flipH="1">
            <a:off x="4512811" y="5609373"/>
            <a:ext cx="24079" cy="401302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311DF9D0-7F78-4A40-B655-2401C7DF1B9E}"/>
              </a:ext>
            </a:extLst>
          </p:cNvPr>
          <p:cNvSpPr/>
          <p:nvPr/>
        </p:nvSpPr>
        <p:spPr>
          <a:xfrm>
            <a:off x="531149" y="3591000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lo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29BA561C-3852-C845-9C9A-111D6DD18196}"/>
              </a:ext>
            </a:extLst>
          </p:cNvPr>
          <p:cNvSpPr/>
          <p:nvPr/>
        </p:nvSpPr>
        <p:spPr>
          <a:xfrm>
            <a:off x="5293415" y="3521579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x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E92C84E-D575-EB42-97F9-4409E20D49A6}"/>
              </a:ext>
            </a:extLst>
          </p:cNvPr>
          <p:cNvCxnSpPr>
            <a:cxnSpLocks/>
            <a:stCxn id="64" idx="2"/>
          </p:cNvCxnSpPr>
          <p:nvPr/>
        </p:nvCxnSpPr>
        <p:spPr>
          <a:xfrm>
            <a:off x="895752" y="3993764"/>
            <a:ext cx="833060" cy="342573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EC2BD4ED-3624-4240-A929-38AF7D575011}"/>
              </a:ext>
            </a:extLst>
          </p:cNvPr>
          <p:cNvCxnSpPr>
            <a:cxnSpLocks/>
            <a:stCxn id="33" idx="2"/>
          </p:cNvCxnSpPr>
          <p:nvPr/>
        </p:nvCxnSpPr>
        <p:spPr>
          <a:xfrm flipH="1">
            <a:off x="1356924" y="3162925"/>
            <a:ext cx="141997" cy="1173412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3973FC3-A395-2944-A3D2-5744B8FDAA60}"/>
              </a:ext>
            </a:extLst>
          </p:cNvPr>
          <p:cNvCxnSpPr>
            <a:cxnSpLocks/>
            <a:stCxn id="65" idx="2"/>
            <a:endCxn id="36" idx="0"/>
          </p:cNvCxnSpPr>
          <p:nvPr/>
        </p:nvCxnSpPr>
        <p:spPr>
          <a:xfrm>
            <a:off x="5658018" y="3924343"/>
            <a:ext cx="1" cy="41224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5B0BA2A-FBFD-C649-B6FA-74F0A0BB1D7D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4098159" y="3162925"/>
            <a:ext cx="1764320" cy="1173412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3302A1BB-6722-1B48-8FA7-BEDC286D4B7D}"/>
              </a:ext>
            </a:extLst>
          </p:cNvPr>
          <p:cNvCxnSpPr>
            <a:cxnSpLocks/>
            <a:stCxn id="79" idx="5"/>
          </p:cNvCxnSpPr>
          <p:nvPr/>
        </p:nvCxnSpPr>
        <p:spPr>
          <a:xfrm>
            <a:off x="2965684" y="4838292"/>
            <a:ext cx="1497077" cy="368317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D135FF72-E04D-8849-85B3-4B3847916960}"/>
              </a:ext>
            </a:extLst>
          </p:cNvPr>
          <p:cNvCxnSpPr>
            <a:cxnSpLocks/>
            <a:stCxn id="80" idx="4"/>
          </p:cNvCxnSpPr>
          <p:nvPr/>
        </p:nvCxnSpPr>
        <p:spPr>
          <a:xfrm flipH="1">
            <a:off x="4686301" y="4962221"/>
            <a:ext cx="404590" cy="244388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3651BBB-4215-994D-828C-8158023532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566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63"/>
    </mc:Choice>
    <mc:Fallback xmlns="">
      <p:transition spd="slow" advTm="55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1" grpId="0" animBg="1"/>
      <p:bldP spid="80" grpId="0" animBg="1"/>
      <p:bldP spid="79" grpId="0" animBg="1"/>
      <p:bldP spid="36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 animBg="1"/>
      <p:bldP spid="26" grpId="0"/>
      <p:bldP spid="64" grpId="0" animBg="1"/>
      <p:bldP spid="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val 80">
            <a:extLst>
              <a:ext uri="{FF2B5EF4-FFF2-40B4-BE49-F238E27FC236}">
                <a16:creationId xmlns:a16="http://schemas.microsoft.com/office/drawing/2014/main" id="{50676E45-D4E5-7248-B853-ED4E4B4BE887}"/>
              </a:ext>
            </a:extLst>
          </p:cNvPr>
          <p:cNvSpPr/>
          <p:nvPr/>
        </p:nvSpPr>
        <p:spPr>
          <a:xfrm>
            <a:off x="2027539" y="5829134"/>
            <a:ext cx="3265876" cy="8129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11DD7704-BB27-C142-88E8-2DD65A2F19F8}"/>
              </a:ext>
            </a:extLst>
          </p:cNvPr>
          <p:cNvSpPr/>
          <p:nvPr/>
        </p:nvSpPr>
        <p:spPr>
          <a:xfrm>
            <a:off x="3854818" y="4149275"/>
            <a:ext cx="2472145" cy="8129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A27FF9F-F097-9740-B80E-C8C298F3C2AB}"/>
              </a:ext>
            </a:extLst>
          </p:cNvPr>
          <p:cNvSpPr/>
          <p:nvPr/>
        </p:nvSpPr>
        <p:spPr>
          <a:xfrm>
            <a:off x="855576" y="4144399"/>
            <a:ext cx="2472145" cy="8129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D4139-36A1-DC41-96DA-D46E9161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Equality Saturation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53A8B4-9BD6-DD42-9A2C-DC96BEF265B4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4B653C-59C3-F746-B4EC-67516A3B6F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83" b="21336"/>
          <a:stretch/>
        </p:blipFill>
        <p:spPr>
          <a:xfrm>
            <a:off x="838200" y="1690688"/>
            <a:ext cx="4375823" cy="689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6157E17-D46D-494B-8B81-E0F5BD6F9B03}"/>
              </a:ext>
            </a:extLst>
          </p:cNvPr>
          <p:cNvSpPr/>
          <p:nvPr/>
        </p:nvSpPr>
        <p:spPr>
          <a:xfrm>
            <a:off x="1134318" y="2760161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x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4DFEA67-8C87-FB48-A482-573B8A75E0B9}"/>
              </a:ext>
            </a:extLst>
          </p:cNvPr>
          <p:cNvSpPr/>
          <p:nvPr/>
        </p:nvSpPr>
        <p:spPr>
          <a:xfrm>
            <a:off x="2433937" y="2760161"/>
            <a:ext cx="729205" cy="40276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lo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08A2CE81-8648-6C41-B097-A65BCE69C6C0}"/>
              </a:ext>
            </a:extLst>
          </p:cNvPr>
          <p:cNvSpPr/>
          <p:nvPr/>
        </p:nvSpPr>
        <p:spPr>
          <a:xfrm>
            <a:off x="3733556" y="2760161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hi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406C565-E832-B142-8464-9997157254CE}"/>
              </a:ext>
            </a:extLst>
          </p:cNvPr>
          <p:cNvSpPr/>
          <p:nvPr/>
        </p:nvSpPr>
        <p:spPr>
          <a:xfrm>
            <a:off x="5293416" y="4336589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&gt;=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6FE33AE-21B5-B74D-B463-6FEA11D8761C}"/>
              </a:ext>
            </a:extLst>
          </p:cNvPr>
          <p:cNvSpPr/>
          <p:nvPr/>
        </p:nvSpPr>
        <p:spPr>
          <a:xfrm>
            <a:off x="2968237" y="3553997"/>
            <a:ext cx="729205" cy="40276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&lt;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70E3CFA-B1DF-484D-B000-DC590EBF6B52}"/>
              </a:ext>
            </a:extLst>
          </p:cNvPr>
          <p:cNvSpPr/>
          <p:nvPr/>
        </p:nvSpPr>
        <p:spPr>
          <a:xfrm>
            <a:off x="2433937" y="6010675"/>
            <a:ext cx="729205" cy="40276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and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C376411-E108-0247-8168-8BE2292C949B}"/>
              </a:ext>
            </a:extLst>
          </p:cNvPr>
          <p:cNvSpPr/>
          <p:nvPr/>
        </p:nvSpPr>
        <p:spPr>
          <a:xfrm>
            <a:off x="2410693" y="4341187"/>
            <a:ext cx="729205" cy="40276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not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6C18765-85E4-4E45-8ADB-37DDEBEF149B}"/>
              </a:ext>
            </a:extLst>
          </p:cNvPr>
          <p:cNvSpPr/>
          <p:nvPr/>
        </p:nvSpPr>
        <p:spPr>
          <a:xfrm>
            <a:off x="4159160" y="4341187"/>
            <a:ext cx="729205" cy="40276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not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E4F1266-3E51-6044-8828-2DADB3AD8C86}"/>
              </a:ext>
            </a:extLst>
          </p:cNvPr>
          <p:cNvSpPr/>
          <p:nvPr/>
        </p:nvSpPr>
        <p:spPr>
          <a:xfrm>
            <a:off x="4148208" y="6010675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not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7CC5F88-2269-B347-A27C-D16D43F1FCED}"/>
              </a:ext>
            </a:extLst>
          </p:cNvPr>
          <p:cNvSpPr/>
          <p:nvPr/>
        </p:nvSpPr>
        <p:spPr>
          <a:xfrm>
            <a:off x="4172287" y="5206609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or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D9FB7FC-9447-644E-B043-5A366D64849E}"/>
              </a:ext>
            </a:extLst>
          </p:cNvPr>
          <p:cNvSpPr/>
          <p:nvPr/>
        </p:nvSpPr>
        <p:spPr>
          <a:xfrm>
            <a:off x="1134317" y="4336589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&lt;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9B48136-E4ED-C14E-83BF-ABE55469636B}"/>
              </a:ext>
            </a:extLst>
          </p:cNvPr>
          <p:cNvSpPr/>
          <p:nvPr/>
        </p:nvSpPr>
        <p:spPr>
          <a:xfrm>
            <a:off x="1704732" y="3553746"/>
            <a:ext cx="729205" cy="403265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&gt;=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C1CDE5-4E37-2A46-AD9B-D62F087F20DA}"/>
              </a:ext>
            </a:extLst>
          </p:cNvPr>
          <p:cNvCxnSpPr>
            <a:stCxn id="33" idx="2"/>
          </p:cNvCxnSpPr>
          <p:nvPr/>
        </p:nvCxnSpPr>
        <p:spPr>
          <a:xfrm>
            <a:off x="1498921" y="3162925"/>
            <a:ext cx="364601" cy="390821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CF0FD90-8F9A-2446-9FEB-DB0B8A0AB6DC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2243138" y="3162925"/>
            <a:ext cx="555402" cy="390821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CC41F80-F105-034B-9323-4BD91D61114F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1498921" y="3162925"/>
            <a:ext cx="1664221" cy="390821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A35D358-150B-B546-94AB-F1864D1AE1CD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3486150" y="3162925"/>
            <a:ext cx="612009" cy="390821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085415E-A36E-F744-904F-B63052950431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2069335" y="3957011"/>
            <a:ext cx="545278" cy="2053664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2464551-DC47-304F-965B-EE068C9BAB0B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2968237" y="3956761"/>
            <a:ext cx="364603" cy="2053914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4D36835-E529-C549-89D1-BEB7B6733D91}"/>
              </a:ext>
            </a:extLst>
          </p:cNvPr>
          <p:cNvCxnSpPr>
            <a:cxnSpLocks/>
            <a:stCxn id="25" idx="2"/>
            <a:endCxn id="19" idx="0"/>
          </p:cNvCxnSpPr>
          <p:nvPr/>
        </p:nvCxnSpPr>
        <p:spPr>
          <a:xfrm>
            <a:off x="2069335" y="3957011"/>
            <a:ext cx="705961" cy="384176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4BA40D4-C627-D746-9C9F-4FF7A4D13543}"/>
              </a:ext>
            </a:extLst>
          </p:cNvPr>
          <p:cNvCxnSpPr>
            <a:cxnSpLocks/>
            <a:stCxn id="37" idx="2"/>
            <a:endCxn id="20" idx="0"/>
          </p:cNvCxnSpPr>
          <p:nvPr/>
        </p:nvCxnSpPr>
        <p:spPr>
          <a:xfrm>
            <a:off x="3332840" y="3956761"/>
            <a:ext cx="1190923" cy="384426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4EE5017-3070-CE4D-8EBD-E32F3AE57B36}"/>
              </a:ext>
            </a:extLst>
          </p:cNvPr>
          <p:cNvCxnSpPr>
            <a:cxnSpLocks/>
            <a:stCxn id="22" idx="2"/>
            <a:endCxn id="21" idx="0"/>
          </p:cNvCxnSpPr>
          <p:nvPr/>
        </p:nvCxnSpPr>
        <p:spPr>
          <a:xfrm flipH="1">
            <a:off x="4512811" y="5609373"/>
            <a:ext cx="24079" cy="401302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311DF9D0-7F78-4A40-B655-2401C7DF1B9E}"/>
              </a:ext>
            </a:extLst>
          </p:cNvPr>
          <p:cNvSpPr/>
          <p:nvPr/>
        </p:nvSpPr>
        <p:spPr>
          <a:xfrm>
            <a:off x="531149" y="3591000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lo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29BA561C-3852-C845-9C9A-111D6DD18196}"/>
              </a:ext>
            </a:extLst>
          </p:cNvPr>
          <p:cNvSpPr/>
          <p:nvPr/>
        </p:nvSpPr>
        <p:spPr>
          <a:xfrm>
            <a:off x="5293415" y="3521579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x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E92C84E-D575-EB42-97F9-4409E20D49A6}"/>
              </a:ext>
            </a:extLst>
          </p:cNvPr>
          <p:cNvCxnSpPr>
            <a:cxnSpLocks/>
            <a:stCxn id="64" idx="2"/>
          </p:cNvCxnSpPr>
          <p:nvPr/>
        </p:nvCxnSpPr>
        <p:spPr>
          <a:xfrm>
            <a:off x="895752" y="3993764"/>
            <a:ext cx="833060" cy="342573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EC2BD4ED-3624-4240-A929-38AF7D575011}"/>
              </a:ext>
            </a:extLst>
          </p:cNvPr>
          <p:cNvCxnSpPr>
            <a:cxnSpLocks/>
            <a:stCxn id="33" idx="2"/>
          </p:cNvCxnSpPr>
          <p:nvPr/>
        </p:nvCxnSpPr>
        <p:spPr>
          <a:xfrm flipH="1">
            <a:off x="1356924" y="3162925"/>
            <a:ext cx="141997" cy="1173412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3973FC3-A395-2944-A3D2-5744B8FDAA60}"/>
              </a:ext>
            </a:extLst>
          </p:cNvPr>
          <p:cNvCxnSpPr>
            <a:cxnSpLocks/>
            <a:stCxn id="65" idx="2"/>
            <a:endCxn id="36" idx="0"/>
          </p:cNvCxnSpPr>
          <p:nvPr/>
        </p:nvCxnSpPr>
        <p:spPr>
          <a:xfrm>
            <a:off x="5658018" y="3924343"/>
            <a:ext cx="1" cy="41224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5B0BA2A-FBFD-C649-B6FA-74F0A0BB1D7D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4098159" y="3162925"/>
            <a:ext cx="1764320" cy="1173412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3302A1BB-6722-1B48-8FA7-BEDC286D4B7D}"/>
              </a:ext>
            </a:extLst>
          </p:cNvPr>
          <p:cNvCxnSpPr>
            <a:cxnSpLocks/>
            <a:stCxn id="79" idx="5"/>
          </p:cNvCxnSpPr>
          <p:nvPr/>
        </p:nvCxnSpPr>
        <p:spPr>
          <a:xfrm>
            <a:off x="2965684" y="4838292"/>
            <a:ext cx="1497077" cy="368317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D135FF72-E04D-8849-85B3-4B3847916960}"/>
              </a:ext>
            </a:extLst>
          </p:cNvPr>
          <p:cNvCxnSpPr>
            <a:cxnSpLocks/>
            <a:stCxn id="80" idx="4"/>
          </p:cNvCxnSpPr>
          <p:nvPr/>
        </p:nvCxnSpPr>
        <p:spPr>
          <a:xfrm flipH="1">
            <a:off x="4686301" y="4962221"/>
            <a:ext cx="404590" cy="244388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9C38CC4-7B5B-4942-AA49-DCD6BCCEF9AC}"/>
              </a:ext>
            </a:extLst>
          </p:cNvPr>
          <p:cNvSpPr txBox="1"/>
          <p:nvPr/>
        </p:nvSpPr>
        <p:spPr>
          <a:xfrm>
            <a:off x="5575317" y="1764930"/>
            <a:ext cx="5596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Pattern:</a:t>
            </a:r>
            <a:r>
              <a:rPr lang="en-US" sz="2800" dirty="0"/>
              <a:t> </a:t>
            </a:r>
            <a:r>
              <a:rPr lang="en-US" sz="2800" dirty="0">
                <a:latin typeface="Inconsolata for Powerline Mediu" panose="020B0609030003000000" pitchFamily="49" charset="0"/>
              </a:rPr>
              <a:t>not (x &gt;= hi or x &lt; lo)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EFACDB1-3D3A-8D43-AD52-755DE10275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2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6"/>
    </mc:Choice>
    <mc:Fallback xmlns="">
      <p:transition spd="slow" advTm="4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val 80">
            <a:extLst>
              <a:ext uri="{FF2B5EF4-FFF2-40B4-BE49-F238E27FC236}">
                <a16:creationId xmlns:a16="http://schemas.microsoft.com/office/drawing/2014/main" id="{50676E45-D4E5-7248-B853-ED4E4B4BE887}"/>
              </a:ext>
            </a:extLst>
          </p:cNvPr>
          <p:cNvSpPr/>
          <p:nvPr/>
        </p:nvSpPr>
        <p:spPr>
          <a:xfrm>
            <a:off x="2027539" y="5829134"/>
            <a:ext cx="3265876" cy="8129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11DD7704-BB27-C142-88E8-2DD65A2F19F8}"/>
              </a:ext>
            </a:extLst>
          </p:cNvPr>
          <p:cNvSpPr/>
          <p:nvPr/>
        </p:nvSpPr>
        <p:spPr>
          <a:xfrm>
            <a:off x="3854818" y="4149275"/>
            <a:ext cx="2472145" cy="8129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A27FF9F-F097-9740-B80E-C8C298F3C2AB}"/>
              </a:ext>
            </a:extLst>
          </p:cNvPr>
          <p:cNvSpPr/>
          <p:nvPr/>
        </p:nvSpPr>
        <p:spPr>
          <a:xfrm>
            <a:off x="855576" y="4144399"/>
            <a:ext cx="2472145" cy="8129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D4139-36A1-DC41-96DA-D46E9161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Equality Saturation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53A8B4-9BD6-DD42-9A2C-DC96BEF265B4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4B653C-59C3-F746-B4EC-67516A3B6F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583" b="21336"/>
          <a:stretch/>
        </p:blipFill>
        <p:spPr>
          <a:xfrm>
            <a:off x="838200" y="1690688"/>
            <a:ext cx="4375823" cy="689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6157E17-D46D-494B-8B81-E0F5BD6F9B03}"/>
              </a:ext>
            </a:extLst>
          </p:cNvPr>
          <p:cNvSpPr/>
          <p:nvPr/>
        </p:nvSpPr>
        <p:spPr>
          <a:xfrm>
            <a:off x="1134318" y="2760161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x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4DFEA67-8C87-FB48-A482-573B8A75E0B9}"/>
              </a:ext>
            </a:extLst>
          </p:cNvPr>
          <p:cNvSpPr/>
          <p:nvPr/>
        </p:nvSpPr>
        <p:spPr>
          <a:xfrm>
            <a:off x="2433937" y="2760161"/>
            <a:ext cx="729205" cy="40276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lo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08A2CE81-8648-6C41-B097-A65BCE69C6C0}"/>
              </a:ext>
            </a:extLst>
          </p:cNvPr>
          <p:cNvSpPr/>
          <p:nvPr/>
        </p:nvSpPr>
        <p:spPr>
          <a:xfrm>
            <a:off x="3733556" y="2760161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hi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406C565-E832-B142-8464-9997157254CE}"/>
              </a:ext>
            </a:extLst>
          </p:cNvPr>
          <p:cNvSpPr/>
          <p:nvPr/>
        </p:nvSpPr>
        <p:spPr>
          <a:xfrm>
            <a:off x="5293416" y="4336589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&gt;=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6FE33AE-21B5-B74D-B463-6FEA11D8761C}"/>
              </a:ext>
            </a:extLst>
          </p:cNvPr>
          <p:cNvSpPr/>
          <p:nvPr/>
        </p:nvSpPr>
        <p:spPr>
          <a:xfrm>
            <a:off x="2968237" y="3553997"/>
            <a:ext cx="729205" cy="40276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&lt;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70E3CFA-B1DF-484D-B000-DC590EBF6B52}"/>
              </a:ext>
            </a:extLst>
          </p:cNvPr>
          <p:cNvSpPr/>
          <p:nvPr/>
        </p:nvSpPr>
        <p:spPr>
          <a:xfrm>
            <a:off x="2433937" y="6010675"/>
            <a:ext cx="729205" cy="40276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and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C376411-E108-0247-8168-8BE2292C949B}"/>
              </a:ext>
            </a:extLst>
          </p:cNvPr>
          <p:cNvSpPr/>
          <p:nvPr/>
        </p:nvSpPr>
        <p:spPr>
          <a:xfrm>
            <a:off x="2410693" y="4341187"/>
            <a:ext cx="729205" cy="40276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not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6C18765-85E4-4E45-8ADB-37DDEBEF149B}"/>
              </a:ext>
            </a:extLst>
          </p:cNvPr>
          <p:cNvSpPr/>
          <p:nvPr/>
        </p:nvSpPr>
        <p:spPr>
          <a:xfrm>
            <a:off x="4159160" y="4341187"/>
            <a:ext cx="729205" cy="40276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not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E4F1266-3E51-6044-8828-2DADB3AD8C86}"/>
              </a:ext>
            </a:extLst>
          </p:cNvPr>
          <p:cNvSpPr/>
          <p:nvPr/>
        </p:nvSpPr>
        <p:spPr>
          <a:xfrm>
            <a:off x="4148208" y="6010675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not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7CC5F88-2269-B347-A27C-D16D43F1FCED}"/>
              </a:ext>
            </a:extLst>
          </p:cNvPr>
          <p:cNvSpPr/>
          <p:nvPr/>
        </p:nvSpPr>
        <p:spPr>
          <a:xfrm>
            <a:off x="4172287" y="5206609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or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D9FB7FC-9447-644E-B043-5A366D64849E}"/>
              </a:ext>
            </a:extLst>
          </p:cNvPr>
          <p:cNvSpPr/>
          <p:nvPr/>
        </p:nvSpPr>
        <p:spPr>
          <a:xfrm>
            <a:off x="1134317" y="4336589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&lt;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9B48136-E4ED-C14E-83BF-ABE55469636B}"/>
              </a:ext>
            </a:extLst>
          </p:cNvPr>
          <p:cNvSpPr/>
          <p:nvPr/>
        </p:nvSpPr>
        <p:spPr>
          <a:xfrm>
            <a:off x="1704732" y="3553746"/>
            <a:ext cx="729205" cy="403265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&gt;=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C1CDE5-4E37-2A46-AD9B-D62F087F20DA}"/>
              </a:ext>
            </a:extLst>
          </p:cNvPr>
          <p:cNvCxnSpPr>
            <a:stCxn id="33" idx="2"/>
          </p:cNvCxnSpPr>
          <p:nvPr/>
        </p:nvCxnSpPr>
        <p:spPr>
          <a:xfrm>
            <a:off x="1498921" y="3162925"/>
            <a:ext cx="364601" cy="390821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CF0FD90-8F9A-2446-9FEB-DB0B8A0AB6DC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2243138" y="3162925"/>
            <a:ext cx="555402" cy="390821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CC41F80-F105-034B-9323-4BD91D61114F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1498921" y="3162925"/>
            <a:ext cx="1664221" cy="390821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A35D358-150B-B546-94AB-F1864D1AE1CD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3486150" y="3162925"/>
            <a:ext cx="612009" cy="390821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085415E-A36E-F744-904F-B63052950431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2069335" y="3957011"/>
            <a:ext cx="545278" cy="2053664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2464551-DC47-304F-965B-EE068C9BAB0B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2968237" y="3956761"/>
            <a:ext cx="364603" cy="2053914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4D36835-E529-C549-89D1-BEB7B6733D91}"/>
              </a:ext>
            </a:extLst>
          </p:cNvPr>
          <p:cNvCxnSpPr>
            <a:cxnSpLocks/>
            <a:stCxn id="25" idx="2"/>
            <a:endCxn id="19" idx="0"/>
          </p:cNvCxnSpPr>
          <p:nvPr/>
        </p:nvCxnSpPr>
        <p:spPr>
          <a:xfrm>
            <a:off x="2069335" y="3957011"/>
            <a:ext cx="705961" cy="384176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4BA40D4-C627-D746-9C9F-4FF7A4D13543}"/>
              </a:ext>
            </a:extLst>
          </p:cNvPr>
          <p:cNvCxnSpPr>
            <a:cxnSpLocks/>
            <a:stCxn id="37" idx="2"/>
            <a:endCxn id="20" idx="0"/>
          </p:cNvCxnSpPr>
          <p:nvPr/>
        </p:nvCxnSpPr>
        <p:spPr>
          <a:xfrm>
            <a:off x="3332840" y="3956761"/>
            <a:ext cx="1190923" cy="384426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4EE5017-3070-CE4D-8EBD-E32F3AE57B36}"/>
              </a:ext>
            </a:extLst>
          </p:cNvPr>
          <p:cNvCxnSpPr>
            <a:cxnSpLocks/>
            <a:stCxn id="22" idx="2"/>
            <a:endCxn id="21" idx="0"/>
          </p:cNvCxnSpPr>
          <p:nvPr/>
        </p:nvCxnSpPr>
        <p:spPr>
          <a:xfrm flipH="1">
            <a:off x="4512811" y="5609373"/>
            <a:ext cx="24079" cy="401302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311DF9D0-7F78-4A40-B655-2401C7DF1B9E}"/>
              </a:ext>
            </a:extLst>
          </p:cNvPr>
          <p:cNvSpPr/>
          <p:nvPr/>
        </p:nvSpPr>
        <p:spPr>
          <a:xfrm>
            <a:off x="531149" y="3591000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lo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29BA561C-3852-C845-9C9A-111D6DD18196}"/>
              </a:ext>
            </a:extLst>
          </p:cNvPr>
          <p:cNvSpPr/>
          <p:nvPr/>
        </p:nvSpPr>
        <p:spPr>
          <a:xfrm>
            <a:off x="5293415" y="3521579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x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E92C84E-D575-EB42-97F9-4409E20D49A6}"/>
              </a:ext>
            </a:extLst>
          </p:cNvPr>
          <p:cNvCxnSpPr>
            <a:cxnSpLocks/>
            <a:stCxn id="64" idx="2"/>
          </p:cNvCxnSpPr>
          <p:nvPr/>
        </p:nvCxnSpPr>
        <p:spPr>
          <a:xfrm>
            <a:off x="895752" y="3993764"/>
            <a:ext cx="833060" cy="342573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EC2BD4ED-3624-4240-A929-38AF7D575011}"/>
              </a:ext>
            </a:extLst>
          </p:cNvPr>
          <p:cNvCxnSpPr>
            <a:cxnSpLocks/>
            <a:stCxn id="33" idx="2"/>
          </p:cNvCxnSpPr>
          <p:nvPr/>
        </p:nvCxnSpPr>
        <p:spPr>
          <a:xfrm flipH="1">
            <a:off x="1356924" y="3162925"/>
            <a:ext cx="141997" cy="1173412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3973FC3-A395-2944-A3D2-5744B8FDAA60}"/>
              </a:ext>
            </a:extLst>
          </p:cNvPr>
          <p:cNvCxnSpPr>
            <a:cxnSpLocks/>
            <a:stCxn id="65" idx="2"/>
            <a:endCxn id="36" idx="0"/>
          </p:cNvCxnSpPr>
          <p:nvPr/>
        </p:nvCxnSpPr>
        <p:spPr>
          <a:xfrm>
            <a:off x="5658018" y="3924343"/>
            <a:ext cx="1" cy="41224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5B0BA2A-FBFD-C649-B6FA-74F0A0BB1D7D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4098159" y="3162925"/>
            <a:ext cx="1764320" cy="1173412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3302A1BB-6722-1B48-8FA7-BEDC286D4B7D}"/>
              </a:ext>
            </a:extLst>
          </p:cNvPr>
          <p:cNvCxnSpPr>
            <a:cxnSpLocks/>
            <a:stCxn id="79" idx="5"/>
          </p:cNvCxnSpPr>
          <p:nvPr/>
        </p:nvCxnSpPr>
        <p:spPr>
          <a:xfrm>
            <a:off x="2965684" y="4838292"/>
            <a:ext cx="1497077" cy="368317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D135FF72-E04D-8849-85B3-4B3847916960}"/>
              </a:ext>
            </a:extLst>
          </p:cNvPr>
          <p:cNvCxnSpPr>
            <a:cxnSpLocks/>
            <a:stCxn id="80" idx="4"/>
          </p:cNvCxnSpPr>
          <p:nvPr/>
        </p:nvCxnSpPr>
        <p:spPr>
          <a:xfrm flipH="1">
            <a:off x="4686301" y="4962221"/>
            <a:ext cx="404590" cy="244388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9C38CC4-7B5B-4942-AA49-DCD6BCCEF9AC}"/>
              </a:ext>
            </a:extLst>
          </p:cNvPr>
          <p:cNvSpPr txBox="1"/>
          <p:nvPr/>
        </p:nvSpPr>
        <p:spPr>
          <a:xfrm>
            <a:off x="5575317" y="1764930"/>
            <a:ext cx="5776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Pattern: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Inconsolata for Powerline Mediu" panose="020B0609030003000000" pitchFamily="49" charset="0"/>
              </a:rPr>
              <a:t>not (</a:t>
            </a:r>
            <a:r>
              <a:rPr lang="en-US" sz="2800" dirty="0">
                <a:latin typeface="Inconsolata for Powerline Mediu" panose="020B0609030003000000" pitchFamily="49" charset="0"/>
              </a:rPr>
              <a:t>x &gt;= hi or x &lt; lo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Inconsolata for Powerline Mediu" panose="020B0609030003000000" pitchFamily="49" charset="0"/>
              </a:rPr>
              <a:t>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7BA2699-7A82-DC46-AEFB-D69CD44F1B0E}"/>
              </a:ext>
            </a:extLst>
          </p:cNvPr>
          <p:cNvGrpSpPr/>
          <p:nvPr/>
        </p:nvGrpSpPr>
        <p:grpSpPr>
          <a:xfrm>
            <a:off x="4721850" y="5194775"/>
            <a:ext cx="1160716" cy="369332"/>
            <a:chOff x="3080276" y="5196121"/>
            <a:chExt cx="1160716" cy="36933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CD67BC0-E264-0D4A-A83B-FE32228115F5}"/>
                </a:ext>
              </a:extLst>
            </p:cNvPr>
            <p:cNvSpPr txBox="1"/>
            <p:nvPr/>
          </p:nvSpPr>
          <p:spPr>
            <a:xfrm>
              <a:off x="3594661" y="5196121"/>
              <a:ext cx="6463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Inconsolata for Powerline Mediu" panose="020B0609030003000000" pitchFamily="49" charset="0"/>
                </a:rPr>
                <a:t>root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E72FCC7-BF11-B846-AB94-C84BC153D0BC}"/>
                </a:ext>
              </a:extLst>
            </p:cNvPr>
            <p:cNvCxnSpPr>
              <a:cxnSpLocks/>
            </p:cNvCxnSpPr>
            <p:nvPr/>
          </p:nvCxnSpPr>
          <p:spPr>
            <a:xfrm>
              <a:off x="3080276" y="5407700"/>
              <a:ext cx="505343" cy="1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37EC15A1-453D-3041-B0BC-EF496187E0F7}"/>
              </a:ext>
            </a:extLst>
          </p:cNvPr>
          <p:cNvSpPr txBox="1"/>
          <p:nvPr/>
        </p:nvSpPr>
        <p:spPr>
          <a:xfrm>
            <a:off x="6022620" y="5209263"/>
            <a:ext cx="25165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Marker Felt Thin" panose="02000400000000000000" pitchFamily="2" charset="77"/>
              </a:rPr>
              <a:t>Root node corresponds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Marker Felt Thin" panose="02000400000000000000" pitchFamily="2" charset="77"/>
              </a:rPr>
              <a:t>to no AST nodes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CB03B5D-317E-E34A-95B5-E112473171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623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39"/>
    </mc:Choice>
    <mc:Fallback xmlns="">
      <p:transition spd="slow" advTm="41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6" grpId="0"/>
      <p:bldP spid="4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4139-36A1-DC41-96DA-D46E9161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Loops?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53A8B4-9BD6-DD42-9A2C-DC96BEF265B4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7EC15A1-453D-3041-B0BC-EF496187E0F7}"/>
              </a:ext>
            </a:extLst>
          </p:cNvPr>
          <p:cNvSpPr txBox="1"/>
          <p:nvPr/>
        </p:nvSpPr>
        <p:spPr>
          <a:xfrm>
            <a:off x="6022620" y="520926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solidFill>
                <a:schemeClr val="accent1">
                  <a:lumMod val="75000"/>
                </a:schemeClr>
              </a:solidFill>
              <a:latin typeface="Marker Felt Thin" panose="02000400000000000000" pitchFamily="2" charset="77"/>
            </a:endParaRPr>
          </a:p>
          <a:p>
            <a:endParaRPr lang="en-US" sz="2000" dirty="0">
              <a:solidFill>
                <a:schemeClr val="accent1">
                  <a:lumMod val="75000"/>
                </a:schemeClr>
              </a:solidFill>
              <a:latin typeface="Marker Felt Thin" panose="02000400000000000000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969842-8BEA-3D4F-BB11-8D1EDE837E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856" b="4596"/>
          <a:stretch/>
        </p:blipFill>
        <p:spPr>
          <a:xfrm>
            <a:off x="5472544" y="2656504"/>
            <a:ext cx="6447559" cy="8533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ABD4D9-2274-F144-9203-B0C5A10A5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987832"/>
            <a:ext cx="3008384" cy="2207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411AD18-A548-B14F-A641-5A85EF54F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1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3"/>
    </mc:Choice>
    <mc:Fallback xmlns="">
      <p:transition spd="slow" advTm="9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4139-36A1-DC41-96DA-D46E9161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loops as expressions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53A8B4-9BD6-DD42-9A2C-DC96BEF265B4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D7D544-2778-3E4E-B166-846F4A42F3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486"/>
          <a:stretch/>
        </p:blipFill>
        <p:spPr>
          <a:xfrm>
            <a:off x="838200" y="1584672"/>
            <a:ext cx="2818348" cy="1738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A89746A-834C-5141-BA4D-A593C61D37D4}"/>
              </a:ext>
            </a:extLst>
          </p:cNvPr>
          <p:cNvSpPr/>
          <p:nvPr/>
        </p:nvSpPr>
        <p:spPr>
          <a:xfrm>
            <a:off x="8025075" y="2279846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0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EB8926A-BF45-F846-86F8-0C579B898A33}"/>
              </a:ext>
            </a:extLst>
          </p:cNvPr>
          <p:cNvSpPr/>
          <p:nvPr/>
        </p:nvSpPr>
        <p:spPr>
          <a:xfrm>
            <a:off x="8027481" y="3134715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+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FFA8781-BD98-E944-9C21-DEB2F69BCF46}"/>
              </a:ext>
            </a:extLst>
          </p:cNvPr>
          <p:cNvSpPr/>
          <p:nvPr/>
        </p:nvSpPr>
        <p:spPr>
          <a:xfrm>
            <a:off x="9118882" y="2279846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1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23FEFAA-9FCD-894F-A88A-6A62E9588AB9}"/>
              </a:ext>
            </a:extLst>
          </p:cNvPr>
          <p:cNvSpPr/>
          <p:nvPr/>
        </p:nvSpPr>
        <p:spPr>
          <a:xfrm>
            <a:off x="8027481" y="3998485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+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C9E088F-D352-164E-B19F-C2A852F86C16}"/>
              </a:ext>
            </a:extLst>
          </p:cNvPr>
          <p:cNvSpPr/>
          <p:nvPr/>
        </p:nvSpPr>
        <p:spPr>
          <a:xfrm>
            <a:off x="8027480" y="4938979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CBD7C5C-21C6-8147-9918-28DB599B5412}"/>
              </a:ext>
            </a:extLst>
          </p:cNvPr>
          <p:cNvSpPr/>
          <p:nvPr/>
        </p:nvSpPr>
        <p:spPr>
          <a:xfrm>
            <a:off x="6308032" y="3134715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+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FF8801B-48F8-6848-8C8C-EA2D2B18942C}"/>
              </a:ext>
            </a:extLst>
          </p:cNvPr>
          <p:cNvSpPr/>
          <p:nvPr/>
        </p:nvSpPr>
        <p:spPr>
          <a:xfrm>
            <a:off x="6308032" y="3998485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+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409A869-D1CA-A24F-9C21-964EBFC36672}"/>
              </a:ext>
            </a:extLst>
          </p:cNvPr>
          <p:cNvSpPr/>
          <p:nvPr/>
        </p:nvSpPr>
        <p:spPr>
          <a:xfrm>
            <a:off x="6308032" y="4945599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E783A2-B563-CB49-98B3-90E0F6A3DE25}"/>
              </a:ext>
            </a:extLst>
          </p:cNvPr>
          <p:cNvSpPr txBox="1"/>
          <p:nvPr/>
        </p:nvSpPr>
        <p:spPr>
          <a:xfrm>
            <a:off x="8209982" y="148831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Inconsolata for Powerline Mediu" panose="020B0609030003000000" pitchFamily="49" charset="0"/>
              </a:rPr>
              <a:t>i</a:t>
            </a:r>
            <a:endParaRPr lang="en-US" sz="2800" dirty="0">
              <a:latin typeface="Inconsolata for Powerline Mediu" panose="020B0609030003000000" pitchFamily="49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229CB1-8E48-CA4C-8E56-9A4A8FFAA914}"/>
              </a:ext>
            </a:extLst>
          </p:cNvPr>
          <p:cNvSpPr txBox="1"/>
          <p:nvPr/>
        </p:nvSpPr>
        <p:spPr>
          <a:xfrm>
            <a:off x="6198989" y="1482225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Inconsolata for Powerline Mediu" panose="020B0609030003000000" pitchFamily="49" charset="0"/>
              </a:rPr>
              <a:t>total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254A98B-92F4-6443-A810-B2CA26BED2BB}"/>
              </a:ext>
            </a:extLst>
          </p:cNvPr>
          <p:cNvSpPr/>
          <p:nvPr/>
        </p:nvSpPr>
        <p:spPr>
          <a:xfrm>
            <a:off x="2281484" y="3658072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0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83101F79-0A9D-D54F-98B7-AC72CE3B2D5F}"/>
              </a:ext>
            </a:extLst>
          </p:cNvPr>
          <p:cNvSpPr/>
          <p:nvPr/>
        </p:nvSpPr>
        <p:spPr>
          <a:xfrm>
            <a:off x="3186377" y="4582582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loop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D7ECB19-7C7A-AF40-9181-7001BCFE896B}"/>
              </a:ext>
            </a:extLst>
          </p:cNvPr>
          <p:cNvSpPr/>
          <p:nvPr/>
        </p:nvSpPr>
        <p:spPr>
          <a:xfrm>
            <a:off x="3186377" y="5722340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+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AAB7CD3-6AFC-874C-9153-D3CB87DB0D09}"/>
              </a:ext>
            </a:extLst>
          </p:cNvPr>
          <p:cNvSpPr/>
          <p:nvPr/>
        </p:nvSpPr>
        <p:spPr>
          <a:xfrm>
            <a:off x="4714832" y="4578483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1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8C4457A-7BC1-3D4C-932D-77A5DEFBBBDF}"/>
              </a:ext>
            </a:extLst>
          </p:cNvPr>
          <p:cNvSpPr/>
          <p:nvPr/>
        </p:nvSpPr>
        <p:spPr>
          <a:xfrm>
            <a:off x="1323929" y="4578483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loop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26F58F5-6582-D84F-A397-F443CB8C76DE}"/>
              </a:ext>
            </a:extLst>
          </p:cNvPr>
          <p:cNvSpPr/>
          <p:nvPr/>
        </p:nvSpPr>
        <p:spPr>
          <a:xfrm>
            <a:off x="1323929" y="5718241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+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6902600-1119-4541-81BF-28E12FB310E0}"/>
                  </a:ext>
                </a:extLst>
              </p14:cNvPr>
              <p14:cNvContentPartPr/>
              <p14:nvPr/>
            </p14:nvContentPartPr>
            <p14:xfrm>
              <a:off x="4251381" y="2340459"/>
              <a:ext cx="1368000" cy="9374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6902600-1119-4541-81BF-28E12FB310E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43381" y="2232819"/>
                <a:ext cx="1583640" cy="1153080"/>
              </a:xfrm>
              <a:prstGeom prst="rect">
                <a:avLst/>
              </a:prstGeom>
            </p:spPr>
          </p:pic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A105974-238F-6344-B3BB-935F645B7781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>
            <a:off x="8389678" y="2682610"/>
            <a:ext cx="2406" cy="452105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4F348B3-3730-8A42-A681-9DE10EC1A495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8544485" y="2682610"/>
            <a:ext cx="939000" cy="452105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DD65E29-2D0A-B24F-8B0D-7E7FE3792A39}"/>
              </a:ext>
            </a:extLst>
          </p:cNvPr>
          <p:cNvCxnSpPr>
            <a:cxnSpLocks/>
            <a:stCxn id="14" idx="2"/>
            <a:endCxn id="16" idx="0"/>
          </p:cNvCxnSpPr>
          <p:nvPr/>
        </p:nvCxnSpPr>
        <p:spPr>
          <a:xfrm>
            <a:off x="8392084" y="3537479"/>
            <a:ext cx="0" cy="46100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C290F5D-A039-014D-9CEA-C4FDB7CD0594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8574184" y="2682610"/>
            <a:ext cx="909301" cy="1264044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CFD95DB-29D1-6A43-B053-17A1F8AE03C8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8642261" y="2682610"/>
            <a:ext cx="841224" cy="225596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F8AF129-1006-4D42-A1A3-E728CBE3B48D}"/>
              </a:ext>
            </a:extLst>
          </p:cNvPr>
          <p:cNvCxnSpPr>
            <a:cxnSpLocks/>
            <a:stCxn id="16" idx="2"/>
            <a:endCxn id="18" idx="0"/>
          </p:cNvCxnSpPr>
          <p:nvPr/>
        </p:nvCxnSpPr>
        <p:spPr>
          <a:xfrm flipH="1">
            <a:off x="8392083" y="4401249"/>
            <a:ext cx="1" cy="537730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AC5D1D1-5AB3-AE47-A9AD-1DFCA1631F60}"/>
              </a:ext>
            </a:extLst>
          </p:cNvPr>
          <p:cNvCxnSpPr>
            <a:cxnSpLocks/>
            <a:stCxn id="13" idx="2"/>
            <a:endCxn id="21" idx="0"/>
          </p:cNvCxnSpPr>
          <p:nvPr/>
        </p:nvCxnSpPr>
        <p:spPr>
          <a:xfrm flipH="1">
            <a:off x="6672635" y="2682610"/>
            <a:ext cx="1717043" cy="452105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436D520-9648-2B49-811F-B278F248DA7E}"/>
              </a:ext>
            </a:extLst>
          </p:cNvPr>
          <p:cNvCxnSpPr>
            <a:cxnSpLocks/>
            <a:stCxn id="13" idx="2"/>
            <a:endCxn id="21" idx="3"/>
          </p:cNvCxnSpPr>
          <p:nvPr/>
        </p:nvCxnSpPr>
        <p:spPr>
          <a:xfrm flipH="1">
            <a:off x="7037237" y="2682610"/>
            <a:ext cx="1352441" cy="653487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0904542-4CCB-9B4D-A93A-4F84795BB31A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6672635" y="3537479"/>
            <a:ext cx="0" cy="46100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1034043-8028-504C-B0D0-97AD393D2F7B}"/>
              </a:ext>
            </a:extLst>
          </p:cNvPr>
          <p:cNvCxnSpPr>
            <a:cxnSpLocks/>
            <a:stCxn id="14" idx="2"/>
            <a:endCxn id="22" idx="3"/>
          </p:cNvCxnSpPr>
          <p:nvPr/>
        </p:nvCxnSpPr>
        <p:spPr>
          <a:xfrm flipH="1">
            <a:off x="7037237" y="3537479"/>
            <a:ext cx="1354847" cy="662388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C08F7EF-DC65-234A-8558-1D3A1EF36C12}"/>
              </a:ext>
            </a:extLst>
          </p:cNvPr>
          <p:cNvCxnSpPr>
            <a:cxnSpLocks/>
            <a:stCxn id="16" idx="2"/>
            <a:endCxn id="23" idx="3"/>
          </p:cNvCxnSpPr>
          <p:nvPr/>
        </p:nvCxnSpPr>
        <p:spPr>
          <a:xfrm flipH="1">
            <a:off x="7037237" y="4401249"/>
            <a:ext cx="1354847" cy="745732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A4B84BC-CBA0-6347-8A31-B4A6BB7EEC0A}"/>
              </a:ext>
            </a:extLst>
          </p:cNvPr>
          <p:cNvCxnSpPr>
            <a:cxnSpLocks/>
            <a:stCxn id="22" idx="2"/>
            <a:endCxn id="23" idx="0"/>
          </p:cNvCxnSpPr>
          <p:nvPr/>
        </p:nvCxnSpPr>
        <p:spPr>
          <a:xfrm>
            <a:off x="6672635" y="4401249"/>
            <a:ext cx="0" cy="544350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97329AAA-A3C6-BC44-A41E-67BAE8E55793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8389677" y="5341743"/>
            <a:ext cx="2406" cy="577880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00AEC404-1E68-5644-B5ED-7F25AF767B64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6672634" y="5348363"/>
            <a:ext cx="1" cy="531110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E5D23F22-4405-B24A-B58E-3592635B3DBE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2646087" y="4060836"/>
            <a:ext cx="726799" cy="517647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D0D26663-8B11-BA45-ACA4-57802785B870}"/>
              </a:ext>
            </a:extLst>
          </p:cNvPr>
          <p:cNvCxnSpPr>
            <a:cxnSpLocks/>
            <a:stCxn id="28" idx="2"/>
            <a:endCxn id="29" idx="0"/>
          </p:cNvCxnSpPr>
          <p:nvPr/>
        </p:nvCxnSpPr>
        <p:spPr>
          <a:xfrm>
            <a:off x="3550980" y="4985346"/>
            <a:ext cx="0" cy="736994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9F61223D-A573-2C43-8A86-0F8729B7ABD9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3809481" y="4981247"/>
            <a:ext cx="1269954" cy="736994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urved Connector 98">
            <a:extLst>
              <a:ext uri="{FF2B5EF4-FFF2-40B4-BE49-F238E27FC236}">
                <a16:creationId xmlns:a16="http://schemas.microsoft.com/office/drawing/2014/main" id="{9FCEED32-B935-D344-B479-EEBEA2CAB81F}"/>
              </a:ext>
            </a:extLst>
          </p:cNvPr>
          <p:cNvCxnSpPr>
            <a:stCxn id="29" idx="2"/>
            <a:endCxn id="28" idx="0"/>
          </p:cNvCxnSpPr>
          <p:nvPr/>
        </p:nvCxnSpPr>
        <p:spPr>
          <a:xfrm rot="5400000" flipH="1">
            <a:off x="2779719" y="5353843"/>
            <a:ext cx="1542522" cy="12700"/>
          </a:xfrm>
          <a:prstGeom prst="curvedConnector5">
            <a:avLst>
              <a:gd name="adj1" fmla="val -14820"/>
              <a:gd name="adj2" fmla="val -6703031"/>
              <a:gd name="adj3" fmla="val 114820"/>
            </a:avLst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52765E4D-D8E3-CF4C-99C7-CD09E255E523}"/>
              </a:ext>
            </a:extLst>
          </p:cNvPr>
          <p:cNvCxnSpPr>
            <a:cxnSpLocks/>
            <a:stCxn id="32" idx="2"/>
            <a:endCxn id="33" idx="0"/>
          </p:cNvCxnSpPr>
          <p:nvPr/>
        </p:nvCxnSpPr>
        <p:spPr>
          <a:xfrm>
            <a:off x="1688532" y="4981247"/>
            <a:ext cx="0" cy="736994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1F5F9A7-AF12-6044-ABFF-C588C662C707}"/>
              </a:ext>
            </a:extLst>
          </p:cNvPr>
          <p:cNvCxnSpPr>
            <a:cxnSpLocks/>
            <a:stCxn id="27" idx="2"/>
            <a:endCxn id="32" idx="0"/>
          </p:cNvCxnSpPr>
          <p:nvPr/>
        </p:nvCxnSpPr>
        <p:spPr>
          <a:xfrm flipH="1">
            <a:off x="1688532" y="4060836"/>
            <a:ext cx="957555" cy="517647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A2FE7762-D270-AC4E-B9C8-5165D0396488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1874331" y="4985346"/>
            <a:ext cx="1676649" cy="732895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urved Connector 110">
            <a:extLst>
              <a:ext uri="{FF2B5EF4-FFF2-40B4-BE49-F238E27FC236}">
                <a16:creationId xmlns:a16="http://schemas.microsoft.com/office/drawing/2014/main" id="{7102BF0E-0571-5E48-B696-E0CFCBCE8D22}"/>
              </a:ext>
            </a:extLst>
          </p:cNvPr>
          <p:cNvCxnSpPr>
            <a:cxnSpLocks/>
            <a:stCxn id="33" idx="2"/>
          </p:cNvCxnSpPr>
          <p:nvPr/>
        </p:nvCxnSpPr>
        <p:spPr>
          <a:xfrm rot="5400000" flipH="1" flipV="1">
            <a:off x="1041966" y="5235498"/>
            <a:ext cx="1532073" cy="238942"/>
          </a:xfrm>
          <a:prstGeom prst="curvedConnector5">
            <a:avLst>
              <a:gd name="adj1" fmla="val -14921"/>
              <a:gd name="adj2" fmla="val 317449"/>
              <a:gd name="adj3" fmla="val 108988"/>
            </a:avLst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543126-45C4-7243-A254-72A6ACE11E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6CC3D6A-2E55-C245-B673-5045525CDEDC}"/>
              </a:ext>
            </a:extLst>
          </p:cNvPr>
          <p:cNvSpPr txBox="1"/>
          <p:nvPr/>
        </p:nvSpPr>
        <p:spPr>
          <a:xfrm>
            <a:off x="3362529" y="3719398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Inconsolata for Powerline Mediu" panose="020B0609030003000000" pitchFamily="49" charset="0"/>
              </a:rPr>
              <a:t>i</a:t>
            </a:r>
            <a:endParaRPr lang="en-US" sz="2800" dirty="0">
              <a:latin typeface="Inconsolata for Powerline Mediu" panose="020B0609030003000000" pitchFamily="49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A0D91D3-B0D8-4342-9552-A8ED80092EE7}"/>
              </a:ext>
            </a:extLst>
          </p:cNvPr>
          <p:cNvSpPr txBox="1"/>
          <p:nvPr/>
        </p:nvSpPr>
        <p:spPr>
          <a:xfrm>
            <a:off x="850127" y="3719398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Inconsolata for Powerline Mediu" panose="020B0609030003000000" pitchFamily="49" charset="0"/>
              </a:rPr>
              <a:t>total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152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78"/>
    </mc:Choice>
    <mc:Fallback xmlns="">
      <p:transition spd="slow" advTm="60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 animBg="1"/>
      <p:bldP spid="21" grpId="0" animBg="1"/>
      <p:bldP spid="22" grpId="0" animBg="1"/>
      <p:bldP spid="23" grpId="0" animBg="1"/>
      <p:bldP spid="24" grpId="0"/>
      <p:bldP spid="26" grpId="0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45" grpId="0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4139-36A1-DC41-96DA-D46E9161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Iterator-style loops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53A8B4-9BD6-DD42-9A2C-DC96BEF265B4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3BE4C96-6DD9-154E-9744-F5791F09D766}"/>
              </a:ext>
            </a:extLst>
          </p:cNvPr>
          <p:cNvSpPr/>
          <p:nvPr/>
        </p:nvSpPr>
        <p:spPr>
          <a:xfrm>
            <a:off x="4313661" y="3429000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n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F3A3D3F6-5BF7-E24F-95EE-802AA4E86B04}"/>
              </a:ext>
            </a:extLst>
          </p:cNvPr>
          <p:cNvSpPr/>
          <p:nvPr/>
        </p:nvSpPr>
        <p:spPr>
          <a:xfrm>
            <a:off x="2635479" y="3429000"/>
            <a:ext cx="861187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range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BA287AB5-2913-AC45-BB2D-935382EDF23D}"/>
              </a:ext>
            </a:extLst>
          </p:cNvPr>
          <p:cNvSpPr/>
          <p:nvPr/>
        </p:nvSpPr>
        <p:spPr>
          <a:xfrm>
            <a:off x="3413960" y="4488460"/>
            <a:ext cx="861187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Inconsolata for Powerline Mediu" panose="020B0609030003000000" pitchFamily="49" charset="0"/>
              </a:rPr>
              <a:t>fcall</a:t>
            </a:r>
            <a:endParaRPr lang="en-US" dirty="0">
              <a:solidFill>
                <a:schemeClr val="tx1"/>
              </a:solidFill>
              <a:latin typeface="Inconsolata for Powerline Mediu" panose="020B0609030003000000" pitchFamily="49" charset="0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08759A02-7E7F-6B49-ACEC-879EB8EDC133}"/>
              </a:ext>
            </a:extLst>
          </p:cNvPr>
          <p:cNvSpPr/>
          <p:nvPr/>
        </p:nvSpPr>
        <p:spPr>
          <a:xfrm>
            <a:off x="3410563" y="5547920"/>
            <a:ext cx="861187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Inconsolata for Powerline Mediu" panose="020B0609030003000000" pitchFamily="49" charset="0"/>
              </a:rPr>
              <a:t>iterV</a:t>
            </a:r>
            <a:endParaRPr lang="en-US" b="1" dirty="0">
              <a:solidFill>
                <a:schemeClr val="tx1"/>
              </a:solidFill>
              <a:latin typeface="Inconsolata for Powerline Mediu" panose="020B0609030003000000" pitchFamily="49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4F99CF-5DFC-7E41-84DF-EFBC7A6E19F4}"/>
              </a:ext>
            </a:extLst>
          </p:cNvPr>
          <p:cNvCxnSpPr>
            <a:stCxn id="49" idx="2"/>
          </p:cNvCxnSpPr>
          <p:nvPr/>
        </p:nvCxnSpPr>
        <p:spPr>
          <a:xfrm>
            <a:off x="3066073" y="3831764"/>
            <a:ext cx="644536" cy="65669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9E3CC12-1F79-AE4E-BFE3-A79625EFDCE2}"/>
              </a:ext>
            </a:extLst>
          </p:cNvPr>
          <p:cNvCxnSpPr>
            <a:cxnSpLocks/>
            <a:stCxn id="46" idx="2"/>
          </p:cNvCxnSpPr>
          <p:nvPr/>
        </p:nvCxnSpPr>
        <p:spPr>
          <a:xfrm flipH="1">
            <a:off x="4041913" y="3831764"/>
            <a:ext cx="636351" cy="65669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00E8927-78CF-8D46-96A0-DC37D73D3278}"/>
              </a:ext>
            </a:extLst>
          </p:cNvPr>
          <p:cNvCxnSpPr>
            <a:cxnSpLocks/>
            <a:stCxn id="50" idx="2"/>
            <a:endCxn id="52" idx="0"/>
          </p:cNvCxnSpPr>
          <p:nvPr/>
        </p:nvCxnSpPr>
        <p:spPr>
          <a:xfrm flipH="1">
            <a:off x="3841157" y="4891224"/>
            <a:ext cx="3397" cy="65669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062BCA33-CD3A-1144-8C53-E960EF97B0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6856" b="4596"/>
          <a:stretch/>
        </p:blipFill>
        <p:spPr>
          <a:xfrm>
            <a:off x="555031" y="1934633"/>
            <a:ext cx="6572250" cy="86981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20E3BDC-E23C-0E4C-B7D6-6BA3478D47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137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09"/>
    </mc:Choice>
    <mc:Fallback xmlns="">
      <p:transition spd="slow" advTm="23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49" grpId="0" animBg="1"/>
      <p:bldP spid="50" grpId="0" animBg="1"/>
      <p:bldP spid="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6DC57EDD-C510-7C42-8C3A-27D93C9E86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6856" b="4596"/>
          <a:stretch/>
        </p:blipFill>
        <p:spPr>
          <a:xfrm>
            <a:off x="6969625" y="3077499"/>
            <a:ext cx="4358932" cy="57688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8EDB124-F78E-AF48-A734-43E5F77DB4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0906" y="2598440"/>
            <a:ext cx="2444121" cy="179317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6F44A0B7-2468-5C47-AB21-F47E0DFBEDEF}"/>
              </a:ext>
            </a:extLst>
          </p:cNvPr>
          <p:cNvSpPr/>
          <p:nvPr/>
        </p:nvSpPr>
        <p:spPr>
          <a:xfrm>
            <a:off x="4332891" y="1881551"/>
            <a:ext cx="3032698" cy="3241406"/>
          </a:xfrm>
          <a:prstGeom prst="rect">
            <a:avLst/>
          </a:prstGeom>
          <a:solidFill>
            <a:schemeClr val="accent2">
              <a:alpha val="10196"/>
            </a:schemeClr>
          </a:solidFill>
          <a:ln w="19050" cmpd="sng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2FE3F50-DFFB-2B4A-8C8F-75071919A2D9}"/>
              </a:ext>
            </a:extLst>
          </p:cNvPr>
          <p:cNvSpPr/>
          <p:nvPr/>
        </p:nvSpPr>
        <p:spPr>
          <a:xfrm>
            <a:off x="1111136" y="1881551"/>
            <a:ext cx="3087972" cy="3233788"/>
          </a:xfrm>
          <a:prstGeom prst="rect">
            <a:avLst/>
          </a:prstGeom>
          <a:solidFill>
            <a:schemeClr val="accent1">
              <a:alpha val="10196"/>
            </a:schemeClr>
          </a:solidFill>
          <a:ln w="19050" cmpd="sng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8931B38-2A8C-E543-808F-FBA68A99D1EC}"/>
              </a:ext>
            </a:extLst>
          </p:cNvPr>
          <p:cNvSpPr/>
          <p:nvPr/>
        </p:nvSpPr>
        <p:spPr>
          <a:xfrm>
            <a:off x="7499372" y="1889169"/>
            <a:ext cx="3185008" cy="3233788"/>
          </a:xfrm>
          <a:prstGeom prst="rect">
            <a:avLst/>
          </a:prstGeom>
          <a:solidFill>
            <a:schemeClr val="accent1">
              <a:alpha val="10196"/>
            </a:schemeClr>
          </a:solidFill>
          <a:ln w="19050" cmpd="sng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D4139-36A1-DC41-96DA-D46E9161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Abstractions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53A8B4-9BD6-DD42-9A2C-DC96BEF265B4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D9F7608-F787-E249-B126-3EBF0E601433}"/>
              </a:ext>
            </a:extLst>
          </p:cNvPr>
          <p:cNvSpPr/>
          <p:nvPr/>
        </p:nvSpPr>
        <p:spPr>
          <a:xfrm>
            <a:off x="1496473" y="2105101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0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9F7F28F-1F60-6449-BD21-799DCA6A6D7A}"/>
              </a:ext>
            </a:extLst>
          </p:cNvPr>
          <p:cNvSpPr/>
          <p:nvPr/>
        </p:nvSpPr>
        <p:spPr>
          <a:xfrm>
            <a:off x="2016820" y="3107398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loop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65FD931-EBDA-F04D-ABCA-B81D0C255BBE}"/>
              </a:ext>
            </a:extLst>
          </p:cNvPr>
          <p:cNvSpPr/>
          <p:nvPr/>
        </p:nvSpPr>
        <p:spPr>
          <a:xfrm>
            <a:off x="2016820" y="4247156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+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11DBF1A-E65E-B049-AAAC-280E911B5E84}"/>
              </a:ext>
            </a:extLst>
          </p:cNvPr>
          <p:cNvCxnSpPr>
            <a:cxnSpLocks/>
            <a:stCxn id="13" idx="2"/>
            <a:endCxn id="15" idx="0"/>
          </p:cNvCxnSpPr>
          <p:nvPr/>
        </p:nvCxnSpPr>
        <p:spPr>
          <a:xfrm>
            <a:off x="1861076" y="2507865"/>
            <a:ext cx="520347" cy="599533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F51F36F-9DAF-AC49-A59F-9D8795D95131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>
          <a:xfrm>
            <a:off x="2381423" y="3510162"/>
            <a:ext cx="0" cy="736994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AF81CC3-6583-CE40-A8DF-FA9AE153C591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2542323" y="3506063"/>
            <a:ext cx="1010994" cy="736994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398FCD9E-F13D-3E42-A9BE-A1530F2416AD}"/>
              </a:ext>
            </a:extLst>
          </p:cNvPr>
          <p:cNvCxnSpPr>
            <a:stCxn id="16" idx="2"/>
            <a:endCxn id="15" idx="0"/>
          </p:cNvCxnSpPr>
          <p:nvPr/>
        </p:nvCxnSpPr>
        <p:spPr>
          <a:xfrm rot="5400000" flipH="1">
            <a:off x="1610162" y="3878659"/>
            <a:ext cx="1542522" cy="12700"/>
          </a:xfrm>
          <a:prstGeom prst="curvedConnector5">
            <a:avLst>
              <a:gd name="adj1" fmla="val -14820"/>
              <a:gd name="adj2" fmla="val -5137811"/>
              <a:gd name="adj3" fmla="val 114820"/>
            </a:avLst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0EF005B-3A54-7A48-A8D4-47401F126319}"/>
              </a:ext>
            </a:extLst>
          </p:cNvPr>
          <p:cNvSpPr/>
          <p:nvPr/>
        </p:nvSpPr>
        <p:spPr>
          <a:xfrm>
            <a:off x="3188714" y="3103299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1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93953E4-CC18-5443-8E13-4803B468423E}"/>
              </a:ext>
            </a:extLst>
          </p:cNvPr>
          <p:cNvSpPr/>
          <p:nvPr/>
        </p:nvSpPr>
        <p:spPr>
          <a:xfrm>
            <a:off x="9601719" y="2105101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n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DC5852A-9356-534D-BB57-B57CED32621A}"/>
              </a:ext>
            </a:extLst>
          </p:cNvPr>
          <p:cNvSpPr/>
          <p:nvPr/>
        </p:nvSpPr>
        <p:spPr>
          <a:xfrm>
            <a:off x="7923537" y="2105101"/>
            <a:ext cx="861187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range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3BAD39D-0292-E74F-8478-E2A4696ECE60}"/>
              </a:ext>
            </a:extLst>
          </p:cNvPr>
          <p:cNvSpPr/>
          <p:nvPr/>
        </p:nvSpPr>
        <p:spPr>
          <a:xfrm>
            <a:off x="8702018" y="3164561"/>
            <a:ext cx="861187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Inconsolata for Powerline Mediu" panose="020B0609030003000000" pitchFamily="49" charset="0"/>
              </a:rPr>
              <a:t>fcall</a:t>
            </a:r>
            <a:endParaRPr lang="en-US" dirty="0">
              <a:solidFill>
                <a:schemeClr val="tx1"/>
              </a:solidFill>
              <a:latin typeface="Inconsolata for Powerline Mediu" panose="020B0609030003000000" pitchFamily="49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59608AC-95D4-0F40-8841-9361CC186370}"/>
              </a:ext>
            </a:extLst>
          </p:cNvPr>
          <p:cNvSpPr/>
          <p:nvPr/>
        </p:nvSpPr>
        <p:spPr>
          <a:xfrm>
            <a:off x="8698621" y="4224021"/>
            <a:ext cx="861187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Inconsolata for Powerline Mediu" panose="020B0609030003000000" pitchFamily="49" charset="0"/>
              </a:rPr>
              <a:t>iterV</a:t>
            </a:r>
            <a:endParaRPr lang="en-US" dirty="0">
              <a:solidFill>
                <a:schemeClr val="tx1"/>
              </a:solidFill>
              <a:latin typeface="Inconsolata for Powerline Mediu" panose="020B0609030003000000" pitchFamily="49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D8BE073-3EDD-4846-BF01-72A873C31939}"/>
              </a:ext>
            </a:extLst>
          </p:cNvPr>
          <p:cNvCxnSpPr>
            <a:stCxn id="23" idx="2"/>
          </p:cNvCxnSpPr>
          <p:nvPr/>
        </p:nvCxnSpPr>
        <p:spPr>
          <a:xfrm>
            <a:off x="8354131" y="2507865"/>
            <a:ext cx="644536" cy="65669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138DE1A-080D-064A-9E12-F5284548639D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9329971" y="2507865"/>
            <a:ext cx="636351" cy="65669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19A5192-7DFE-5A4F-8742-D29F7332AF9F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 flipH="1">
            <a:off x="9129215" y="3567325"/>
            <a:ext cx="3397" cy="65669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599A633-2DBF-064C-BFA9-6F8ED31F507F}"/>
              </a:ext>
            </a:extLst>
          </p:cNvPr>
          <p:cNvSpPr/>
          <p:nvPr/>
        </p:nvSpPr>
        <p:spPr>
          <a:xfrm>
            <a:off x="6241892" y="2104500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1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728B4EC-59D9-3D4E-A9F3-37899265E71D}"/>
              </a:ext>
            </a:extLst>
          </p:cNvPr>
          <p:cNvSpPr/>
          <p:nvPr/>
        </p:nvSpPr>
        <p:spPr>
          <a:xfrm>
            <a:off x="4563710" y="2104500"/>
            <a:ext cx="861187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0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63346CEC-77BD-9544-AEB4-B4CAAF24F879}"/>
              </a:ext>
            </a:extLst>
          </p:cNvPr>
          <p:cNvSpPr/>
          <p:nvPr/>
        </p:nvSpPr>
        <p:spPr>
          <a:xfrm>
            <a:off x="5342191" y="3163960"/>
            <a:ext cx="861187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seq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C0831F39-32CF-C043-B58E-C9259C6C50A7}"/>
              </a:ext>
            </a:extLst>
          </p:cNvPr>
          <p:cNvSpPr/>
          <p:nvPr/>
        </p:nvSpPr>
        <p:spPr>
          <a:xfrm>
            <a:off x="5338794" y="4223420"/>
            <a:ext cx="861187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Inconsolata for Powerline Mediu" panose="020B0609030003000000" pitchFamily="49" charset="0"/>
              </a:rPr>
              <a:t>iterV</a:t>
            </a:r>
            <a:endParaRPr lang="en-US" dirty="0">
              <a:solidFill>
                <a:schemeClr val="tx1"/>
              </a:solidFill>
              <a:latin typeface="Inconsolata for Powerline Mediu" panose="020B0609030003000000" pitchFamily="49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A99F5C3-5695-5C44-9187-58D607A1BFA2}"/>
              </a:ext>
            </a:extLst>
          </p:cNvPr>
          <p:cNvCxnSpPr>
            <a:stCxn id="32" idx="2"/>
          </p:cNvCxnSpPr>
          <p:nvPr/>
        </p:nvCxnSpPr>
        <p:spPr>
          <a:xfrm>
            <a:off x="4994304" y="2507264"/>
            <a:ext cx="644536" cy="65669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BB23EF7-BD85-9C4A-9375-E2B96FFE3295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5970144" y="2507264"/>
            <a:ext cx="636351" cy="65669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0E0182D-044B-314E-A930-95EC3F2BD5C7}"/>
              </a:ext>
            </a:extLst>
          </p:cNvPr>
          <p:cNvCxnSpPr>
            <a:cxnSpLocks/>
            <a:stCxn id="33" idx="2"/>
            <a:endCxn id="34" idx="0"/>
          </p:cNvCxnSpPr>
          <p:nvPr/>
        </p:nvCxnSpPr>
        <p:spPr>
          <a:xfrm flipH="1">
            <a:off x="5769388" y="3566724"/>
            <a:ext cx="3397" cy="65669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6592A61-917F-B449-94B0-B0EB0FA79692}"/>
              </a:ext>
            </a:extLst>
          </p:cNvPr>
          <p:cNvCxnSpPr/>
          <p:nvPr/>
        </p:nvCxnSpPr>
        <p:spPr>
          <a:xfrm>
            <a:off x="3279714" y="4452731"/>
            <a:ext cx="1817685" cy="0"/>
          </a:xfrm>
          <a:prstGeom prst="straightConnector1">
            <a:avLst/>
          </a:prstGeom>
          <a:ln w="88900" cmpd="dbl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71A9E84-E719-3D44-A946-DF38385BB8AF}"/>
              </a:ext>
            </a:extLst>
          </p:cNvPr>
          <p:cNvCxnSpPr>
            <a:cxnSpLocks/>
          </p:cNvCxnSpPr>
          <p:nvPr/>
        </p:nvCxnSpPr>
        <p:spPr>
          <a:xfrm flipH="1">
            <a:off x="6374971" y="3382618"/>
            <a:ext cx="2025644" cy="0"/>
          </a:xfrm>
          <a:prstGeom prst="straightConnector1">
            <a:avLst/>
          </a:prstGeom>
          <a:ln w="88900" cmpd="dbl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E2E08B88-0404-BE44-A0EE-F9E2C933C655}"/>
              </a:ext>
            </a:extLst>
          </p:cNvPr>
          <p:cNvSpPr txBox="1"/>
          <p:nvPr/>
        </p:nvSpPr>
        <p:spPr>
          <a:xfrm>
            <a:off x="4791588" y="1404531"/>
            <a:ext cx="2011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Marker Felt Thin" panose="02000400000000000000" pitchFamily="2" charset="77"/>
              </a:rPr>
              <a:t>More abstract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10FD373-F3D9-D84E-8029-1031E799F884}"/>
              </a:ext>
            </a:extLst>
          </p:cNvPr>
          <p:cNvSpPr txBox="1"/>
          <p:nvPr/>
        </p:nvSpPr>
        <p:spPr>
          <a:xfrm>
            <a:off x="1565209" y="1360304"/>
            <a:ext cx="197547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Marker Felt Thin" panose="02000400000000000000" pitchFamily="2" charset="77"/>
              </a:rPr>
              <a:t>More concrete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14D8406-C6E5-CB4C-9A9A-DF8B99CAE31D}"/>
              </a:ext>
            </a:extLst>
          </p:cNvPr>
          <p:cNvSpPr txBox="1"/>
          <p:nvPr/>
        </p:nvSpPr>
        <p:spPr>
          <a:xfrm>
            <a:off x="8152655" y="1396478"/>
            <a:ext cx="197547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Marker Felt Thin" panose="02000400000000000000" pitchFamily="2" charset="77"/>
              </a:rPr>
              <a:t>More concrete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5CD880-068B-FC4E-B11E-87CB9C51DA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686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07"/>
    </mc:Choice>
    <mc:Fallback xmlns="">
      <p:transition spd="slow" advTm="73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4" grpId="0" animBg="1"/>
      <p:bldP spid="46" grpId="0" animBg="1"/>
      <p:bldP spid="47" grpId="0" animBg="1"/>
      <p:bldP spid="13" grpId="0" animBg="1"/>
      <p:bldP spid="15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1" grpId="0" animBg="1"/>
      <p:bldP spid="32" grpId="0" animBg="1"/>
      <p:bldP spid="33" grpId="0" animBg="1"/>
      <p:bldP spid="34" grpId="0" animBg="1"/>
      <p:bldP spid="45" grpId="0"/>
      <p:bldP spid="49" grpId="0"/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C68290-FC1C-674E-94B2-41E08455E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777" y="2009690"/>
            <a:ext cx="4944739" cy="3689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3D4139-36A1-DC41-96DA-D46E9161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Once upon a time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53A8B4-9BD6-DD42-9A2C-DC96BEF265B4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7995BCE-1B77-C841-B4A1-74984A33FF9B}"/>
                  </a:ext>
                </a:extLst>
              </p14:cNvPr>
              <p14:cNvContentPartPr/>
              <p14:nvPr/>
            </p14:nvContentPartPr>
            <p14:xfrm>
              <a:off x="6638422" y="3945330"/>
              <a:ext cx="1127160" cy="1163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7995BCE-1B77-C841-B4A1-74984A33FF9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30782" y="3837690"/>
                <a:ext cx="1342800" cy="13788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47399AE-FACF-8C47-B273-B40299C4DF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C1928A-93AD-F14A-B333-8D8E8F3AE3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66583" y="2689530"/>
            <a:ext cx="5118100" cy="977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462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71"/>
    </mc:Choice>
    <mc:Fallback xmlns="">
      <p:transition spd="slow" advTm="36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6F44A0B7-2468-5C47-AB21-F47E0DFBEDEF}"/>
              </a:ext>
            </a:extLst>
          </p:cNvPr>
          <p:cNvSpPr/>
          <p:nvPr/>
        </p:nvSpPr>
        <p:spPr>
          <a:xfrm>
            <a:off x="7518542" y="1808297"/>
            <a:ext cx="3032698" cy="3241406"/>
          </a:xfrm>
          <a:prstGeom prst="rect">
            <a:avLst/>
          </a:prstGeom>
          <a:solidFill>
            <a:schemeClr val="accent2">
              <a:alpha val="10196"/>
            </a:schemeClr>
          </a:solidFill>
          <a:ln w="19050" cmpd="sng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D4139-36A1-DC41-96DA-D46E9161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Cross-Language Paraphrases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53A8B4-9BD6-DD42-9A2C-DC96BEF265B4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599A633-2DBF-064C-BFA9-6F8ED31F507F}"/>
              </a:ext>
            </a:extLst>
          </p:cNvPr>
          <p:cNvSpPr/>
          <p:nvPr/>
        </p:nvSpPr>
        <p:spPr>
          <a:xfrm>
            <a:off x="9427543" y="2031246"/>
            <a:ext cx="729205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1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728B4EC-59D9-3D4E-A9F3-37899265E71D}"/>
              </a:ext>
            </a:extLst>
          </p:cNvPr>
          <p:cNvSpPr/>
          <p:nvPr/>
        </p:nvSpPr>
        <p:spPr>
          <a:xfrm>
            <a:off x="7749361" y="2031246"/>
            <a:ext cx="861187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0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63346CEC-77BD-9544-AEB4-B4CAAF24F879}"/>
              </a:ext>
            </a:extLst>
          </p:cNvPr>
          <p:cNvSpPr/>
          <p:nvPr/>
        </p:nvSpPr>
        <p:spPr>
          <a:xfrm>
            <a:off x="8527842" y="3090706"/>
            <a:ext cx="861187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seq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C0831F39-32CF-C043-B58E-C9259C6C50A7}"/>
              </a:ext>
            </a:extLst>
          </p:cNvPr>
          <p:cNvSpPr/>
          <p:nvPr/>
        </p:nvSpPr>
        <p:spPr>
          <a:xfrm>
            <a:off x="8524445" y="4150166"/>
            <a:ext cx="861187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Inconsolata for Powerline Mediu" panose="020B0609030003000000" pitchFamily="49" charset="0"/>
              </a:rPr>
              <a:t>iterV</a:t>
            </a:r>
            <a:endParaRPr lang="en-US" dirty="0">
              <a:solidFill>
                <a:schemeClr val="tx1"/>
              </a:solidFill>
              <a:latin typeface="Inconsolata for Powerline Mediu" panose="020B0609030003000000" pitchFamily="49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A99F5C3-5695-5C44-9187-58D607A1BFA2}"/>
              </a:ext>
            </a:extLst>
          </p:cNvPr>
          <p:cNvCxnSpPr>
            <a:stCxn id="32" idx="2"/>
          </p:cNvCxnSpPr>
          <p:nvPr/>
        </p:nvCxnSpPr>
        <p:spPr>
          <a:xfrm>
            <a:off x="8179955" y="2434010"/>
            <a:ext cx="644536" cy="65669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BB23EF7-BD85-9C4A-9375-E2B96FFE3295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9155795" y="2434010"/>
            <a:ext cx="636351" cy="65669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0E0182D-044B-314E-A930-95EC3F2BD5C7}"/>
              </a:ext>
            </a:extLst>
          </p:cNvPr>
          <p:cNvCxnSpPr>
            <a:cxnSpLocks/>
            <a:stCxn id="33" idx="2"/>
            <a:endCxn id="34" idx="0"/>
          </p:cNvCxnSpPr>
          <p:nvPr/>
        </p:nvCxnSpPr>
        <p:spPr>
          <a:xfrm flipH="1">
            <a:off x="8955039" y="3493470"/>
            <a:ext cx="3397" cy="65669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5CD880-068B-FC4E-B11E-87CB9C51DA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AA0CAD-A582-414E-B95C-BEFCBACA2F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791"/>
          <a:stretch/>
        </p:blipFill>
        <p:spPr>
          <a:xfrm>
            <a:off x="678804" y="3429000"/>
            <a:ext cx="6438900" cy="1325563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DC0E32F-5446-D94C-A83C-EA314A73676D}"/>
              </a:ext>
            </a:extLst>
          </p:cNvPr>
          <p:cNvCxnSpPr/>
          <p:nvPr/>
        </p:nvCxnSpPr>
        <p:spPr>
          <a:xfrm>
            <a:off x="6362270" y="4334744"/>
            <a:ext cx="1817685" cy="0"/>
          </a:xfrm>
          <a:prstGeom prst="straightConnector1">
            <a:avLst/>
          </a:prstGeom>
          <a:ln w="88900" cmpd="dbl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6010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07"/>
    </mc:Choice>
    <mc:Fallback xmlns="">
      <p:transition spd="slow" advTm="73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4139-36A1-DC41-96DA-D46E9161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Extensible and Reusable Hierarchy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53A8B4-9BD6-DD42-9A2C-DC96BEF265B4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728B4EC-59D9-3D4E-A9F3-37899265E71D}"/>
              </a:ext>
            </a:extLst>
          </p:cNvPr>
          <p:cNvSpPr/>
          <p:nvPr/>
        </p:nvSpPr>
        <p:spPr>
          <a:xfrm>
            <a:off x="5401330" y="5490036"/>
            <a:ext cx="1604151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array-access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63346CEC-77BD-9544-AEB4-B4CAAF24F879}"/>
              </a:ext>
            </a:extLst>
          </p:cNvPr>
          <p:cNvSpPr/>
          <p:nvPr/>
        </p:nvSpPr>
        <p:spPr>
          <a:xfrm>
            <a:off x="3877907" y="5490036"/>
            <a:ext cx="861187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seq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C0831F39-32CF-C043-B58E-C9259C6C50A7}"/>
              </a:ext>
            </a:extLst>
          </p:cNvPr>
          <p:cNvSpPr/>
          <p:nvPr/>
        </p:nvSpPr>
        <p:spPr>
          <a:xfrm>
            <a:off x="2354484" y="5490036"/>
            <a:ext cx="861187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Inconsolata for Powerline Mediu" panose="020B0609030003000000" pitchFamily="49" charset="0"/>
              </a:rPr>
              <a:t>iterV</a:t>
            </a:r>
            <a:endParaRPr lang="en-US" dirty="0">
              <a:solidFill>
                <a:schemeClr val="tx1"/>
              </a:solidFill>
              <a:latin typeface="Inconsolata for Powerline Mediu" panose="020B0609030003000000" pitchFamily="49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5CD880-068B-FC4E-B11E-87CB9C51DA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6BB1190-B45A-0548-8526-84B6118239DE}"/>
              </a:ext>
            </a:extLst>
          </p:cNvPr>
          <p:cNvSpPr/>
          <p:nvPr/>
        </p:nvSpPr>
        <p:spPr>
          <a:xfrm>
            <a:off x="3506424" y="4388823"/>
            <a:ext cx="1604151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Inconsolata for Powerline Mediu" panose="020B0609030003000000" pitchFamily="49" charset="0"/>
              </a:rPr>
              <a:t>iter</a:t>
            </a:r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-array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B99884F-70FC-F04D-944E-E654A74A42A0}"/>
              </a:ext>
            </a:extLst>
          </p:cNvPr>
          <p:cNvSpPr/>
          <p:nvPr/>
        </p:nvSpPr>
        <p:spPr>
          <a:xfrm>
            <a:off x="3877907" y="3287610"/>
            <a:ext cx="861187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sum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3B16D16-2A6B-9642-A061-B05E639AF20B}"/>
              </a:ext>
            </a:extLst>
          </p:cNvPr>
          <p:cNvSpPr/>
          <p:nvPr/>
        </p:nvSpPr>
        <p:spPr>
          <a:xfrm>
            <a:off x="3877905" y="2186397"/>
            <a:ext cx="861187" cy="4027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mean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151853-DE00-444E-B288-B16177205808}"/>
              </a:ext>
            </a:extLst>
          </p:cNvPr>
          <p:cNvSpPr txBox="1"/>
          <p:nvPr/>
        </p:nvSpPr>
        <p:spPr>
          <a:xfrm>
            <a:off x="3418201" y="5506752"/>
            <a:ext cx="2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Inconsolata for Powerline Mediu" panose="020B0609030003000000" pitchFamily="49" charset="0"/>
              </a:rPr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D386E0-3F41-C34A-8EE5-4D5752C43ABD}"/>
              </a:ext>
            </a:extLst>
          </p:cNvPr>
          <p:cNvSpPr txBox="1"/>
          <p:nvPr/>
        </p:nvSpPr>
        <p:spPr>
          <a:xfrm>
            <a:off x="4941624" y="5490036"/>
            <a:ext cx="2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Inconsolata for Powerline Mediu" panose="020B0609030003000000" pitchFamily="49" charset="0"/>
              </a:rPr>
              <a:t>+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AB65870-67AF-FA4B-8336-9F82B0F7FF6C}"/>
              </a:ext>
            </a:extLst>
          </p:cNvPr>
          <p:cNvCxnSpPr>
            <a:cxnSpLocks/>
          </p:cNvCxnSpPr>
          <p:nvPr/>
        </p:nvCxnSpPr>
        <p:spPr>
          <a:xfrm flipV="1">
            <a:off x="4356489" y="4925961"/>
            <a:ext cx="0" cy="360874"/>
          </a:xfrm>
          <a:prstGeom prst="straightConnector1">
            <a:avLst/>
          </a:prstGeom>
          <a:ln w="44450" cmpd="dbl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D817195-62A9-8040-ACCB-E837FF34C57C}"/>
              </a:ext>
            </a:extLst>
          </p:cNvPr>
          <p:cNvCxnSpPr>
            <a:cxnSpLocks/>
          </p:cNvCxnSpPr>
          <p:nvPr/>
        </p:nvCxnSpPr>
        <p:spPr>
          <a:xfrm flipV="1">
            <a:off x="4356489" y="3839496"/>
            <a:ext cx="0" cy="360874"/>
          </a:xfrm>
          <a:prstGeom prst="straightConnector1">
            <a:avLst/>
          </a:prstGeom>
          <a:ln w="44450" cmpd="dbl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28403D7-3AF5-A64F-8F70-4BD468F56156}"/>
              </a:ext>
            </a:extLst>
          </p:cNvPr>
          <p:cNvCxnSpPr>
            <a:cxnSpLocks/>
          </p:cNvCxnSpPr>
          <p:nvPr/>
        </p:nvCxnSpPr>
        <p:spPr>
          <a:xfrm flipV="1">
            <a:off x="4356489" y="2719687"/>
            <a:ext cx="0" cy="360874"/>
          </a:xfrm>
          <a:prstGeom prst="straightConnector1">
            <a:avLst/>
          </a:prstGeom>
          <a:ln w="44450" cmpd="dbl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587C232-EBA6-0C40-9C36-76B3B1634FEC}"/>
              </a:ext>
            </a:extLst>
          </p:cNvPr>
          <p:cNvCxnSpPr>
            <a:cxnSpLocks/>
          </p:cNvCxnSpPr>
          <p:nvPr/>
        </p:nvCxnSpPr>
        <p:spPr>
          <a:xfrm flipV="1">
            <a:off x="8285759" y="2186397"/>
            <a:ext cx="0" cy="3664513"/>
          </a:xfrm>
          <a:prstGeom prst="straightConnector1">
            <a:avLst/>
          </a:prstGeom>
          <a:ln w="88900" cmpd="dbl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FD56506-7172-6743-B816-D031B39803BB}"/>
              </a:ext>
            </a:extLst>
          </p:cNvPr>
          <p:cNvSpPr txBox="1"/>
          <p:nvPr/>
        </p:nvSpPr>
        <p:spPr>
          <a:xfrm>
            <a:off x="8809978" y="2186397"/>
            <a:ext cx="25293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Marker Felt Thin" panose="02000400000000000000" pitchFamily="2" charset="77"/>
              </a:rPr>
              <a:t>More abstract</a:t>
            </a:r>
          </a:p>
          <a:p>
            <a:endParaRPr lang="en-US" sz="2000" dirty="0">
              <a:solidFill>
                <a:schemeClr val="accent1">
                  <a:lumMod val="75000"/>
                </a:schemeClr>
              </a:solidFill>
              <a:latin typeface="Marker Felt Thin" panose="02000400000000000000" pitchFamily="2" charset="77"/>
            </a:endParaRP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Marker Felt Thin" panose="02000400000000000000" pitchFamily="2" charset="77"/>
              </a:rPr>
              <a:t>More implementations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Marker Felt Thin" panose="02000400000000000000" pitchFamily="2" charset="77"/>
              </a:rPr>
              <a:t>each rule targets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485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07"/>
    </mc:Choice>
    <mc:Fallback xmlns="">
      <p:transition spd="slow" advTm="73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 animBg="1"/>
      <p:bldP spid="15" grpId="0" animBg="1"/>
      <p:bldP spid="18" grpId="0" animBg="1"/>
      <p:bldP spid="19" grpId="0" animBg="1"/>
      <p:bldP spid="21" grpId="0"/>
      <p:bldP spid="30" grpId="0"/>
      <p:bldP spid="3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53A8B4-9BD6-DD42-9A2C-DC96BEF265B4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C7DF547-5D88-F64F-AC87-9972C97E5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924" y="635949"/>
            <a:ext cx="3025791" cy="225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CCA7F8-FF19-A444-9B70-4E899CBD4C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756"/>
          <a:stretch/>
        </p:blipFill>
        <p:spPr>
          <a:xfrm>
            <a:off x="863697" y="469692"/>
            <a:ext cx="3414311" cy="2179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0A61A0-CF6E-3E4A-93A3-BB101F8393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340"/>
          <a:stretch/>
        </p:blipFill>
        <p:spPr>
          <a:xfrm>
            <a:off x="6992053" y="3153348"/>
            <a:ext cx="4424964" cy="22418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F990B36-34CD-5143-B7FF-F64451A41B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996" y="5332681"/>
            <a:ext cx="3781926" cy="8158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876C42E-889A-DC4B-AE61-A690C92EAC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2310" y="356745"/>
            <a:ext cx="3375081" cy="2041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15CFCDA-FA01-334B-B8DB-7DC12DCE614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206" b="6647"/>
          <a:stretch/>
        </p:blipFill>
        <p:spPr>
          <a:xfrm>
            <a:off x="863697" y="2978192"/>
            <a:ext cx="5731628" cy="20341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5B59C1B-4A4E-F046-8E91-9AD780F70A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2145" y="5654793"/>
            <a:ext cx="6396789" cy="8498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988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07"/>
    </mc:Choice>
    <mc:Fallback xmlns="">
      <p:transition spd="slow" advTm="73707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88D148-C762-1941-AAA2-9D4D8BBC107A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D03B1F4-F97B-564E-8488-A04B7F813098}"/>
              </a:ext>
            </a:extLst>
          </p:cNvPr>
          <p:cNvSpPr txBox="1">
            <a:spLocks/>
          </p:cNvSpPr>
          <p:nvPr/>
        </p:nvSpPr>
        <p:spPr>
          <a:xfrm>
            <a:off x="531018" y="2357438"/>
            <a:ext cx="11129963" cy="2143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5400" dirty="0">
                <a:solidFill>
                  <a:schemeClr val="bg1"/>
                </a:solidFill>
                <a:latin typeface="+mn-lt"/>
              </a:rPr>
              <a:t>Testing our approach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864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9"/>
    </mc:Choice>
    <mc:Fallback xmlns="">
      <p:transition spd="slow" advTm="577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F620-441C-1D48-9FFC-6245D123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Yogo</a:t>
            </a:r>
            <a:r>
              <a:rPr lang="en-US" dirty="0"/>
              <a:t>: You Only Grep Once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5E1C31-7312-2A45-8946-2D9B4A284C69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F77E04-6513-F74F-98FE-2F376FC4AE7B}"/>
              </a:ext>
            </a:extLst>
          </p:cNvPr>
          <p:cNvSpPr/>
          <p:nvPr/>
        </p:nvSpPr>
        <p:spPr>
          <a:xfrm>
            <a:off x="5954573" y="2920801"/>
            <a:ext cx="2075543" cy="14020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Yogo</a:t>
            </a:r>
            <a:endParaRPr lang="en-US" sz="36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B4438CF-9CE4-9A40-B047-24D91ED7247A}"/>
              </a:ext>
            </a:extLst>
          </p:cNvPr>
          <p:cNvGrpSpPr/>
          <p:nvPr/>
        </p:nvGrpSpPr>
        <p:grpSpPr>
          <a:xfrm>
            <a:off x="609889" y="1349092"/>
            <a:ext cx="3755197" cy="1637803"/>
            <a:chOff x="995717" y="4530645"/>
            <a:chExt cx="4418112" cy="192692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B71588-E1FD-6043-B9E7-12AF2749E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9279" y="4530645"/>
              <a:ext cx="1835750" cy="12027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F4D2563-A8B4-8C40-87A9-DD34135A2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5717" y="5791028"/>
              <a:ext cx="2145275" cy="635001"/>
            </a:xfrm>
            <a:prstGeom prst="rect">
              <a:avLst/>
            </a:prstGeom>
          </p:spPr>
        </p:pic>
        <p:sp>
          <p:nvSpPr>
            <p:cNvPr id="14" name="Magnetic Disk 13">
              <a:extLst>
                <a:ext uri="{FF2B5EF4-FFF2-40B4-BE49-F238E27FC236}">
                  <a16:creationId xmlns:a16="http://schemas.microsoft.com/office/drawing/2014/main" id="{3DA33DF3-6A7A-7D4D-8EBE-D0EB5D6022C2}"/>
                </a:ext>
              </a:extLst>
            </p:cNvPr>
            <p:cNvSpPr/>
            <p:nvPr/>
          </p:nvSpPr>
          <p:spPr>
            <a:xfrm>
              <a:off x="3294744" y="5132011"/>
              <a:ext cx="2119085" cy="1325563"/>
            </a:xfrm>
            <a:prstGeom prst="flowChartMagneticDisk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Codebase</a:t>
              </a:r>
            </a:p>
          </p:txBody>
        </p:sp>
      </p:grpSp>
      <p:sp>
        <p:nvSpPr>
          <p:cNvPr id="17" name="Folded Corner 16">
            <a:extLst>
              <a:ext uri="{FF2B5EF4-FFF2-40B4-BE49-F238E27FC236}">
                <a16:creationId xmlns:a16="http://schemas.microsoft.com/office/drawing/2014/main" id="{2BB4FF81-BCCC-0F4B-82C7-4FF8E46795EB}"/>
              </a:ext>
            </a:extLst>
          </p:cNvPr>
          <p:cNvSpPr/>
          <p:nvPr/>
        </p:nvSpPr>
        <p:spPr>
          <a:xfrm>
            <a:off x="2345511" y="3343742"/>
            <a:ext cx="2075542" cy="1006931"/>
          </a:xfrm>
          <a:prstGeom prst="foldedCorner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Rules</a:t>
            </a:r>
          </a:p>
        </p:txBody>
      </p:sp>
      <p:sp>
        <p:nvSpPr>
          <p:cNvPr id="18" name="Folded Corner 17">
            <a:extLst>
              <a:ext uri="{FF2B5EF4-FFF2-40B4-BE49-F238E27FC236}">
                <a16:creationId xmlns:a16="http://schemas.microsoft.com/office/drawing/2014/main" id="{20240DBD-B931-7F47-BE8F-31CD31B408C7}"/>
              </a:ext>
            </a:extLst>
          </p:cNvPr>
          <p:cNvSpPr/>
          <p:nvPr/>
        </p:nvSpPr>
        <p:spPr>
          <a:xfrm>
            <a:off x="2334712" y="4734332"/>
            <a:ext cx="2030373" cy="1275756"/>
          </a:xfrm>
          <a:prstGeom prst="foldedCorner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Search patterns</a:t>
            </a:r>
          </a:p>
        </p:txBody>
      </p:sp>
      <p:sp>
        <p:nvSpPr>
          <p:cNvPr id="19" name="Folded Corner 18">
            <a:extLst>
              <a:ext uri="{FF2B5EF4-FFF2-40B4-BE49-F238E27FC236}">
                <a16:creationId xmlns:a16="http://schemas.microsoft.com/office/drawing/2014/main" id="{62BAC214-6D1F-3A42-AF99-6BAC8E3C945B}"/>
              </a:ext>
            </a:extLst>
          </p:cNvPr>
          <p:cNvSpPr/>
          <p:nvPr/>
        </p:nvSpPr>
        <p:spPr>
          <a:xfrm>
            <a:off x="9256746" y="2920801"/>
            <a:ext cx="2583542" cy="1402096"/>
          </a:xfrm>
          <a:prstGeom prst="foldedCorner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Intraprocedural matches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8BE419AD-9BA2-2040-AA96-4B58DBE47458}"/>
              </a:ext>
            </a:extLst>
          </p:cNvPr>
          <p:cNvCxnSpPr>
            <a:cxnSpLocks/>
            <a:stCxn id="14" idx="4"/>
          </p:cNvCxnSpPr>
          <p:nvPr/>
        </p:nvCxnSpPr>
        <p:spPr>
          <a:xfrm>
            <a:off x="4365086" y="2423561"/>
            <a:ext cx="1589487" cy="1169632"/>
          </a:xfrm>
          <a:prstGeom prst="bentConnector3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396C0315-9EE3-9F4D-ABF5-408918869C4E}"/>
              </a:ext>
            </a:extLst>
          </p:cNvPr>
          <p:cNvCxnSpPr>
            <a:stCxn id="17" idx="3"/>
          </p:cNvCxnSpPr>
          <p:nvPr/>
        </p:nvCxnSpPr>
        <p:spPr>
          <a:xfrm flipV="1">
            <a:off x="4421053" y="3847207"/>
            <a:ext cx="1533520" cy="1"/>
          </a:xfrm>
          <a:prstGeom prst="bentConnector3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FE6BBF75-BA53-5244-8DBF-FAE6A10CE601}"/>
              </a:ext>
            </a:extLst>
          </p:cNvPr>
          <p:cNvCxnSpPr>
            <a:stCxn id="18" idx="3"/>
          </p:cNvCxnSpPr>
          <p:nvPr/>
        </p:nvCxnSpPr>
        <p:spPr>
          <a:xfrm flipV="1">
            <a:off x="4365085" y="4101222"/>
            <a:ext cx="1589488" cy="1270988"/>
          </a:xfrm>
          <a:prstGeom prst="bentConnector3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8F41227-FC20-5F45-A0D6-18967F5CD2B5}"/>
              </a:ext>
            </a:extLst>
          </p:cNvPr>
          <p:cNvCxnSpPr>
            <a:stCxn id="9" idx="3"/>
            <a:endCxn id="19" idx="1"/>
          </p:cNvCxnSpPr>
          <p:nvPr/>
        </p:nvCxnSpPr>
        <p:spPr>
          <a:xfrm>
            <a:off x="8030116" y="3621849"/>
            <a:ext cx="122663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A0CB107-F42C-1047-BEAE-C3CA765CC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2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43"/>
    </mc:Choice>
    <mc:Fallback xmlns="">
      <p:transition spd="slow" advTm="30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F620-441C-1D48-9FFC-6245D123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5E1C31-7312-2A45-8946-2D9B4A284C69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BD5431-AB38-FD4B-8840-68D2A132B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87" y="1690688"/>
            <a:ext cx="8612414" cy="45499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AA78E1-E0E3-BB42-AD5B-CCEA8EA8B013}"/>
              </a:ext>
            </a:extLst>
          </p:cNvPr>
          <p:cNvSpPr txBox="1"/>
          <p:nvPr/>
        </p:nvSpPr>
        <p:spPr>
          <a:xfrm>
            <a:off x="9278927" y="1876753"/>
            <a:ext cx="1927259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Marker Felt Thin" panose="02000400000000000000" pitchFamily="2" charset="77"/>
              </a:rPr>
              <a:t>See our paper!</a:t>
            </a: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  <a:latin typeface="Marker Felt Thin" panose="02000400000000000000" pitchFamily="2" charset="77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9F36CFD-DD35-4346-AA21-1E2C9C463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6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24"/>
    </mc:Choice>
    <mc:Fallback xmlns="">
      <p:transition spd="slow" advTm="18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F620-441C-1D48-9FFC-6245D123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2D Distance Squared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5E1C31-7312-2A45-8946-2D9B4A284C69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6FAEE9-4FC2-5E46-AF8E-373502D04EBC}"/>
              </a:ext>
            </a:extLst>
          </p:cNvPr>
          <p:cNvSpPr/>
          <p:nvPr/>
        </p:nvSpPr>
        <p:spPr>
          <a:xfrm>
            <a:off x="838200" y="2566232"/>
            <a:ext cx="112568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(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defsearch</a:t>
            </a:r>
            <a:r>
              <a:rPr lang="en-US" sz="2400" dirty="0">
                <a:solidFill>
                  <a:srgbClr val="0000FF"/>
                </a:solidFill>
                <a:effectLst/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effectLst/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sp2-distance-sq</a:t>
            </a: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  (dx &lt;- (generic/</a:t>
            </a:r>
            <a:r>
              <a:rPr lang="en-US" sz="2400" dirty="0" err="1">
                <a:solidFill>
                  <a:srgbClr val="000000"/>
                </a:solidFill>
                <a:effectLst/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binop</a:t>
            </a:r>
            <a:r>
              <a:rPr lang="en-US" sz="2400" dirty="0">
                <a:solidFill>
                  <a:srgbClr val="000000"/>
                </a:solidFill>
                <a:effectLst/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effectLst/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:-</a:t>
            </a:r>
            <a:r>
              <a:rPr lang="en-US" sz="2400" dirty="0">
                <a:solidFill>
                  <a:srgbClr val="000000"/>
                </a:solidFill>
                <a:effectLst/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 x1 x2))</a:t>
            </a:r>
            <a:br>
              <a:rPr lang="en-US" sz="2400" dirty="0">
                <a:solidFill>
                  <a:srgbClr val="000000"/>
                </a:solidFill>
                <a:effectLst/>
                <a:latin typeface="Inconsolata for Powerline Mediu" panose="020B0609030003000000" pitchFamily="49" charset="0"/>
                <a:ea typeface="Monaco" charset="0"/>
                <a:cs typeface="Monaco" charset="0"/>
              </a:rPr>
            </a:br>
            <a:r>
              <a:rPr lang="en-US" sz="2400" dirty="0">
                <a:solidFill>
                  <a:srgbClr val="000000"/>
                </a:solidFill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  (</a:t>
            </a:r>
            <a:r>
              <a:rPr lang="en-US" sz="2400" dirty="0" err="1">
                <a:solidFill>
                  <a:srgbClr val="000000"/>
                </a:solidFill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dy</a:t>
            </a:r>
            <a:r>
              <a:rPr lang="en-US" sz="2400" dirty="0">
                <a:solidFill>
                  <a:srgbClr val="000000"/>
                </a:solidFill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 &lt;- (generic/</a:t>
            </a:r>
            <a:r>
              <a:rPr lang="en-US" sz="2400" dirty="0" err="1">
                <a:solidFill>
                  <a:srgbClr val="000000"/>
                </a:solidFill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binop</a:t>
            </a:r>
            <a:r>
              <a:rPr lang="en-US" sz="2400" dirty="0">
                <a:solidFill>
                  <a:srgbClr val="000000"/>
                </a:solidFill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:-</a:t>
            </a:r>
            <a:r>
              <a:rPr lang="en-US" sz="2400" dirty="0">
                <a:solidFill>
                  <a:srgbClr val="000000"/>
                </a:solidFill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 y1 y2))</a:t>
            </a:r>
            <a:br>
              <a:rPr lang="en-US" sz="2400" dirty="0">
                <a:solidFill>
                  <a:srgbClr val="000000"/>
                </a:solidFill>
                <a:effectLst/>
                <a:latin typeface="Inconsolata for Powerline Mediu" panose="020B0609030003000000" pitchFamily="49" charset="0"/>
                <a:ea typeface="Monaco" charset="0"/>
                <a:cs typeface="Monaco" charset="0"/>
              </a:rPr>
            </a:br>
            <a:r>
              <a:rPr lang="en-US" sz="2400" dirty="0">
                <a:solidFill>
                  <a:srgbClr val="000000"/>
                </a:solidFill>
                <a:effectLst/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  (root &lt;- (generic/</a:t>
            </a:r>
            <a:r>
              <a:rPr lang="en-US" sz="2400" dirty="0" err="1">
                <a:solidFill>
                  <a:srgbClr val="000000"/>
                </a:solidFill>
                <a:effectLst/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binop</a:t>
            </a:r>
            <a:r>
              <a:rPr lang="en-US" sz="2400" dirty="0">
                <a:solidFill>
                  <a:srgbClr val="000000"/>
                </a:solidFill>
                <a:effectLst/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 </a:t>
            </a:r>
          </a:p>
          <a:p>
            <a:r>
              <a:rPr lang="en-US" sz="2400" dirty="0">
                <a:solidFill>
                  <a:srgbClr val="000000"/>
                </a:solidFill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           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effectLst/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:+</a:t>
            </a:r>
          </a:p>
          <a:p>
            <a:r>
              <a:rPr lang="en-US" sz="2400" dirty="0">
                <a:solidFill>
                  <a:srgbClr val="000000"/>
                </a:solidFill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            (generic/</a:t>
            </a:r>
            <a:r>
              <a:rPr lang="en-US" sz="2400" dirty="0" err="1">
                <a:solidFill>
                  <a:srgbClr val="000000"/>
                </a:solidFill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binop</a:t>
            </a:r>
            <a:r>
              <a:rPr lang="en-US" sz="2400" dirty="0">
                <a:solidFill>
                  <a:srgbClr val="000000"/>
                </a:solidFill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:**</a:t>
            </a:r>
            <a:r>
              <a:rPr lang="en-US" sz="2400" dirty="0">
                <a:solidFill>
                  <a:srgbClr val="000000"/>
                </a:solidFill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 dx (generic/const 2)</a:t>
            </a:r>
            <a:r>
              <a:rPr lang="en-US" sz="2400" dirty="0">
                <a:solidFill>
                  <a:srgbClr val="000000"/>
                </a:solidFill>
                <a:effectLst/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)</a:t>
            </a:r>
          </a:p>
          <a:p>
            <a:r>
              <a:rPr lang="en-US" sz="2400" dirty="0">
                <a:solidFill>
                  <a:srgbClr val="000000"/>
                </a:solidFill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            (generic/</a:t>
            </a:r>
            <a:r>
              <a:rPr lang="en-US" sz="2400" dirty="0" err="1">
                <a:solidFill>
                  <a:srgbClr val="000000"/>
                </a:solidFill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binop</a:t>
            </a:r>
            <a:r>
              <a:rPr lang="en-US" sz="2400" dirty="0">
                <a:solidFill>
                  <a:srgbClr val="000000"/>
                </a:solidFill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:**</a:t>
            </a:r>
            <a:r>
              <a:rPr lang="en-US" sz="2400" dirty="0">
                <a:solidFill>
                  <a:srgbClr val="000000"/>
                </a:solidFill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dy</a:t>
            </a:r>
            <a:r>
              <a:rPr lang="en-US" sz="2400" dirty="0">
                <a:solidFill>
                  <a:srgbClr val="000000"/>
                </a:solidFill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 (generic/const 2)) </a:t>
            </a:r>
            <a:endParaRPr lang="en-US" sz="2400" dirty="0">
              <a:solidFill>
                <a:srgbClr val="000000"/>
              </a:solidFill>
              <a:effectLst/>
              <a:latin typeface="Inconsolata for Powerline Mediu" panose="020B0609030003000000" pitchFamily="49" charset="0"/>
              <a:ea typeface="Monaco" charset="0"/>
              <a:cs typeface="Monaco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88B309-14E5-C94F-9ED1-0E00FC81BB68}"/>
              </a:ext>
            </a:extLst>
          </p:cNvPr>
          <p:cNvSpPr txBox="1"/>
          <p:nvPr/>
        </p:nvSpPr>
        <p:spPr>
          <a:xfrm>
            <a:off x="858348" y="1807484"/>
            <a:ext cx="5237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Pattern:</a:t>
            </a:r>
            <a:r>
              <a:rPr lang="en-US" sz="2800" dirty="0"/>
              <a:t> </a:t>
            </a:r>
            <a:r>
              <a:rPr lang="en-US" sz="2800" dirty="0">
                <a:latin typeface="Inconsolata for Powerline Mediu" panose="020B0609030003000000" pitchFamily="49" charset="0"/>
              </a:rPr>
              <a:t>(x1-x2)^2 + (y1-y2)^2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1B08040-BEC9-9448-9954-227239EF3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7FF493C-BB54-2E48-AC7E-F2E30D47EA53}"/>
              </a:ext>
            </a:extLst>
          </p:cNvPr>
          <p:cNvSpPr/>
          <p:nvPr/>
        </p:nvSpPr>
        <p:spPr>
          <a:xfrm>
            <a:off x="858348" y="2566232"/>
            <a:ext cx="8221484" cy="279183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1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04"/>
    </mc:Choice>
    <mc:Fallback xmlns="">
      <p:transition spd="slow" advTm="13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F620-441C-1D48-9FFC-6245D123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2D Distance Squared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5E1C31-7312-2A45-8946-2D9B4A284C69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0D5FCB-1C1A-5245-802D-F992FD77C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518073"/>
            <a:ext cx="7348105" cy="533992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59F0E5B-B120-F148-B1E7-74B17D9EF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60"/>
    </mc:Choice>
    <mc:Fallback xmlns="">
      <p:transition spd="slow" advTm="22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F620-441C-1D48-9FFC-6245D123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2D Distance Squared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5E1C31-7312-2A45-8946-2D9B4A284C69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A069CA-4632-AC46-9279-A88E484BC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187" y="2985116"/>
            <a:ext cx="9161518" cy="18767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2EB39C-44D5-654A-8651-088208BDBA67}"/>
              </a:ext>
            </a:extLst>
          </p:cNvPr>
          <p:cNvSpPr txBox="1"/>
          <p:nvPr/>
        </p:nvSpPr>
        <p:spPr>
          <a:xfrm>
            <a:off x="1260187" y="2076292"/>
            <a:ext cx="5237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Pattern:</a:t>
            </a:r>
            <a:r>
              <a:rPr lang="en-US" sz="2800" dirty="0"/>
              <a:t> </a:t>
            </a:r>
            <a:r>
              <a:rPr lang="en-US" sz="2800" dirty="0">
                <a:latin typeface="Inconsolata for Powerline Mediu" panose="020B0609030003000000" pitchFamily="49" charset="0"/>
              </a:rPr>
              <a:t>(x1-x2)^2 + (y1-y2)^2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EACC5B-A8A2-6744-9016-4FCECDD00A23}"/>
              </a:ext>
            </a:extLst>
          </p:cNvPr>
          <p:cNvSpPr/>
          <p:nvPr/>
        </p:nvSpPr>
        <p:spPr>
          <a:xfrm>
            <a:off x="9007558" y="3571800"/>
            <a:ext cx="272885" cy="351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D84D9F-6E06-C64F-8E6E-D76A833D6E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1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09"/>
    </mc:Choice>
    <mc:Fallback xmlns="">
      <p:transition spd="slow" advTm="42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F620-441C-1D48-9FFC-6245D123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Time Difference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5E1C31-7312-2A45-8946-2D9B4A284C69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6FAEE9-4FC2-5E46-AF8E-373502D04EBC}"/>
              </a:ext>
            </a:extLst>
          </p:cNvPr>
          <p:cNvSpPr/>
          <p:nvPr/>
        </p:nvSpPr>
        <p:spPr>
          <a:xfrm>
            <a:off x="838200" y="2304916"/>
            <a:ext cx="937260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ffectLst/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(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ffectLst/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defsearch</a:t>
            </a:r>
            <a:r>
              <a:rPr lang="en-US" sz="3200" dirty="0">
                <a:solidFill>
                  <a:srgbClr val="0000FF"/>
                </a:solidFill>
                <a:effectLst/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effectLst/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sp5-time-diff</a:t>
            </a:r>
            <a:br>
              <a:rPr lang="en-US" sz="3200" dirty="0">
                <a:solidFill>
                  <a:srgbClr val="000000"/>
                </a:solidFill>
                <a:effectLst/>
                <a:latin typeface="Inconsolata for Powerline Mediu" panose="020B0609030003000000" pitchFamily="49" charset="0"/>
                <a:ea typeface="Monaco" charset="0"/>
                <a:cs typeface="Monaco" charset="0"/>
              </a:rPr>
            </a:br>
            <a:r>
              <a:rPr lang="en-US" sz="3200" dirty="0">
                <a:solidFill>
                  <a:srgbClr val="000000"/>
                </a:solidFill>
                <a:effectLst/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  (start &lt;- (custom/read-time _))</a:t>
            </a:r>
            <a:br>
              <a:rPr lang="en-US" sz="3200" dirty="0">
                <a:solidFill>
                  <a:srgbClr val="000000"/>
                </a:solidFill>
                <a:effectLst/>
                <a:latin typeface="Inconsolata for Powerline Mediu" panose="020B0609030003000000" pitchFamily="49" charset="0"/>
                <a:ea typeface="Monaco" charset="0"/>
                <a:cs typeface="Monaco" charset="0"/>
              </a:rPr>
            </a:br>
            <a:r>
              <a:rPr lang="en-US" sz="3200" dirty="0">
                <a:solidFill>
                  <a:srgbClr val="000000"/>
                </a:solidFill>
                <a:effectLst/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  (end &lt;- (custom/read-time _))</a:t>
            </a:r>
            <a:br>
              <a:rPr lang="en-US" sz="3200" dirty="0">
                <a:solidFill>
                  <a:srgbClr val="000000"/>
                </a:solidFill>
                <a:effectLst/>
                <a:latin typeface="Inconsolata for Powerline Mediu" panose="020B0609030003000000" pitchFamily="49" charset="0"/>
                <a:ea typeface="Monaco" charset="0"/>
                <a:cs typeface="Monaco" charset="0"/>
              </a:rPr>
            </a:br>
            <a:r>
              <a:rPr lang="en-US" sz="3200" dirty="0">
                <a:solidFill>
                  <a:srgbClr val="000000"/>
                </a:solidFill>
                <a:effectLst/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  (diff &lt;- (generic/</a:t>
            </a:r>
            <a:r>
              <a:rPr lang="en-US" sz="3200" dirty="0" err="1">
                <a:solidFill>
                  <a:srgbClr val="000000"/>
                </a:solidFill>
                <a:effectLst/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binop</a:t>
            </a:r>
            <a:r>
              <a:rPr lang="en-US" sz="3200" dirty="0">
                <a:solidFill>
                  <a:srgbClr val="000000"/>
                </a:solidFill>
                <a:effectLst/>
                <a:latin typeface="Inconsolata for Powerline Mediu" panose="020B0609030003000000" pitchFamily="49" charset="0"/>
                <a:ea typeface="Monaco" charset="0"/>
                <a:cs typeface="Monaco" charset="0"/>
              </a:rPr>
              <a:t> :- end start))) 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8918EB-0A13-CE4E-8BBB-2BAC259DC5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68157761-C331-774E-A07A-6B23463A26A4}"/>
              </a:ext>
            </a:extLst>
          </p:cNvPr>
          <p:cNvSpPr/>
          <p:nvPr/>
        </p:nvSpPr>
        <p:spPr>
          <a:xfrm rot="10800000">
            <a:off x="8110651" y="2978676"/>
            <a:ext cx="523772" cy="35729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9E3BF97-5A91-E541-AA38-839CAF334567}"/>
              </a:ext>
            </a:extLst>
          </p:cNvPr>
          <p:cNvSpPr/>
          <p:nvPr/>
        </p:nvSpPr>
        <p:spPr>
          <a:xfrm rot="10800000">
            <a:off x="8110651" y="3460293"/>
            <a:ext cx="523772" cy="35729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7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73"/>
    </mc:Choice>
    <mc:Fallback xmlns="">
      <p:transition spd="slow" advTm="29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4139-36A1-DC41-96DA-D46E9161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its “paraphrases”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53A8B4-9BD6-DD42-9A2C-DC96BEF265B4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FFA5C5C-E0D6-5A40-8CDE-D1476FCEA5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D3813D-EEDC-D54B-9C20-C8D697713F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756"/>
          <a:stretch/>
        </p:blipFill>
        <p:spPr>
          <a:xfrm>
            <a:off x="838200" y="1690686"/>
            <a:ext cx="4808011" cy="3069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0FE164-0F1E-B84F-A038-3337FCC168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9340"/>
          <a:stretch/>
        </p:blipFill>
        <p:spPr>
          <a:xfrm>
            <a:off x="5932914" y="1697269"/>
            <a:ext cx="6045200" cy="30626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912150-E3B2-F945-B35C-F83F164A55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" y="5100946"/>
            <a:ext cx="4808011" cy="10372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84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54"/>
    </mc:Choice>
    <mc:Fallback xmlns="">
      <p:transition spd="slow" advTm="18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F620-441C-1D48-9FFC-6245D123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Time Difference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5E1C31-7312-2A45-8946-2D9B4A284C69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910904-27DF-CA46-AE87-C465C1ACB3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t="-1" r="10743" b="24408"/>
          <a:stretch/>
        </p:blipFill>
        <p:spPr>
          <a:xfrm>
            <a:off x="730931" y="1354818"/>
            <a:ext cx="7939314" cy="5503182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BF3A354C-39C3-694D-A346-9913BD429B42}"/>
              </a:ext>
            </a:extLst>
          </p:cNvPr>
          <p:cNvSpPr/>
          <p:nvPr/>
        </p:nvSpPr>
        <p:spPr>
          <a:xfrm>
            <a:off x="730931" y="1570468"/>
            <a:ext cx="523772" cy="35729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BA46BB97-C1BA-2644-BA8C-E8E469A83185}"/>
              </a:ext>
            </a:extLst>
          </p:cNvPr>
          <p:cNvSpPr/>
          <p:nvPr/>
        </p:nvSpPr>
        <p:spPr>
          <a:xfrm>
            <a:off x="730931" y="5031076"/>
            <a:ext cx="523772" cy="35729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388D8B50-7DB4-274D-8CED-3CDBCB3D000A}"/>
              </a:ext>
            </a:extLst>
          </p:cNvPr>
          <p:cNvSpPr/>
          <p:nvPr/>
        </p:nvSpPr>
        <p:spPr>
          <a:xfrm>
            <a:off x="730931" y="5503182"/>
            <a:ext cx="523772" cy="35729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466FE5A5-E7BF-0E46-83AA-CF1718647D64}"/>
              </a:ext>
            </a:extLst>
          </p:cNvPr>
          <p:cNvSpPr/>
          <p:nvPr/>
        </p:nvSpPr>
        <p:spPr>
          <a:xfrm>
            <a:off x="3914930" y="1946452"/>
            <a:ext cx="523772" cy="35729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72325FE2-9FD1-FA44-A549-EFDD7CFEFDFB}"/>
              </a:ext>
            </a:extLst>
          </p:cNvPr>
          <p:cNvSpPr/>
          <p:nvPr/>
        </p:nvSpPr>
        <p:spPr>
          <a:xfrm>
            <a:off x="3914930" y="4080052"/>
            <a:ext cx="523772" cy="35729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3A31B37-8985-4341-9D43-C3495D2C47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786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08"/>
    </mc:Choice>
    <mc:Fallback xmlns="">
      <p:transition spd="slow" advTm="72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F620-441C-1D48-9FFC-6245D123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Oracle’s </a:t>
            </a:r>
            <a:r>
              <a:rPr lang="en-US" dirty="0" err="1"/>
              <a:t>Graal</a:t>
            </a:r>
            <a:r>
              <a:rPr lang="en-US" dirty="0"/>
              <a:t> Java Compiler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5E1C31-7312-2A45-8946-2D9B4A284C69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E046C9-080B-444A-8527-4BBCF24B6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382" y="2419645"/>
            <a:ext cx="10169236" cy="1195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F24EA3-826B-9F45-81FC-936BE486BFCF}"/>
              </a:ext>
            </a:extLst>
          </p:cNvPr>
          <p:cNvSpPr txBox="1"/>
          <p:nvPr/>
        </p:nvSpPr>
        <p:spPr>
          <a:xfrm>
            <a:off x="1260764" y="4343918"/>
            <a:ext cx="93003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1.2-million-line Java codebase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330-line static analysis code dedicated to finding this pattern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30911EA-E931-3E4B-B95C-B5623BE3F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5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F620-441C-1D48-9FFC-6245D123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Yogo</a:t>
            </a:r>
            <a:r>
              <a:rPr lang="en-US"/>
              <a:t> found </a:t>
            </a:r>
            <a:r>
              <a:rPr lang="en-US" dirty="0"/>
              <a:t>what they missed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5E1C31-7312-2A45-8946-2D9B4A284C69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F32283-A6AF-3048-B3DD-FD9511D901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5674" y="1876753"/>
            <a:ext cx="10168126" cy="3564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90936776-7D1F-D044-979D-068207A3BE6C}"/>
              </a:ext>
            </a:extLst>
          </p:cNvPr>
          <p:cNvSpPr/>
          <p:nvPr/>
        </p:nvSpPr>
        <p:spPr>
          <a:xfrm>
            <a:off x="923788" y="2971689"/>
            <a:ext cx="523772" cy="35729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4B0B8CCE-E8EF-9D43-88BB-BF7EF8AB6EE3}"/>
              </a:ext>
            </a:extLst>
          </p:cNvPr>
          <p:cNvSpPr/>
          <p:nvPr/>
        </p:nvSpPr>
        <p:spPr>
          <a:xfrm>
            <a:off x="923788" y="3680004"/>
            <a:ext cx="523772" cy="35729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54DE3AAE-0F22-2945-BF2C-E7AA37E2864D}"/>
              </a:ext>
            </a:extLst>
          </p:cNvPr>
          <p:cNvSpPr/>
          <p:nvPr/>
        </p:nvSpPr>
        <p:spPr>
          <a:xfrm>
            <a:off x="923788" y="4258312"/>
            <a:ext cx="523772" cy="35729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591581D-CB9D-9A4F-A64D-FE6B89E8D4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557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81"/>
    </mc:Choice>
    <mc:Fallback xmlns="">
      <p:transition spd="slow" advTm="31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F0B04-05B0-5242-B725-D5DD3933C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018" y="323906"/>
            <a:ext cx="11129963" cy="2387600"/>
          </a:xfrm>
        </p:spPr>
        <p:txBody>
          <a:bodyPr>
            <a:norm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+mn-lt"/>
              </a:rPr>
              <a:t>Yogo</a:t>
            </a:r>
            <a:r>
              <a:rPr lang="en-US" sz="4400" b="1" dirty="0">
                <a:solidFill>
                  <a:schemeClr val="bg1"/>
                </a:solidFill>
                <a:latin typeface="+mn-lt"/>
              </a:rPr>
              <a:t>: You Only Grep Once</a:t>
            </a:r>
            <a:br>
              <a:rPr lang="en-US" sz="4400" b="1" dirty="0">
                <a:solidFill>
                  <a:schemeClr val="bg1"/>
                </a:solidFill>
                <a:latin typeface="+mn-lt"/>
              </a:rPr>
            </a:br>
            <a:r>
              <a:rPr lang="en-US" sz="4400" dirty="0">
                <a:solidFill>
                  <a:schemeClr val="bg1"/>
                </a:solidFill>
                <a:latin typeface="+mn-lt"/>
              </a:rPr>
              <a:t>Semantic Code Search via Equational Reasoning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E8FEC3-8494-8249-88C0-695B09FCC90A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05315D-A1C9-8949-A945-043E3208F543}"/>
              </a:ext>
            </a:extLst>
          </p:cNvPr>
          <p:cNvSpPr txBox="1"/>
          <p:nvPr/>
        </p:nvSpPr>
        <p:spPr>
          <a:xfrm>
            <a:off x="1057952" y="3190993"/>
            <a:ext cx="2464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Pond </a:t>
            </a:r>
            <a:r>
              <a:rPr lang="en-US" sz="2800" dirty="0" err="1">
                <a:solidFill>
                  <a:schemeClr val="bg1"/>
                </a:solidFill>
              </a:rPr>
              <a:t>Premtoon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0BACD-45E0-7246-BBD6-8F9C2ABBA7B2}"/>
              </a:ext>
            </a:extLst>
          </p:cNvPr>
          <p:cNvSpPr txBox="1"/>
          <p:nvPr/>
        </p:nvSpPr>
        <p:spPr>
          <a:xfrm>
            <a:off x="1057952" y="3864715"/>
            <a:ext cx="2164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James Koppel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6BF8C7-372F-5D48-89F2-5EE76A9BC6DE}"/>
              </a:ext>
            </a:extLst>
          </p:cNvPr>
          <p:cNvSpPr txBox="1"/>
          <p:nvPr/>
        </p:nvSpPr>
        <p:spPr>
          <a:xfrm>
            <a:off x="1057952" y="4538437"/>
            <a:ext cx="3548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Armando Solar-Lezama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581A57-4928-2446-A276-8F8B6414CBEC}"/>
              </a:ext>
            </a:extLst>
          </p:cNvPr>
          <p:cNvSpPr txBox="1"/>
          <p:nvPr/>
        </p:nvSpPr>
        <p:spPr>
          <a:xfrm>
            <a:off x="4878555" y="3237159"/>
            <a:ext cx="32193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varot@alum.mit.edu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2EA74D-E74C-8047-9F85-AA7ADF659207}"/>
              </a:ext>
            </a:extLst>
          </p:cNvPr>
          <p:cNvSpPr txBox="1"/>
          <p:nvPr/>
        </p:nvSpPr>
        <p:spPr>
          <a:xfrm>
            <a:off x="4878555" y="3887798"/>
            <a:ext cx="27068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jkoppel@mit.edu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99AC74-082C-6246-A07E-39C8E70FA26C}"/>
              </a:ext>
            </a:extLst>
          </p:cNvPr>
          <p:cNvSpPr txBox="1"/>
          <p:nvPr/>
        </p:nvSpPr>
        <p:spPr>
          <a:xfrm>
            <a:off x="4878555" y="4538437"/>
            <a:ext cx="25218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asolar@mit.edu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307D245-721C-1C47-8467-AF1FEBD77A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8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2"/>
    </mc:Choice>
    <mc:Fallback xmlns="">
      <p:transition spd="slow" advTm="12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4139-36A1-DC41-96DA-D46E9161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(NOT INCLUDED) </a:t>
            </a:r>
            <a:r>
              <a:rPr lang="en-US" dirty="0" err="1"/>
              <a:t>Discontiguous</a:t>
            </a:r>
            <a:r>
              <a:rPr lang="en-US" dirty="0"/>
              <a:t> Matches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53A8B4-9BD6-DD42-9A2C-DC96BEF265B4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A4E07-5123-5943-B2A7-4B8C8F52D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13102"/>
            <a:ext cx="5734050" cy="4679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43E5320-5B95-3243-B7F4-F08333DB899B}"/>
              </a:ext>
            </a:extLst>
          </p:cNvPr>
          <p:cNvSpPr/>
          <p:nvPr/>
        </p:nvSpPr>
        <p:spPr>
          <a:xfrm>
            <a:off x="1114425" y="2600326"/>
            <a:ext cx="5300663" cy="357187"/>
          </a:xfrm>
          <a:prstGeom prst="rect">
            <a:avLst/>
          </a:prstGeom>
          <a:solidFill>
            <a:srgbClr val="2B3E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59C750-D031-AE4A-8157-27597872673D}"/>
              </a:ext>
            </a:extLst>
          </p:cNvPr>
          <p:cNvSpPr/>
          <p:nvPr/>
        </p:nvSpPr>
        <p:spPr>
          <a:xfrm>
            <a:off x="1114425" y="3052770"/>
            <a:ext cx="5300663" cy="357187"/>
          </a:xfrm>
          <a:prstGeom prst="rect">
            <a:avLst/>
          </a:prstGeom>
          <a:solidFill>
            <a:srgbClr val="2B3E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B21724-2FD8-834E-B97D-DCB048FB26FF}"/>
              </a:ext>
            </a:extLst>
          </p:cNvPr>
          <p:cNvSpPr/>
          <p:nvPr/>
        </p:nvSpPr>
        <p:spPr>
          <a:xfrm>
            <a:off x="1114425" y="3956524"/>
            <a:ext cx="5300663" cy="357187"/>
          </a:xfrm>
          <a:prstGeom prst="rect">
            <a:avLst/>
          </a:prstGeom>
          <a:solidFill>
            <a:srgbClr val="2B3E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4E29E1-7939-7846-9887-4B0B21490E2B}"/>
              </a:ext>
            </a:extLst>
          </p:cNvPr>
          <p:cNvSpPr/>
          <p:nvPr/>
        </p:nvSpPr>
        <p:spPr>
          <a:xfrm>
            <a:off x="1114424" y="4403908"/>
            <a:ext cx="5300663" cy="357187"/>
          </a:xfrm>
          <a:prstGeom prst="rect">
            <a:avLst/>
          </a:prstGeom>
          <a:solidFill>
            <a:srgbClr val="2B3E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9D3E86-242E-2A4D-BECD-570BEABE14B0}"/>
              </a:ext>
            </a:extLst>
          </p:cNvPr>
          <p:cNvSpPr/>
          <p:nvPr/>
        </p:nvSpPr>
        <p:spPr>
          <a:xfrm>
            <a:off x="3081338" y="5736003"/>
            <a:ext cx="1290638" cy="357187"/>
          </a:xfrm>
          <a:prstGeom prst="rect">
            <a:avLst/>
          </a:prstGeom>
          <a:solidFill>
            <a:srgbClr val="2B3E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963744-AFDA-B143-B8C1-210152AC09E9}"/>
              </a:ext>
            </a:extLst>
          </p:cNvPr>
          <p:cNvSpPr/>
          <p:nvPr/>
        </p:nvSpPr>
        <p:spPr>
          <a:xfrm>
            <a:off x="9144001" y="4981247"/>
            <a:ext cx="3048000" cy="18767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FAC5E4-A955-844C-B7EF-7F238D3DA7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856" b="4596"/>
          <a:stretch/>
        </p:blipFill>
        <p:spPr>
          <a:xfrm>
            <a:off x="5472544" y="2656504"/>
            <a:ext cx="6447559" cy="853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E43BFD-203A-FD4F-BA17-EE666F214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987832"/>
            <a:ext cx="3008384" cy="220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0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4139-36A1-DC41-96DA-D46E9161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Compose!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53A8B4-9BD6-DD42-9A2C-DC96BEF265B4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F51AE6-AE22-4748-9367-EEA6180FD765}"/>
              </a:ext>
            </a:extLst>
          </p:cNvPr>
          <p:cNvSpPr txBox="1"/>
          <p:nvPr/>
        </p:nvSpPr>
        <p:spPr>
          <a:xfrm>
            <a:off x="858348" y="1952298"/>
            <a:ext cx="700704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Inconsolata for Powerline Mediu" panose="020B0609030003000000" pitchFamily="49" charset="0"/>
              </a:rPr>
              <a:t>(</a:t>
            </a:r>
            <a:r>
              <a:rPr lang="en-US" sz="2800" b="1" dirty="0" err="1">
                <a:solidFill>
                  <a:schemeClr val="accent1"/>
                </a:solidFill>
                <a:latin typeface="Inconsolata for Powerline Mediu" panose="020B0609030003000000" pitchFamily="49" charset="0"/>
              </a:rPr>
              <a:t>defeqrule</a:t>
            </a:r>
            <a:r>
              <a:rPr lang="en-US" sz="2800" dirty="0">
                <a:latin typeface="Inconsolata for Powerline Mediu" panose="020B0609030003000000" pitchFamily="49" charset="0"/>
              </a:rPr>
              <a:t> array-access-is-</a:t>
            </a:r>
            <a:r>
              <a:rPr lang="en-US" sz="2800" dirty="0" err="1">
                <a:latin typeface="Inconsolata for Powerline Mediu" panose="020B0609030003000000" pitchFamily="49" charset="0"/>
              </a:rPr>
              <a:t>iter</a:t>
            </a:r>
            <a:r>
              <a:rPr lang="en-US" sz="2800" dirty="0">
                <a:latin typeface="Inconsolata for Powerline Mediu" panose="020B0609030003000000" pitchFamily="49" charset="0"/>
              </a:rPr>
              <a:t> </a:t>
            </a:r>
          </a:p>
          <a:p>
            <a:r>
              <a:rPr lang="en-US" sz="2800" dirty="0">
                <a:latin typeface="Inconsolata for Powerline Mediu" panose="020B0609030003000000" pitchFamily="49" charset="0"/>
              </a:rPr>
              <a:t>  (array-access </a:t>
            </a:r>
            <a:r>
              <a:rPr lang="en-US" sz="2800" dirty="0" err="1">
                <a:latin typeface="Inconsolata for Powerline Mediu" panose="020B0609030003000000" pitchFamily="49" charset="0"/>
              </a:rPr>
              <a:t>arr</a:t>
            </a:r>
            <a:r>
              <a:rPr lang="en-US" sz="2800" dirty="0">
                <a:latin typeface="Inconsolata for Powerline Mediu" panose="020B0609030003000000" pitchFamily="49" charset="0"/>
              </a:rPr>
              <a:t> (</a:t>
            </a:r>
            <a:r>
              <a:rPr lang="en-US" sz="2800" dirty="0" err="1">
                <a:latin typeface="Inconsolata for Powerline Mediu" panose="020B0609030003000000" pitchFamily="49" charset="0"/>
              </a:rPr>
              <a:t>iterV</a:t>
            </a:r>
            <a:r>
              <a:rPr lang="en-US" sz="2800" dirty="0">
                <a:latin typeface="Inconsolata for Powerline Mediu" panose="020B0609030003000000" pitchFamily="49" charset="0"/>
              </a:rPr>
              <a:t> (seq 0 1)))</a:t>
            </a:r>
          </a:p>
          <a:p>
            <a:r>
              <a:rPr lang="en-US" sz="2800" dirty="0">
                <a:latin typeface="Inconsolata for Powerline Mediu" panose="020B0609030003000000" pitchFamily="49" charset="0"/>
              </a:rPr>
              <a:t>  =&gt; </a:t>
            </a:r>
          </a:p>
          <a:p>
            <a:r>
              <a:rPr lang="en-US" sz="2800" dirty="0">
                <a:latin typeface="Inconsolata for Powerline Mediu" panose="020B0609030003000000" pitchFamily="49" charset="0"/>
              </a:rPr>
              <a:t>  (</a:t>
            </a:r>
            <a:r>
              <a:rPr lang="en-US" sz="2800" dirty="0" err="1">
                <a:latin typeface="Inconsolata for Powerline Mediu" panose="020B0609030003000000" pitchFamily="49" charset="0"/>
              </a:rPr>
              <a:t>iterV</a:t>
            </a:r>
            <a:r>
              <a:rPr lang="en-US" sz="2800" dirty="0">
                <a:latin typeface="Inconsolata for Powerline Mediu" panose="020B0609030003000000" pitchFamily="49" charset="0"/>
              </a:rPr>
              <a:t> </a:t>
            </a:r>
            <a:r>
              <a:rPr lang="en-US" sz="2800" dirty="0" err="1">
                <a:latin typeface="Inconsolata for Powerline Mediu" panose="020B0609030003000000" pitchFamily="49" charset="0"/>
              </a:rPr>
              <a:t>arr</a:t>
            </a:r>
            <a:r>
              <a:rPr lang="en-US" sz="2800" dirty="0">
                <a:latin typeface="Inconsolata for Powerline Mediu" panose="020B0609030003000000" pitchFamily="49" charset="0"/>
              </a:rPr>
              <a:t>))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F8A44F-047B-7F4C-B786-4E8B9D5B321D}"/>
              </a:ext>
            </a:extLst>
          </p:cNvPr>
          <p:cNvSpPr/>
          <p:nvPr/>
        </p:nvSpPr>
        <p:spPr>
          <a:xfrm>
            <a:off x="1495483" y="2501424"/>
            <a:ext cx="2162117" cy="35881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C1FFF4-28A0-D642-A779-64A654293C45}"/>
              </a:ext>
            </a:extLst>
          </p:cNvPr>
          <p:cNvSpPr/>
          <p:nvPr/>
        </p:nvSpPr>
        <p:spPr>
          <a:xfrm>
            <a:off x="3657601" y="2501423"/>
            <a:ext cx="755374" cy="35881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7D2EBD-7DDD-AA47-B91F-763E7B5365DE}"/>
              </a:ext>
            </a:extLst>
          </p:cNvPr>
          <p:cNvSpPr/>
          <p:nvPr/>
        </p:nvSpPr>
        <p:spPr>
          <a:xfrm>
            <a:off x="4412974" y="2501423"/>
            <a:ext cx="3074503" cy="35881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824A3F-18C7-474C-AB10-0DF95198E9C2}"/>
              </a:ext>
            </a:extLst>
          </p:cNvPr>
          <p:cNvSpPr/>
          <p:nvPr/>
        </p:nvSpPr>
        <p:spPr>
          <a:xfrm>
            <a:off x="1318592" y="3371657"/>
            <a:ext cx="1914802" cy="35881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B4C808-F009-154F-9E8F-500174859C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135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90"/>
    </mc:Choice>
    <mc:Fallback xmlns="">
      <p:transition spd="slow" advTm="47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4139-36A1-DC41-96DA-D46E9161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53A8B4-9BD6-DD42-9A2C-DC96BEF265B4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D288A05-07DA-7C46-A933-2D3407592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6557A5-D4E1-B647-A4DE-89BF9A00F4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700258"/>
            <a:ext cx="4058265" cy="24543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1851AC-106E-0F49-8645-627E0205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06" b="6647"/>
          <a:stretch/>
        </p:blipFill>
        <p:spPr>
          <a:xfrm>
            <a:off x="5092744" y="1700258"/>
            <a:ext cx="6915726" cy="24543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B714D7-4076-B04F-BF91-70B0C4945B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4433146"/>
            <a:ext cx="7642123" cy="10153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430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16"/>
    </mc:Choice>
    <mc:Fallback xmlns="">
      <p:transition spd="slow" advTm="17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F0B04-05B0-5242-B725-D5DD3933C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018" y="2357438"/>
            <a:ext cx="11129963" cy="2143124"/>
          </a:xfrm>
        </p:spPr>
        <p:txBody>
          <a:bodyPr>
            <a:no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</a:rPr>
              <a:t>We reviewed 70 search tools. </a:t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>None could handle it.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E8FEC3-8494-8249-88C0-695B09FCC90A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E759C8E-9690-2F4E-A038-E4E4B4EC2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2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5"/>
    </mc:Choice>
    <mc:Fallback xmlns="">
      <p:transition spd="slow" advTm="12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F0B04-05B0-5242-B725-D5DD3933C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018" y="1997729"/>
            <a:ext cx="11129963" cy="2143124"/>
          </a:xfrm>
        </p:spPr>
        <p:txBody>
          <a:bodyPr>
            <a:normAutofit/>
          </a:bodyPr>
          <a:lstStyle/>
          <a:p>
            <a:pPr algn="l">
              <a:lnSpc>
                <a:spcPct val="114000"/>
              </a:lnSpc>
              <a:spcBef>
                <a:spcPts val="1200"/>
              </a:spcBef>
            </a:pPr>
            <a:r>
              <a:rPr lang="en-US" sz="5300" b="1" dirty="0">
                <a:solidFill>
                  <a:schemeClr val="bg1"/>
                </a:solidFill>
              </a:rPr>
              <a:t>Semantic Search:</a:t>
            </a:r>
            <a:br>
              <a:rPr lang="en-US" sz="800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Concepts, not just text or syntax</a:t>
            </a:r>
            <a:endParaRPr lang="en-US" sz="8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E8FEC3-8494-8249-88C0-695B09FCC90A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BBD397-130C-C740-934B-9AD8BFFAC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9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3"/>
    </mc:Choice>
    <mc:Fallback xmlns="">
      <p:transition spd="slow" advTm="8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4139-36A1-DC41-96DA-D46E9161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53A8B4-9BD6-DD42-9A2C-DC96BEF265B4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E27C9F-52DC-D14A-B81B-8E065658BDE2}"/>
              </a:ext>
            </a:extLst>
          </p:cNvPr>
          <p:cNvSpPr txBox="1"/>
          <p:nvPr/>
        </p:nvSpPr>
        <p:spPr>
          <a:xfrm>
            <a:off x="838200" y="2228671"/>
            <a:ext cx="30246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Equality Saturation</a:t>
            </a:r>
          </a:p>
          <a:p>
            <a:r>
              <a:rPr lang="en-US" sz="2800" dirty="0"/>
              <a:t>Tate et al, 2009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E0B3DB-1599-6F41-8524-ECB73498EEC0}"/>
              </a:ext>
            </a:extLst>
          </p:cNvPr>
          <p:cNvSpPr txBox="1"/>
          <p:nvPr/>
        </p:nvSpPr>
        <p:spPr>
          <a:xfrm>
            <a:off x="6326559" y="2205901"/>
            <a:ext cx="40052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Programmer’s Apprentice</a:t>
            </a:r>
          </a:p>
          <a:p>
            <a:r>
              <a:rPr lang="en-US" sz="2800" dirty="0"/>
              <a:t>Rich and Waters, 1988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15EA90-A5F1-F146-8903-383FFB161507}"/>
              </a:ext>
            </a:extLst>
          </p:cNvPr>
          <p:cNvSpPr txBox="1"/>
          <p:nvPr/>
        </p:nvSpPr>
        <p:spPr>
          <a:xfrm>
            <a:off x="838200" y="3675223"/>
            <a:ext cx="48847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Program Expression Graph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Equational Reasoning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B9A52E-A33E-AF47-ACA4-F17C9C3806F0}"/>
              </a:ext>
            </a:extLst>
          </p:cNvPr>
          <p:cNvSpPr txBox="1"/>
          <p:nvPr/>
        </p:nvSpPr>
        <p:spPr>
          <a:xfrm>
            <a:off x="6267443" y="3675222"/>
            <a:ext cx="4837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Representing Abstractions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1BCECD0-9C56-D240-96C5-9C62FDEC3F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270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21"/>
    </mc:Choice>
    <mc:Fallback xmlns="">
      <p:transition spd="slow" advTm="41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4139-36A1-DC41-96DA-D46E9161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Expression Graph (PEG)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53A8B4-9BD6-DD42-9A2C-DC96BEF265B4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4B653C-59C3-F746-B4EC-67516A3B6F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583" b="21336"/>
          <a:stretch/>
        </p:blipFill>
        <p:spPr>
          <a:xfrm>
            <a:off x="838200" y="1690688"/>
            <a:ext cx="4375823" cy="689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F4431EFD-5AC9-8142-ADC1-C9F113139868}"/>
              </a:ext>
            </a:extLst>
          </p:cNvPr>
          <p:cNvSpPr/>
          <p:nvPr/>
        </p:nvSpPr>
        <p:spPr>
          <a:xfrm>
            <a:off x="1192192" y="3113594"/>
            <a:ext cx="729205" cy="512180"/>
          </a:xfrm>
          <a:prstGeom prst="round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x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C87ABE90-2FD2-5047-BFB8-B921326454F4}"/>
              </a:ext>
            </a:extLst>
          </p:cNvPr>
          <p:cNvSpPr/>
          <p:nvPr/>
        </p:nvSpPr>
        <p:spPr>
          <a:xfrm>
            <a:off x="2491811" y="3113594"/>
            <a:ext cx="729205" cy="512180"/>
          </a:xfrm>
          <a:prstGeom prst="round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lo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3115A8B8-C2F3-8246-85D6-6FBE7C30B767}"/>
              </a:ext>
            </a:extLst>
          </p:cNvPr>
          <p:cNvSpPr/>
          <p:nvPr/>
        </p:nvSpPr>
        <p:spPr>
          <a:xfrm>
            <a:off x="3791430" y="3113594"/>
            <a:ext cx="729205" cy="512180"/>
          </a:xfrm>
          <a:prstGeom prst="round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hi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23CB8155-3020-9941-B986-5009A0142311}"/>
              </a:ext>
            </a:extLst>
          </p:cNvPr>
          <p:cNvSpPr/>
          <p:nvPr/>
        </p:nvSpPr>
        <p:spPr>
          <a:xfrm>
            <a:off x="1921397" y="4162261"/>
            <a:ext cx="729205" cy="512180"/>
          </a:xfrm>
          <a:prstGeom prst="round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&gt;=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9A6E461A-B390-2A47-8141-0EAE8F2F0E2F}"/>
              </a:ext>
            </a:extLst>
          </p:cNvPr>
          <p:cNvSpPr/>
          <p:nvPr/>
        </p:nvSpPr>
        <p:spPr>
          <a:xfrm>
            <a:off x="3026111" y="4162260"/>
            <a:ext cx="729205" cy="512180"/>
          </a:xfrm>
          <a:prstGeom prst="round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&lt;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6392DDFE-EA53-D641-ACC8-187DE6AE5781}"/>
              </a:ext>
            </a:extLst>
          </p:cNvPr>
          <p:cNvSpPr/>
          <p:nvPr/>
        </p:nvSpPr>
        <p:spPr>
          <a:xfrm>
            <a:off x="2491811" y="5210926"/>
            <a:ext cx="729205" cy="512180"/>
          </a:xfrm>
          <a:prstGeom prst="round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nconsolata for Powerline Mediu" panose="020B0609030003000000" pitchFamily="49" charset="0"/>
              </a:rPr>
              <a:t>and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201B952-DEC9-4C43-A853-98ACC3068EB3}"/>
              </a:ext>
            </a:extLst>
          </p:cNvPr>
          <p:cNvCxnSpPr>
            <a:cxnSpLocks/>
            <a:stCxn id="51" idx="2"/>
          </p:cNvCxnSpPr>
          <p:nvPr/>
        </p:nvCxnSpPr>
        <p:spPr>
          <a:xfrm>
            <a:off x="1556795" y="3625774"/>
            <a:ext cx="526648" cy="53648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D85E53F-1F30-9240-8526-CCF64D25D4B6}"/>
              </a:ext>
            </a:extLst>
          </p:cNvPr>
          <p:cNvCxnSpPr>
            <a:cxnSpLocks/>
            <a:stCxn id="52" idx="2"/>
            <a:endCxn id="54" idx="0"/>
          </p:cNvCxnSpPr>
          <p:nvPr/>
        </p:nvCxnSpPr>
        <p:spPr>
          <a:xfrm flipH="1">
            <a:off x="2286000" y="3625774"/>
            <a:ext cx="570414" cy="536487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75EE844-94C0-6B44-829A-41FEE2572816}"/>
              </a:ext>
            </a:extLst>
          </p:cNvPr>
          <p:cNvCxnSpPr>
            <a:stCxn id="53" idx="2"/>
          </p:cNvCxnSpPr>
          <p:nvPr/>
        </p:nvCxnSpPr>
        <p:spPr>
          <a:xfrm flipH="1">
            <a:off x="3585619" y="3625774"/>
            <a:ext cx="570414" cy="53648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F00B1AD-B9F9-CF48-9561-482EDE408B74}"/>
              </a:ext>
            </a:extLst>
          </p:cNvPr>
          <p:cNvCxnSpPr>
            <a:stCxn id="54" idx="2"/>
          </p:cNvCxnSpPr>
          <p:nvPr/>
        </p:nvCxnSpPr>
        <p:spPr>
          <a:xfrm>
            <a:off x="2286000" y="4674441"/>
            <a:ext cx="364602" cy="536485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E9B8035-9D6F-284A-B4E3-EDED485D3E57}"/>
              </a:ext>
            </a:extLst>
          </p:cNvPr>
          <p:cNvCxnSpPr>
            <a:stCxn id="55" idx="2"/>
          </p:cNvCxnSpPr>
          <p:nvPr/>
        </p:nvCxnSpPr>
        <p:spPr>
          <a:xfrm flipH="1">
            <a:off x="3038715" y="4674440"/>
            <a:ext cx="351999" cy="503581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26805E71-8CE8-0F42-B34C-D1CB6EE5CFBB}"/>
              </a:ext>
            </a:extLst>
          </p:cNvPr>
          <p:cNvCxnSpPr>
            <a:cxnSpLocks/>
            <a:stCxn id="51" idx="2"/>
          </p:cNvCxnSpPr>
          <p:nvPr/>
        </p:nvCxnSpPr>
        <p:spPr>
          <a:xfrm>
            <a:off x="1556795" y="3625774"/>
            <a:ext cx="1664221" cy="53648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3FA06B3-925A-D74C-9CD5-46C1D644B4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710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24"/>
    </mc:Choice>
    <mc:Fallback xmlns="">
      <p:transition spd="slow" advTm="36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4139-36A1-DC41-96DA-D46E9161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Pattern: Bound-checking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53A8B4-9BD6-DD42-9A2C-DC96BEF265B4}"/>
              </a:ext>
            </a:extLst>
          </p:cNvPr>
          <p:cNvSpPr/>
          <p:nvPr/>
        </p:nvSpPr>
        <p:spPr>
          <a:xfrm>
            <a:off x="0" y="1"/>
            <a:ext cx="257175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163F6B-72F5-8E4F-9421-52F4310C914E}"/>
              </a:ext>
            </a:extLst>
          </p:cNvPr>
          <p:cNvSpPr txBox="1"/>
          <p:nvPr/>
        </p:nvSpPr>
        <p:spPr>
          <a:xfrm>
            <a:off x="858348" y="1690688"/>
            <a:ext cx="5058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Pattern:</a:t>
            </a:r>
            <a:r>
              <a:rPr lang="en-US" sz="2800" dirty="0"/>
              <a:t> </a:t>
            </a:r>
            <a:r>
              <a:rPr lang="en-US" sz="2800" dirty="0">
                <a:latin typeface="Inconsolata for Powerline Mediu" panose="020B0609030003000000" pitchFamily="49" charset="0"/>
              </a:rPr>
              <a:t>x &gt;= </a:t>
            </a:r>
            <a:r>
              <a:rPr lang="en-US" sz="2800" dirty="0" err="1">
                <a:latin typeface="Inconsolata for Powerline Mediu" panose="020B0609030003000000" pitchFamily="49" charset="0"/>
              </a:rPr>
              <a:t>xlo</a:t>
            </a:r>
            <a:r>
              <a:rPr lang="en-US" sz="2800" dirty="0">
                <a:latin typeface="Inconsolata for Powerline Mediu" panose="020B0609030003000000" pitchFamily="49" charset="0"/>
              </a:rPr>
              <a:t> and x &lt; </a:t>
            </a:r>
            <a:r>
              <a:rPr lang="en-US" sz="2800" dirty="0" err="1">
                <a:latin typeface="Inconsolata for Powerline Mediu" panose="020B0609030003000000" pitchFamily="49" charset="0"/>
              </a:rPr>
              <a:t>xhi</a:t>
            </a:r>
            <a:endParaRPr lang="en-US" sz="2800" dirty="0">
              <a:latin typeface="Inconsolata for Powerline Mediu" panose="020B0609030003000000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F51AE6-AE22-4748-9367-EEA6180FD765}"/>
              </a:ext>
            </a:extLst>
          </p:cNvPr>
          <p:cNvSpPr txBox="1"/>
          <p:nvPr/>
        </p:nvSpPr>
        <p:spPr>
          <a:xfrm>
            <a:off x="838200" y="3057808"/>
            <a:ext cx="79047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Inconsolata for Powerline Mediu" panose="020B0609030003000000" pitchFamily="49" charset="0"/>
              </a:rPr>
              <a:t>(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Inconsolata for Powerline Mediu" panose="020B0609030003000000" pitchFamily="49" charset="0"/>
              </a:rPr>
              <a:t>defsearch</a:t>
            </a:r>
            <a:r>
              <a:rPr lang="en-US" sz="2800" dirty="0">
                <a:latin typeface="Inconsolata for Powerline Mediu" panose="020B0609030003000000" pitchFamily="49" charset="0"/>
              </a:rPr>
              <a:t> bound-checking </a:t>
            </a:r>
          </a:p>
          <a:p>
            <a:r>
              <a:rPr lang="en-US" sz="2800" dirty="0">
                <a:latin typeface="Inconsolata for Powerline Mediu" panose="020B0609030003000000" pitchFamily="49" charset="0"/>
              </a:rPr>
              <a:t>  (root &lt;- (</a:t>
            </a:r>
            <a:r>
              <a:rPr lang="en-US" sz="2800" dirty="0" err="1">
                <a:latin typeface="Inconsolata for Powerline Mediu" panose="020B0609030003000000" pitchFamily="49" charset="0"/>
              </a:rPr>
              <a:t>binop</a:t>
            </a:r>
            <a:r>
              <a:rPr lang="en-US" sz="2800" dirty="0">
                <a:latin typeface="Inconsolata for Powerline Mediu" panose="020B0609030003000000" pitchFamily="49" charset="0"/>
              </a:rPr>
              <a:t>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Inconsolata for Powerline Mediu" panose="020B0609030003000000" pitchFamily="49" charset="0"/>
              </a:rPr>
              <a:t>:and</a:t>
            </a:r>
            <a:r>
              <a:rPr lang="en-US" sz="2800" dirty="0">
                <a:latin typeface="Inconsolata for Powerline Mediu" panose="020B0609030003000000" pitchFamily="49" charset="0"/>
              </a:rPr>
              <a:t> (</a:t>
            </a:r>
            <a:r>
              <a:rPr lang="en-US" sz="2800" dirty="0" err="1">
                <a:latin typeface="Inconsolata for Powerline Mediu" panose="020B0609030003000000" pitchFamily="49" charset="0"/>
              </a:rPr>
              <a:t>binop</a:t>
            </a:r>
            <a:r>
              <a:rPr lang="en-US" sz="2800" dirty="0">
                <a:latin typeface="Inconsolata for Powerline Mediu" panose="020B0609030003000000" pitchFamily="49" charset="0"/>
              </a:rPr>
              <a:t>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Inconsolata for Powerline Mediu" panose="020B0609030003000000" pitchFamily="49" charset="0"/>
              </a:rPr>
              <a:t>:&gt;=</a:t>
            </a:r>
            <a:r>
              <a:rPr lang="en-US" sz="2800" dirty="0">
                <a:latin typeface="Inconsolata for Powerline Mediu" panose="020B0609030003000000" pitchFamily="49" charset="0"/>
              </a:rPr>
              <a:t> x </a:t>
            </a:r>
            <a:r>
              <a:rPr lang="en-US" sz="2800" dirty="0" err="1">
                <a:latin typeface="Inconsolata for Powerline Mediu" panose="020B0609030003000000" pitchFamily="49" charset="0"/>
              </a:rPr>
              <a:t>xlo</a:t>
            </a:r>
            <a:r>
              <a:rPr lang="en-US" sz="2800" dirty="0">
                <a:latin typeface="Inconsolata for Powerline Mediu" panose="020B0609030003000000" pitchFamily="49" charset="0"/>
              </a:rPr>
              <a:t>) </a:t>
            </a:r>
          </a:p>
          <a:p>
            <a:r>
              <a:rPr lang="en-US" sz="2800" dirty="0">
                <a:latin typeface="Inconsolata for Powerline Mediu" panose="020B0609030003000000" pitchFamily="49" charset="0"/>
              </a:rPr>
              <a:t>                       (</a:t>
            </a:r>
            <a:r>
              <a:rPr lang="en-US" sz="2800" dirty="0" err="1">
                <a:latin typeface="Inconsolata for Powerline Mediu" panose="020B0609030003000000" pitchFamily="49" charset="0"/>
              </a:rPr>
              <a:t>binop</a:t>
            </a:r>
            <a:r>
              <a:rPr lang="en-US" sz="2800" dirty="0">
                <a:latin typeface="Inconsolata for Powerline Mediu" panose="020B0609030003000000" pitchFamily="49" charset="0"/>
              </a:rPr>
              <a:t>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Inconsolata for Powerline Mediu" panose="020B0609030003000000" pitchFamily="49" charset="0"/>
              </a:rPr>
              <a:t>:&lt;</a:t>
            </a:r>
            <a:r>
              <a:rPr lang="en-US" sz="2800" dirty="0">
                <a:latin typeface="Inconsolata for Powerline Mediu" panose="020B0609030003000000" pitchFamily="49" charset="0"/>
              </a:rPr>
              <a:t> x </a:t>
            </a:r>
            <a:r>
              <a:rPr lang="en-US" sz="2800" dirty="0" err="1">
                <a:latin typeface="Inconsolata for Powerline Mediu" panose="020B0609030003000000" pitchFamily="49" charset="0"/>
              </a:rPr>
              <a:t>xhi</a:t>
            </a:r>
            <a:r>
              <a:rPr lang="en-US" sz="2800" dirty="0">
                <a:latin typeface="Inconsolata for Powerline Mediu" panose="020B0609030003000000" pitchFamily="49" charset="0"/>
              </a:rPr>
              <a:t>))))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2CE4CF-1729-F44E-AD5D-41D29B5B9177}"/>
              </a:ext>
            </a:extLst>
          </p:cNvPr>
          <p:cNvSpPr/>
          <p:nvPr/>
        </p:nvSpPr>
        <p:spPr>
          <a:xfrm>
            <a:off x="1111170" y="3171463"/>
            <a:ext cx="1724627" cy="35881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45AD8D-D389-F04E-8F41-C4E91C5B9F9A}"/>
              </a:ext>
            </a:extLst>
          </p:cNvPr>
          <p:cNvSpPr/>
          <p:nvPr/>
        </p:nvSpPr>
        <p:spPr>
          <a:xfrm>
            <a:off x="2916820" y="3180656"/>
            <a:ext cx="2546431" cy="35881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085649-E00C-4E46-883A-7F5E7E5A1C75}"/>
              </a:ext>
            </a:extLst>
          </p:cNvPr>
          <p:cNvSpPr/>
          <p:nvPr/>
        </p:nvSpPr>
        <p:spPr>
          <a:xfrm>
            <a:off x="1469985" y="3632321"/>
            <a:ext cx="1365812" cy="35881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A79049-43F3-DF43-B3BA-5B52C625DA56}"/>
              </a:ext>
            </a:extLst>
          </p:cNvPr>
          <p:cNvSpPr/>
          <p:nvPr/>
        </p:nvSpPr>
        <p:spPr>
          <a:xfrm>
            <a:off x="2835797" y="3623128"/>
            <a:ext cx="2141317" cy="35881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3AE510-8FD3-7F40-A2F7-60B1F1933BCD}"/>
              </a:ext>
            </a:extLst>
          </p:cNvPr>
          <p:cNvSpPr/>
          <p:nvPr/>
        </p:nvSpPr>
        <p:spPr>
          <a:xfrm>
            <a:off x="4977114" y="3592603"/>
            <a:ext cx="3284319" cy="35881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4BB3B6-5E2F-7345-9200-934C8DCCA75F}"/>
              </a:ext>
            </a:extLst>
          </p:cNvPr>
          <p:cNvSpPr/>
          <p:nvPr/>
        </p:nvSpPr>
        <p:spPr>
          <a:xfrm>
            <a:off x="5046562" y="4061355"/>
            <a:ext cx="2947511" cy="35881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A35E34-D597-8F4A-956F-18F0530FFB27}"/>
              </a:ext>
            </a:extLst>
          </p:cNvPr>
          <p:cNvSpPr txBox="1"/>
          <p:nvPr/>
        </p:nvSpPr>
        <p:spPr>
          <a:xfrm>
            <a:off x="6898511" y="2905247"/>
            <a:ext cx="2556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Marker Felt Thin" panose="02000400000000000000" pitchFamily="2" charset="77"/>
              </a:rPr>
              <a:t>Must match same node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E879D1-2911-1341-A783-A1C6D843B459}"/>
              </a:ext>
            </a:extLst>
          </p:cNvPr>
          <p:cNvSpPr/>
          <p:nvPr/>
        </p:nvSpPr>
        <p:spPr>
          <a:xfrm rot="1413460">
            <a:off x="6763476" y="3457918"/>
            <a:ext cx="416689" cy="1096701"/>
          </a:xfrm>
          <a:custGeom>
            <a:avLst/>
            <a:gdLst>
              <a:gd name="connsiteX0" fmla="*/ 0 w 416689"/>
              <a:gd name="connsiteY0" fmla="*/ 548351 h 1096701"/>
              <a:gd name="connsiteX1" fmla="*/ 208345 w 416689"/>
              <a:gd name="connsiteY1" fmla="*/ 0 h 1096701"/>
              <a:gd name="connsiteX2" fmla="*/ 416690 w 416689"/>
              <a:gd name="connsiteY2" fmla="*/ 548351 h 1096701"/>
              <a:gd name="connsiteX3" fmla="*/ 208345 w 416689"/>
              <a:gd name="connsiteY3" fmla="*/ 1096702 h 1096701"/>
              <a:gd name="connsiteX4" fmla="*/ 0 w 416689"/>
              <a:gd name="connsiteY4" fmla="*/ 548351 h 109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689" h="1096701" extrusionOk="0">
                <a:moveTo>
                  <a:pt x="0" y="548351"/>
                </a:moveTo>
                <a:cubicBezTo>
                  <a:pt x="-17571" y="234667"/>
                  <a:pt x="77268" y="6009"/>
                  <a:pt x="208345" y="0"/>
                </a:cubicBezTo>
                <a:cubicBezTo>
                  <a:pt x="384624" y="12887"/>
                  <a:pt x="386876" y="246453"/>
                  <a:pt x="416690" y="548351"/>
                </a:cubicBezTo>
                <a:cubicBezTo>
                  <a:pt x="396751" y="870669"/>
                  <a:pt x="319001" y="1121079"/>
                  <a:pt x="208345" y="1096702"/>
                </a:cubicBezTo>
                <a:cubicBezTo>
                  <a:pt x="70416" y="1084193"/>
                  <a:pt x="37773" y="869245"/>
                  <a:pt x="0" y="548351"/>
                </a:cubicBezTo>
                <a:close/>
              </a:path>
            </a:pathLst>
          </a:custGeom>
          <a:noFill/>
          <a:ln w="25400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5B1A169-D03F-164D-8CD1-C2C2657BAA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505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64"/>
    </mc:Choice>
    <mc:Fallback xmlns="">
      <p:transition spd="slow" advTm="46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2" grpId="0" animBg="1"/>
      <p:bldP spid="13" grpId="0" animBg="1"/>
      <p:bldP spid="7" grpId="0"/>
      <p:bldP spid="7" grpId="1"/>
      <p:bldP spid="14" grpId="0" animBg="1"/>
      <p:bldP spid="1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7.3|1.8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0.6|0.6|0.4|38.6|3.9|5.2|9.9|0.4|3.6|4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0.6|0.6|0.4|38.6|3.9|5.2|9.9|0.4|3.6|4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0.6|0.6|0.4|38.6|3.9|5.2|9.9|0.4|3.6|4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0.6|0.6|0.4|38.6|3.9|5.2|9.9|0.4|3.6|4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.9|14.9|1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7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3|3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3.7|1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.8|4.7|11.4|7.7|0.6|0.4|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3|1.4|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|1.5|1.2|14.4|4.7|0.8|13.1|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4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2.5|2.4|2.1|1.4|1|4.4|1.7|0.5|1.1|0.8|0.7|4.2|1.2|2.1|5.2|3.8|5.8"/>
</p:tagLst>
</file>

<file path=ppt/theme/theme1.xml><?xml version="1.0" encoding="utf-8"?>
<a:theme xmlns:a="http://schemas.openxmlformats.org/drawingml/2006/main" name="pldi202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di2020" id="{CCD19A62-5817-854C-A941-EF8A23C7676B}" vid="{A933E4A2-3A91-E84C-ACAC-CBA51B11C8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{BAB963BE-F885-124F-BACE-A3EDE72CB093}tf16401378</Template>
  <TotalTime>4668</TotalTime>
  <Words>1162</Words>
  <Application>Microsoft Macintosh PowerPoint</Application>
  <PresentationFormat>Widescreen</PresentationFormat>
  <Paragraphs>273</Paragraphs>
  <Slides>35</Slides>
  <Notes>27</Notes>
  <HiddenSlides>0</HiddenSlides>
  <MMClips>32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Inconsolata for Powerline Mediu</vt:lpstr>
      <vt:lpstr>Marker Felt Thin</vt:lpstr>
      <vt:lpstr>pldi2020</vt:lpstr>
      <vt:lpstr>Yogo: You Only Grep Once Semantic Code Search via Equational Reasoning</vt:lpstr>
      <vt:lpstr>Once upon a time</vt:lpstr>
      <vt:lpstr>Finding its “paraphrases”</vt:lpstr>
      <vt:lpstr>Java</vt:lpstr>
      <vt:lpstr>We reviewed 70 search tools.  None could handle it.</vt:lpstr>
      <vt:lpstr>Semantic Search: Concepts, not just text or syntax</vt:lpstr>
      <vt:lpstr>Roots</vt:lpstr>
      <vt:lpstr>Program Expression Graph (PEG)</vt:lpstr>
      <vt:lpstr>Search Pattern: Bound-checking</vt:lpstr>
      <vt:lpstr>Program Expression Graph (PEG)</vt:lpstr>
      <vt:lpstr>Program Expression Graph (PEG)</vt:lpstr>
      <vt:lpstr>Equality Saturation</vt:lpstr>
      <vt:lpstr>Equality Saturation</vt:lpstr>
      <vt:lpstr>Equality Saturation</vt:lpstr>
      <vt:lpstr>Equality Saturation</vt:lpstr>
      <vt:lpstr>Loops?</vt:lpstr>
      <vt:lpstr>Representing loops as expressions</vt:lpstr>
      <vt:lpstr>Iterator-style loops</vt:lpstr>
      <vt:lpstr>Representing Abstractions</vt:lpstr>
      <vt:lpstr>Cross-Language Paraphrases</vt:lpstr>
      <vt:lpstr>Extensible and Reusable Hierarchy</vt:lpstr>
      <vt:lpstr>PowerPoint Presentation</vt:lpstr>
      <vt:lpstr>PowerPoint Presentation</vt:lpstr>
      <vt:lpstr>Yogo: You Only Grep Once</vt:lpstr>
      <vt:lpstr>Experiment</vt:lpstr>
      <vt:lpstr>Example: 2D Distance Squared</vt:lpstr>
      <vt:lpstr>Example: 2D Distance Squared</vt:lpstr>
      <vt:lpstr>Example: 2D Distance Squared</vt:lpstr>
      <vt:lpstr>Example: Time Difference</vt:lpstr>
      <vt:lpstr>Example: Time Difference</vt:lpstr>
      <vt:lpstr>Case Study: Oracle’s Graal Java Compiler</vt:lpstr>
      <vt:lpstr>Yogo found what they missed</vt:lpstr>
      <vt:lpstr>Yogo: You Only Grep Once Semantic Code Search via Equational Reasoning</vt:lpstr>
      <vt:lpstr>(NOT INCLUDED) Discontiguous Matches</vt:lpstr>
      <vt:lpstr>Compose!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</dc:title>
  <dc:creator>Pond Premtoon</dc:creator>
  <cp:lastModifiedBy>Pond Premtoon</cp:lastModifiedBy>
  <cp:revision>96</cp:revision>
  <dcterms:created xsi:type="dcterms:W3CDTF">2020-05-25T01:13:15Z</dcterms:created>
  <dcterms:modified xsi:type="dcterms:W3CDTF">2020-06-21T18:09:45Z</dcterms:modified>
</cp:coreProperties>
</file>