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66" r:id="rId2"/>
  </p:sldMasterIdLst>
  <p:notesMasterIdLst>
    <p:notesMasterId r:id="rId33"/>
  </p:notesMasterIdLst>
  <p:handoutMasterIdLst>
    <p:handoutMasterId r:id="rId34"/>
  </p:handoutMasterIdLst>
  <p:sldIdLst>
    <p:sldId id="287" r:id="rId3"/>
    <p:sldId id="357" r:id="rId4"/>
    <p:sldId id="358" r:id="rId5"/>
    <p:sldId id="353" r:id="rId6"/>
    <p:sldId id="507" r:id="rId7"/>
    <p:sldId id="359" r:id="rId8"/>
    <p:sldId id="362" r:id="rId9"/>
    <p:sldId id="363" r:id="rId10"/>
    <p:sldId id="508" r:id="rId11"/>
    <p:sldId id="354" r:id="rId12"/>
    <p:sldId id="512" r:id="rId13"/>
    <p:sldId id="364" r:id="rId14"/>
    <p:sldId id="365" r:id="rId15"/>
    <p:sldId id="368" r:id="rId16"/>
    <p:sldId id="513" r:id="rId17"/>
    <p:sldId id="372" r:id="rId18"/>
    <p:sldId id="514" r:id="rId19"/>
    <p:sldId id="515" r:id="rId20"/>
    <p:sldId id="516" r:id="rId21"/>
    <p:sldId id="384" r:id="rId22"/>
    <p:sldId id="398" r:id="rId23"/>
    <p:sldId id="461" r:id="rId24"/>
    <p:sldId id="518" r:id="rId25"/>
    <p:sldId id="377" r:id="rId26"/>
    <p:sldId id="517" r:id="rId27"/>
    <p:sldId id="367" r:id="rId28"/>
    <p:sldId id="511" r:id="rId29"/>
    <p:sldId id="385" r:id="rId30"/>
    <p:sldId id="510" r:id="rId31"/>
    <p:sldId id="509" r:id="rId32"/>
  </p:sldIdLst>
  <p:sldSz cx="12192000" cy="6858000"/>
  <p:notesSz cx="6858000" cy="9144000"/>
  <p:defaultTextStyle>
    <a:defPPr>
      <a:defRPr lang="en-US"/>
    </a:defPPr>
    <a:lvl1pPr marL="0" algn="l" defTabSz="45716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45716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45716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45716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45716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45716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45716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45716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45716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FFFFFF"/>
    <a:srgbClr val="009443"/>
    <a:srgbClr val="0D0D0D"/>
    <a:srgbClr val="CB8700"/>
    <a:srgbClr val="000000"/>
    <a:srgbClr val="323239"/>
    <a:srgbClr val="BFDBBA"/>
    <a:srgbClr val="FF0000"/>
    <a:srgbClr val="252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0"/>
    <p:restoredTop sz="71461"/>
  </p:normalViewPr>
  <p:slideViewPr>
    <p:cSldViewPr snapToGrid="0" snapToObjects="1">
      <p:cViewPr>
        <p:scale>
          <a:sx n="109" d="100"/>
          <a:sy n="109" d="100"/>
        </p:scale>
        <p:origin x="712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84B33-A8B5-D14C-98B1-BFECD8991474}" type="datetime1">
              <a:rPr lang="en-US" smtClean="0"/>
              <a:t>9/1/22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112BF-C718-C74B-BA6E-89F911A09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2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693CB-C542-9740-B737-C09DBAE2906D}" type="datetime1">
              <a:rPr lang="en-US" smtClean="0"/>
              <a:t>9/1/22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259F7-C13E-D642-8C2F-B08923178A9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131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Skip the “visualize CFG” part, say “Someone fresh out of compilers might think of this, but here are some other data structures used in other tools that also represent CFGs.”</a:t>
            </a:r>
          </a:p>
          <a:p>
            <a:endParaRPr lang="en-US" baseline="0" dirty="0"/>
          </a:p>
          <a:p>
            <a:r>
              <a:rPr lang="en-US" baseline="0" dirty="0"/>
              <a:t>Say a sentence explaining AM.</a:t>
            </a:r>
          </a:p>
          <a:p>
            <a:endParaRPr lang="en-US" baseline="0" dirty="0"/>
          </a:p>
          <a:p>
            <a:r>
              <a:rPr lang="en-US" baseline="0" dirty="0"/>
              <a:t>Need to explain how the “CFG” on the Abstract Rewriting slide corresponds to actual things in the program. Bring in projections there.</a:t>
            </a:r>
          </a:p>
          <a:p>
            <a:endParaRPr lang="en-US" baseline="0" dirty="0"/>
          </a:p>
          <a:p>
            <a:r>
              <a:rPr lang="en-US" baseline="0" dirty="0"/>
              <a:t>Flash the two abstractions and their resulting CFGs.</a:t>
            </a:r>
          </a:p>
          <a:p>
            <a:endParaRPr lang="en-US" baseline="0" dirty="0"/>
          </a:p>
          <a:p>
            <a:r>
              <a:rPr lang="en-US" baseline="0" dirty="0"/>
              <a:t>Before results: Show something summarizing the system, explaining the inputs and outputs</a:t>
            </a:r>
          </a:p>
          <a:p>
            <a:endParaRPr lang="en-US" baseline="0" dirty="0"/>
          </a:p>
          <a:p>
            <a:r>
              <a:rPr lang="en-US" baseline="0" dirty="0"/>
              <a:t>Results slides: Can’t show the X’s and N/A’s without explaning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259F7-C13E-D642-8C2F-B08923178A90}" type="slidenum">
              <a:rPr lang="uk-UA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9721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259F7-C13E-D642-8C2F-B08923178A90}" type="slidenum">
              <a:rPr lang="uk-UA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6981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259F7-C13E-D642-8C2F-B08923178A90}" type="slidenum">
              <a:rPr lang="uk-UA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8306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259F7-C13E-D642-8C2F-B08923178A90}" type="slidenum">
              <a:rPr lang="uk-UA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230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259F7-C13E-D642-8C2F-B08923178A90}" type="slidenum">
              <a:rPr lang="uk-UA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5591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259F7-C13E-D642-8C2F-B08923178A90}" type="slidenum">
              <a:rPr lang="uk-UA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9579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</a:t>
            </a:r>
            <a:r>
              <a:rPr lang="en-US" baseline="0"/>
              <a:t>IS SLIDE IS TOTALLY WRONG.</a:t>
            </a:r>
          </a:p>
          <a:p>
            <a:endParaRPr lang="en-US" baseline="0"/>
          </a:p>
          <a:p>
            <a:r>
              <a:rPr lang="en-US" baseline="0"/>
              <a:t>The transitions aren’t right.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259F7-C13E-D642-8C2F-B08923178A90}" type="slidenum">
              <a:rPr lang="uk-UA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5590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259F7-C13E-D642-8C2F-B08923178A90}" type="slidenum">
              <a:rPr lang="uk-UA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6843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</a:t>
            </a:r>
            <a:r>
              <a:rPr lang="en-US" baseline="0"/>
              <a:t>IS SLIDE IS TOTALLY WRONG.</a:t>
            </a:r>
          </a:p>
          <a:p>
            <a:endParaRPr lang="en-US" baseline="0"/>
          </a:p>
          <a:p>
            <a:r>
              <a:rPr lang="en-US" baseline="0"/>
              <a:t>The transitions aren’t right.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259F7-C13E-D642-8C2F-B08923178A90}" type="slidenum">
              <a:rPr lang="uk-UA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7096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</a:t>
            </a:r>
            <a:r>
              <a:rPr lang="en-US" baseline="0"/>
              <a:t>IS SLIDE IS TOTALLY WRONG.</a:t>
            </a:r>
          </a:p>
          <a:p>
            <a:endParaRPr lang="en-US" baseline="0"/>
          </a:p>
          <a:p>
            <a:r>
              <a:rPr lang="en-US" baseline="0"/>
              <a:t>The transitions aren’t right.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259F7-C13E-D642-8C2F-B08923178A90}" type="slidenum">
              <a:rPr lang="uk-UA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3173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259F7-C13E-D642-8C2F-B08923178A90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25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259F7-C13E-D642-8C2F-B08923178A90}" type="slidenum">
              <a:rPr lang="uk-UA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0654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259F7-C13E-D642-8C2F-B08923178A90}" type="slidenum">
              <a:rPr lang="uk-UA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25682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259F7-C13E-D642-8C2F-B08923178A90}" type="slidenum">
              <a:rPr lang="uk-UA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8560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259F7-C13E-D642-8C2F-B08923178A90}" type="slidenum">
              <a:rPr lang="uk-UA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95313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Next slides:</a:t>
            </a:r>
          </a:p>
          <a:p>
            <a:endParaRPr lang="en-US"/>
          </a:p>
          <a:p>
            <a:pPr marL="171450" indent="-171450">
              <a:buFont typeface="Arial" charset="0"/>
              <a:buChar char="•"/>
            </a:pPr>
            <a:r>
              <a:rPr lang="en-US"/>
              <a:t>Motivation</a:t>
            </a:r>
          </a:p>
          <a:p>
            <a:pPr marL="628617" lvl="1" indent="-171450">
              <a:buFont typeface="Arial" charset="0"/>
              <a:buChar char="•"/>
            </a:pPr>
            <a:r>
              <a:rPr lang="en-US"/>
              <a:t>Goal is to derive</a:t>
            </a:r>
            <a:r>
              <a:rPr lang="en-US" baseline="0"/>
              <a:t> tools (symbol table, analyzer, compiler, </a:t>
            </a:r>
            <a:r>
              <a:rPr lang="mr-IN" baseline="0"/>
              <a:t>…</a:t>
            </a:r>
            <a:r>
              <a:rPr lang="en-US" baseline="0"/>
              <a:t>)</a:t>
            </a:r>
          </a:p>
          <a:p>
            <a:pPr marL="628617" lvl="1" indent="-171450">
              <a:buFont typeface="Arial" charset="0"/>
              <a:buChar char="•"/>
            </a:pPr>
            <a:r>
              <a:rPr lang="en-US" baseline="0"/>
              <a:t>Why is this a prereq for deriving static analysis?</a:t>
            </a:r>
          </a:p>
          <a:p>
            <a:pPr marL="628617" lvl="1" indent="-171450">
              <a:buFont typeface="Arial" charset="0"/>
              <a:buChar char="•"/>
            </a:pPr>
            <a:r>
              <a:rPr lang="en-US"/>
              <a:t>How the F</a:t>
            </a:r>
            <a:r>
              <a:rPr lang="en-US" baseline="0"/>
              <a:t> do you get a CFG from this stuff?</a:t>
            </a:r>
          </a:p>
          <a:p>
            <a:pPr marL="628617" lvl="1" indent="-171450">
              <a:buFont typeface="Arial" charset="0"/>
              <a:buChar char="•"/>
            </a:pPr>
            <a:endParaRPr lang="en-US" baseline="0"/>
          </a:p>
          <a:p>
            <a:pPr marL="628617" lvl="1" indent="-171450">
              <a:buFont typeface="Arial" charset="0"/>
              <a:buChar char="•"/>
            </a:pPr>
            <a:endParaRPr lang="en-US"/>
          </a:p>
          <a:p>
            <a:pPr marL="171450" indent="-171450">
              <a:buFont typeface="Arial" charset="0"/>
              <a:buChar char="•"/>
            </a:pPr>
            <a:r>
              <a:rPr lang="en-US" baseline="0"/>
              <a:t>CFG examples</a:t>
            </a:r>
          </a:p>
          <a:p>
            <a:pPr marL="628617" lvl="1" indent="-171450">
              <a:buFont typeface="Arial" charset="0"/>
              <a:buChar char="•"/>
            </a:pPr>
            <a:r>
              <a:rPr lang="en-US" baseline="0"/>
              <a:t>Here’s a basic block CFG</a:t>
            </a:r>
          </a:p>
          <a:p>
            <a:pPr marL="628617" lvl="1" indent="-171450">
              <a:buFont typeface="Arial" charset="0"/>
              <a:buChar char="•"/>
            </a:pPr>
            <a:r>
              <a:rPr lang="en-US" baseline="0"/>
              <a:t>Here’s a statement-level CFg</a:t>
            </a:r>
          </a:p>
          <a:p>
            <a:pPr marL="628617" lvl="1" indent="-171450">
              <a:buFont typeface="Arial" charset="0"/>
              <a:buChar char="•"/>
            </a:pPr>
            <a:r>
              <a:rPr lang="mr-IN" baseline="0"/>
              <a:t>…</a:t>
            </a:r>
            <a:r>
              <a:rPr lang="en-US" baseline="0"/>
              <a:t>but the recursion sucks</a:t>
            </a:r>
          </a:p>
          <a:p>
            <a:pPr marL="628617" lvl="1" indent="-171450">
              <a:buFont typeface="Arial" charset="0"/>
              <a:buChar char="•"/>
            </a:pPr>
            <a:r>
              <a:rPr lang="en-US" baseline="0"/>
              <a:t>Here’s an expression-level CFG (and the recursion is nice)</a:t>
            </a:r>
          </a:p>
          <a:p>
            <a:pPr marL="628617" lvl="1" indent="-171450">
              <a:buFont typeface="Arial" charset="0"/>
              <a:buChar char="•"/>
            </a:pPr>
            <a:r>
              <a:rPr lang="en-US" baseline="0"/>
              <a:t>Path-sensitive?</a:t>
            </a:r>
          </a:p>
          <a:p>
            <a:pPr marL="171450" indent="-171450">
              <a:buFont typeface="Arial" charset="0"/>
              <a:buChar char="•"/>
            </a:pPr>
            <a:endParaRPr lang="en-US"/>
          </a:p>
          <a:p>
            <a:pPr marL="171450" indent="-171450">
              <a:buFont typeface="Arial" charset="0"/>
              <a:buChar char="•"/>
            </a:pPr>
            <a:r>
              <a:rPr lang="en-US"/>
              <a:t>Slide showing: Hmm</a:t>
            </a:r>
            <a:r>
              <a:rPr lang="mr-IN"/>
              <a:t>…</a:t>
            </a:r>
            <a:r>
              <a:rPr lang="en-US"/>
              <a:t>abstract machine seems the right approach</a:t>
            </a:r>
          </a:p>
          <a:p>
            <a:pPr marL="171450" indent="-171450">
              <a:buFont typeface="Arial" charset="0"/>
              <a:buChar char="•"/>
            </a:pPr>
            <a:r>
              <a:rPr lang="en-US"/>
              <a:t>Slide showing: Oops, we need our own SOS-to-CFG algorithm (also, Danvy just</a:t>
            </a:r>
            <a:r>
              <a:rPr lang="en-US" baseline="0"/>
              <a:t> did lambda calculus)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/>
              <a:t>Slide showing grammar of terms and SOS rules</a:t>
            </a:r>
            <a:endParaRPr lang="en-US"/>
          </a:p>
          <a:p>
            <a:pPr marL="171450" indent="-171450">
              <a:buFont typeface="Arial" charset="0"/>
              <a:buChar char="•"/>
            </a:pPr>
            <a:endParaRPr lang="en-US"/>
          </a:p>
          <a:p>
            <a:pPr marL="171450" indent="-171450">
              <a:buFont typeface="Arial" charset="0"/>
              <a:buChar char="•"/>
            </a:pPr>
            <a:r>
              <a:rPr lang="en-US"/>
              <a:t>1</a:t>
            </a:r>
            <a:r>
              <a:rPr lang="en-US" baseline="0"/>
              <a:t> slide about PAM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/>
              <a:t>1 slide about not doing AAM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/>
              <a:t>1 slide: “But hmm, we’re syntactic”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/>
              <a:t>Abstract rewriting slides</a:t>
            </a:r>
          </a:p>
          <a:p>
            <a:pPr marL="171450" indent="-171450">
              <a:buFont typeface="Arial" charset="0"/>
              <a:buChar char="•"/>
            </a:pPr>
            <a:endParaRPr lang="en-US"/>
          </a:p>
          <a:p>
            <a:pPr marL="171450" indent="-171450" algn="r">
              <a:buFont typeface="Arial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259F7-C13E-D642-8C2F-B08923178A90}" type="slidenum">
              <a:rPr lang="uk-UA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66400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259F7-C13E-D642-8C2F-B08923178A90}" type="slidenum">
              <a:rPr lang="uk-UA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53756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259F7-C13E-D642-8C2F-B08923178A90}" type="slidenum">
              <a:rPr lang="uk-UA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17847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259F7-C13E-D642-8C2F-B08923178A90}" type="slidenum">
              <a:rPr lang="uk-UA"/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85808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259F7-C13E-D642-8C2F-B08923178A90}" type="slidenum">
              <a:rPr lang="uk-UA"/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14600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Next slides:</a:t>
            </a:r>
          </a:p>
          <a:p>
            <a:endParaRPr lang="en-US"/>
          </a:p>
          <a:p>
            <a:pPr marL="171450" indent="-171450">
              <a:buFont typeface="Arial" charset="0"/>
              <a:buChar char="•"/>
            </a:pPr>
            <a:r>
              <a:rPr lang="en-US"/>
              <a:t>Motivation</a:t>
            </a:r>
          </a:p>
          <a:p>
            <a:pPr marL="628617" lvl="1" indent="-171450">
              <a:buFont typeface="Arial" charset="0"/>
              <a:buChar char="•"/>
            </a:pPr>
            <a:r>
              <a:rPr lang="en-US"/>
              <a:t>Goal is to derive</a:t>
            </a:r>
            <a:r>
              <a:rPr lang="en-US" baseline="0"/>
              <a:t> tools (symbol table, analyzer, compiler, </a:t>
            </a:r>
            <a:r>
              <a:rPr lang="mr-IN" baseline="0"/>
              <a:t>…</a:t>
            </a:r>
            <a:r>
              <a:rPr lang="en-US" baseline="0"/>
              <a:t>)</a:t>
            </a:r>
          </a:p>
          <a:p>
            <a:pPr marL="628617" lvl="1" indent="-171450">
              <a:buFont typeface="Arial" charset="0"/>
              <a:buChar char="•"/>
            </a:pPr>
            <a:r>
              <a:rPr lang="en-US" baseline="0"/>
              <a:t>Why is this a prereq for deriving static analysis?</a:t>
            </a:r>
          </a:p>
          <a:p>
            <a:pPr marL="628617" lvl="1" indent="-171450">
              <a:buFont typeface="Arial" charset="0"/>
              <a:buChar char="•"/>
            </a:pPr>
            <a:r>
              <a:rPr lang="en-US"/>
              <a:t>How the F</a:t>
            </a:r>
            <a:r>
              <a:rPr lang="en-US" baseline="0"/>
              <a:t> do you get a CFG from this stuff?</a:t>
            </a:r>
          </a:p>
          <a:p>
            <a:pPr marL="628617" lvl="1" indent="-171450">
              <a:buFont typeface="Arial" charset="0"/>
              <a:buChar char="•"/>
            </a:pPr>
            <a:endParaRPr lang="en-US" baseline="0"/>
          </a:p>
          <a:p>
            <a:pPr marL="628617" lvl="1" indent="-171450">
              <a:buFont typeface="Arial" charset="0"/>
              <a:buChar char="•"/>
            </a:pPr>
            <a:endParaRPr lang="en-US"/>
          </a:p>
          <a:p>
            <a:pPr marL="171450" indent="-171450">
              <a:buFont typeface="Arial" charset="0"/>
              <a:buChar char="•"/>
            </a:pPr>
            <a:r>
              <a:rPr lang="en-US" baseline="0"/>
              <a:t>CFG examples</a:t>
            </a:r>
          </a:p>
          <a:p>
            <a:pPr marL="628617" lvl="1" indent="-171450">
              <a:buFont typeface="Arial" charset="0"/>
              <a:buChar char="•"/>
            </a:pPr>
            <a:r>
              <a:rPr lang="en-US" baseline="0"/>
              <a:t>Here’s a basic block CFG</a:t>
            </a:r>
          </a:p>
          <a:p>
            <a:pPr marL="628617" lvl="1" indent="-171450">
              <a:buFont typeface="Arial" charset="0"/>
              <a:buChar char="•"/>
            </a:pPr>
            <a:r>
              <a:rPr lang="en-US" baseline="0"/>
              <a:t>Here’s a statement-level CFg</a:t>
            </a:r>
          </a:p>
          <a:p>
            <a:pPr marL="628617" lvl="1" indent="-171450">
              <a:buFont typeface="Arial" charset="0"/>
              <a:buChar char="•"/>
            </a:pPr>
            <a:r>
              <a:rPr lang="mr-IN" baseline="0"/>
              <a:t>…</a:t>
            </a:r>
            <a:r>
              <a:rPr lang="en-US" baseline="0"/>
              <a:t>but the recursion sucks</a:t>
            </a:r>
          </a:p>
          <a:p>
            <a:pPr marL="628617" lvl="1" indent="-171450">
              <a:buFont typeface="Arial" charset="0"/>
              <a:buChar char="•"/>
            </a:pPr>
            <a:r>
              <a:rPr lang="en-US" baseline="0"/>
              <a:t>Here’s an expression-level CFG (and the recursion is nice)</a:t>
            </a:r>
          </a:p>
          <a:p>
            <a:pPr marL="628617" lvl="1" indent="-171450">
              <a:buFont typeface="Arial" charset="0"/>
              <a:buChar char="•"/>
            </a:pPr>
            <a:r>
              <a:rPr lang="en-US" baseline="0"/>
              <a:t>Path-sensitive?</a:t>
            </a:r>
          </a:p>
          <a:p>
            <a:pPr marL="171450" indent="-171450">
              <a:buFont typeface="Arial" charset="0"/>
              <a:buChar char="•"/>
            </a:pPr>
            <a:endParaRPr lang="en-US"/>
          </a:p>
          <a:p>
            <a:pPr marL="171450" indent="-171450">
              <a:buFont typeface="Arial" charset="0"/>
              <a:buChar char="•"/>
            </a:pPr>
            <a:r>
              <a:rPr lang="en-US"/>
              <a:t>Slide showing: Hmm</a:t>
            </a:r>
            <a:r>
              <a:rPr lang="mr-IN"/>
              <a:t>…</a:t>
            </a:r>
            <a:r>
              <a:rPr lang="en-US"/>
              <a:t>abstract machine seems the right approach</a:t>
            </a:r>
          </a:p>
          <a:p>
            <a:pPr marL="171450" indent="-171450">
              <a:buFont typeface="Arial" charset="0"/>
              <a:buChar char="•"/>
            </a:pPr>
            <a:r>
              <a:rPr lang="en-US"/>
              <a:t>Slide showing: Oops, we need our own SOS-to-CFG algorithm (also, Danvy just</a:t>
            </a:r>
            <a:r>
              <a:rPr lang="en-US" baseline="0"/>
              <a:t> did lambda calculus)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/>
              <a:t>Slide showing grammar of terms and SOS rules</a:t>
            </a:r>
            <a:endParaRPr lang="en-US"/>
          </a:p>
          <a:p>
            <a:pPr marL="171450" indent="-171450">
              <a:buFont typeface="Arial" charset="0"/>
              <a:buChar char="•"/>
            </a:pPr>
            <a:endParaRPr lang="en-US"/>
          </a:p>
          <a:p>
            <a:pPr marL="171450" indent="-171450">
              <a:buFont typeface="Arial" charset="0"/>
              <a:buChar char="•"/>
            </a:pPr>
            <a:r>
              <a:rPr lang="en-US"/>
              <a:t>1</a:t>
            </a:r>
            <a:r>
              <a:rPr lang="en-US" baseline="0"/>
              <a:t> slide about PAM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/>
              <a:t>1 slide about not doing AAM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/>
              <a:t>1 slide: “But hmm, we’re syntactic”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/>
              <a:t>Abstract rewriting slides</a:t>
            </a:r>
          </a:p>
          <a:p>
            <a:pPr marL="171450" indent="-171450">
              <a:buFont typeface="Arial" charset="0"/>
              <a:buChar char="•"/>
            </a:pPr>
            <a:endParaRPr lang="en-US"/>
          </a:p>
          <a:p>
            <a:pPr marL="171450" indent="-171450" algn="r">
              <a:buFont typeface="Arial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259F7-C13E-D642-8C2F-B08923178A90}" type="slidenum">
              <a:rPr lang="uk-UA"/>
              <a:t>30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9303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259F7-C13E-D642-8C2F-B08923178A90}" type="slidenum">
              <a:rPr lang="uk-UA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5044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Next slides:</a:t>
            </a:r>
          </a:p>
          <a:p>
            <a:endParaRPr lang="en-US"/>
          </a:p>
          <a:p>
            <a:pPr marL="171450" indent="-171450">
              <a:buFont typeface="Arial" charset="0"/>
              <a:buChar char="•"/>
            </a:pPr>
            <a:r>
              <a:rPr lang="en-US"/>
              <a:t>Motivation</a:t>
            </a:r>
          </a:p>
          <a:p>
            <a:pPr marL="628617" lvl="1" indent="-171450">
              <a:buFont typeface="Arial" charset="0"/>
              <a:buChar char="•"/>
            </a:pPr>
            <a:r>
              <a:rPr lang="en-US"/>
              <a:t>Goal is to derive</a:t>
            </a:r>
            <a:r>
              <a:rPr lang="en-US" baseline="0"/>
              <a:t> tools (symbol table, analyzer, compiler, </a:t>
            </a:r>
            <a:r>
              <a:rPr lang="mr-IN" baseline="0"/>
              <a:t>…</a:t>
            </a:r>
            <a:r>
              <a:rPr lang="en-US" baseline="0"/>
              <a:t>)</a:t>
            </a:r>
          </a:p>
          <a:p>
            <a:pPr marL="628617" lvl="1" indent="-171450">
              <a:buFont typeface="Arial" charset="0"/>
              <a:buChar char="•"/>
            </a:pPr>
            <a:r>
              <a:rPr lang="en-US" baseline="0"/>
              <a:t>Why is this a prereq for deriving static analysis?</a:t>
            </a:r>
          </a:p>
          <a:p>
            <a:pPr marL="628617" lvl="1" indent="-171450">
              <a:buFont typeface="Arial" charset="0"/>
              <a:buChar char="•"/>
            </a:pPr>
            <a:r>
              <a:rPr lang="en-US"/>
              <a:t>How the F</a:t>
            </a:r>
            <a:r>
              <a:rPr lang="en-US" baseline="0"/>
              <a:t> do you get a CFG from this stuff?</a:t>
            </a:r>
          </a:p>
          <a:p>
            <a:pPr marL="628617" lvl="1" indent="-171450">
              <a:buFont typeface="Arial" charset="0"/>
              <a:buChar char="•"/>
            </a:pPr>
            <a:endParaRPr lang="en-US" baseline="0"/>
          </a:p>
          <a:p>
            <a:pPr marL="628617" lvl="1" indent="-171450">
              <a:buFont typeface="Arial" charset="0"/>
              <a:buChar char="•"/>
            </a:pPr>
            <a:endParaRPr lang="en-US"/>
          </a:p>
          <a:p>
            <a:pPr marL="171450" indent="-171450">
              <a:buFont typeface="Arial" charset="0"/>
              <a:buChar char="•"/>
            </a:pPr>
            <a:r>
              <a:rPr lang="en-US" baseline="0"/>
              <a:t>CFG examples</a:t>
            </a:r>
          </a:p>
          <a:p>
            <a:pPr marL="628617" lvl="1" indent="-171450">
              <a:buFont typeface="Arial" charset="0"/>
              <a:buChar char="•"/>
            </a:pPr>
            <a:r>
              <a:rPr lang="en-US" baseline="0"/>
              <a:t>Here’s a basic block CFG</a:t>
            </a:r>
          </a:p>
          <a:p>
            <a:pPr marL="628617" lvl="1" indent="-171450">
              <a:buFont typeface="Arial" charset="0"/>
              <a:buChar char="•"/>
            </a:pPr>
            <a:r>
              <a:rPr lang="en-US" baseline="0"/>
              <a:t>Here’s a statement-level CFg</a:t>
            </a:r>
          </a:p>
          <a:p>
            <a:pPr marL="628617" lvl="1" indent="-171450">
              <a:buFont typeface="Arial" charset="0"/>
              <a:buChar char="•"/>
            </a:pPr>
            <a:r>
              <a:rPr lang="mr-IN" baseline="0"/>
              <a:t>…</a:t>
            </a:r>
            <a:r>
              <a:rPr lang="en-US" baseline="0"/>
              <a:t>but the recursion sucks</a:t>
            </a:r>
          </a:p>
          <a:p>
            <a:pPr marL="628617" lvl="1" indent="-171450">
              <a:buFont typeface="Arial" charset="0"/>
              <a:buChar char="•"/>
            </a:pPr>
            <a:r>
              <a:rPr lang="en-US" baseline="0"/>
              <a:t>Here’s an expression-level CFG (and the recursion is nice)</a:t>
            </a:r>
          </a:p>
          <a:p>
            <a:pPr marL="628617" lvl="1" indent="-171450">
              <a:buFont typeface="Arial" charset="0"/>
              <a:buChar char="•"/>
            </a:pPr>
            <a:r>
              <a:rPr lang="en-US" baseline="0"/>
              <a:t>Path-sensitive?</a:t>
            </a:r>
          </a:p>
          <a:p>
            <a:pPr marL="171450" indent="-171450">
              <a:buFont typeface="Arial" charset="0"/>
              <a:buChar char="•"/>
            </a:pPr>
            <a:endParaRPr lang="en-US"/>
          </a:p>
          <a:p>
            <a:pPr marL="171450" indent="-171450">
              <a:buFont typeface="Arial" charset="0"/>
              <a:buChar char="•"/>
            </a:pPr>
            <a:r>
              <a:rPr lang="en-US"/>
              <a:t>Slide showing: Hmm</a:t>
            </a:r>
            <a:r>
              <a:rPr lang="mr-IN"/>
              <a:t>…</a:t>
            </a:r>
            <a:r>
              <a:rPr lang="en-US"/>
              <a:t>abstract machine seems the right approach</a:t>
            </a:r>
          </a:p>
          <a:p>
            <a:pPr marL="171450" indent="-171450">
              <a:buFont typeface="Arial" charset="0"/>
              <a:buChar char="•"/>
            </a:pPr>
            <a:r>
              <a:rPr lang="en-US"/>
              <a:t>Slide showing: Oops, we need our own SOS-to-CFG algorithm (also, Danvy just</a:t>
            </a:r>
            <a:r>
              <a:rPr lang="en-US" baseline="0"/>
              <a:t> did lambda calculus)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/>
              <a:t>Slide showing grammar of terms and SOS rules</a:t>
            </a:r>
            <a:endParaRPr lang="en-US"/>
          </a:p>
          <a:p>
            <a:pPr marL="171450" indent="-171450">
              <a:buFont typeface="Arial" charset="0"/>
              <a:buChar char="•"/>
            </a:pPr>
            <a:endParaRPr lang="en-US"/>
          </a:p>
          <a:p>
            <a:pPr marL="171450" indent="-171450">
              <a:buFont typeface="Arial" charset="0"/>
              <a:buChar char="•"/>
            </a:pPr>
            <a:r>
              <a:rPr lang="en-US"/>
              <a:t>1</a:t>
            </a:r>
            <a:r>
              <a:rPr lang="en-US" baseline="0"/>
              <a:t> slide about PAM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/>
              <a:t>1 slide about not doing AAM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/>
              <a:t>1 slide: “But hmm, we’re syntactic”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/>
              <a:t>Abstract rewriting slides</a:t>
            </a:r>
          </a:p>
          <a:p>
            <a:pPr marL="171450" indent="-171450">
              <a:buFont typeface="Arial" charset="0"/>
              <a:buChar char="•"/>
            </a:pPr>
            <a:endParaRPr lang="en-US"/>
          </a:p>
          <a:p>
            <a:pPr marL="171450" indent="-171450" algn="r">
              <a:buFont typeface="Arial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259F7-C13E-D642-8C2F-B08923178A90}" type="slidenum">
              <a:rPr lang="uk-UA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9963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259F7-C13E-D642-8C2F-B08923178A90}" type="slidenum">
              <a:rPr lang="uk-UA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2552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Say</a:t>
            </a:r>
            <a:r>
              <a:rPr lang="en-US" baseline="0"/>
              <a:t> upfront: We’ll give you lots of options, and they’re all right, and we can generate all of them.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259F7-C13E-D642-8C2F-B08923178A90}" type="slidenum">
              <a:rPr lang="uk-UA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3127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Beware: Yannis saw the expression-level CFG and thought it was a dataflow-dependence graph</a:t>
            </a:r>
          </a:p>
          <a:p>
            <a:endParaRPr lang="en-US"/>
          </a:p>
          <a:p>
            <a:r>
              <a:rPr lang="en-US"/>
              <a:t>Green edge is hard to see.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259F7-C13E-D642-8C2F-B08923178A90}" type="slidenum">
              <a:rPr lang="uk-UA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3499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259F7-C13E-D642-8C2F-B08923178A90}" type="slidenum">
              <a:rPr lang="uk-UA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5083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259F7-C13E-D642-8C2F-B08923178A90}" type="slidenum">
              <a:rPr lang="uk-UA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430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69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833" y="439511"/>
            <a:ext cx="962707" cy="365125"/>
          </a:xfrm>
          <a:prstGeom prst="rect">
            <a:avLst/>
          </a:prstGeom>
          <a:ln>
            <a:noFill/>
          </a:ln>
        </p:spPr>
        <p:txBody>
          <a:bodyPr lIns="91434" tIns="45718" rIns="91434" bIns="45718"/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fld id="{6113E31D-E2AB-40D1-8B51-AFA5AFEF39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723185" y="6340267"/>
            <a:ext cx="3141599" cy="292384"/>
          </a:xfrm>
          <a:prstGeom prst="rect">
            <a:avLst/>
          </a:prstGeom>
          <a:noFill/>
        </p:spPr>
        <p:txBody>
          <a:bodyPr wrap="square" lIns="121909" tIns="60954" rIns="121909" bIns="60954" rtlCol="0">
            <a:spAutoFit/>
          </a:bodyPr>
          <a:lstStyle/>
          <a:p>
            <a:r>
              <a:rPr lang="en-US" sz="1100" b="0" i="0" spc="800" dirty="0">
                <a:solidFill>
                  <a:schemeClr val="bg1"/>
                </a:solidFill>
                <a:latin typeface="Lato Regular"/>
                <a:cs typeface="Lato Regular"/>
              </a:rPr>
              <a:t>Copyright © 2018, James Koppel Coaching LLC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0499" y="482831"/>
            <a:ext cx="1007581" cy="38211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691964" y="281129"/>
            <a:ext cx="747659" cy="74765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0" name="Rectangle 9"/>
          <p:cNvSpPr/>
          <p:nvPr userDrawn="1"/>
        </p:nvSpPr>
        <p:spPr>
          <a:xfrm flipH="1">
            <a:off x="-10499" y="-94466"/>
            <a:ext cx="93539" cy="7015444"/>
          </a:xfrm>
          <a:prstGeom prst="rect">
            <a:avLst/>
          </a:prstGeom>
          <a:solidFill>
            <a:srgbClr val="48D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964" y="451340"/>
            <a:ext cx="1312025" cy="365125"/>
          </a:xfrm>
          <a:prstGeom prst="rect">
            <a:avLst/>
          </a:prstGeom>
        </p:spPr>
        <p:txBody>
          <a:bodyPr lIns="91434" tIns="45718" rIns="91434" bIns="45718"/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39037" y="452037"/>
            <a:ext cx="801664" cy="368209"/>
          </a:xfrm>
          <a:prstGeom prst="rect">
            <a:avLst/>
          </a:prstGeom>
          <a:ln>
            <a:noFill/>
          </a:ln>
        </p:spPr>
        <p:txBody>
          <a:bodyPr lIns="91434" tIns="45718" rIns="91434" bIns="45718"/>
          <a:lstStyle>
            <a:defPPr>
              <a:defRPr lang="en-US"/>
            </a:defPPr>
            <a:lvl1pPr marL="0" algn="l" defTabSz="457167" rtl="0" eaLnBrk="1" latinLnBrk="0" hangingPunct="1">
              <a:defRPr sz="1900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167" algn="l" defTabSz="457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457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457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457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457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457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457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457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113E31D-E2AB-40D1-8B51-AFA5AFEF393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75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0499" y="482831"/>
            <a:ext cx="1007581" cy="38211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691964" y="281129"/>
            <a:ext cx="747659" cy="74765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9" name="Rectangle 18"/>
          <p:cNvSpPr/>
          <p:nvPr userDrawn="1"/>
        </p:nvSpPr>
        <p:spPr>
          <a:xfrm flipH="1">
            <a:off x="-10499" y="-94466"/>
            <a:ext cx="93539" cy="70154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56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89" r:id="rId3"/>
    <p:sldLayoutId id="2147483691" r:id="rId4"/>
  </p:sldLayoutIdLst>
  <p:hf hdr="0" ftr="0" dt="0"/>
  <p:txStyles>
    <p:titleStyle>
      <a:lvl1pPr algn="ctr" defTabSz="60953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5" indent="-457155" algn="l" defTabSz="609539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02" indent="-380962" algn="l" defTabSz="609539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9" indent="-304768" algn="l" defTabSz="60953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68" algn="l" defTabSz="609539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68" algn="l" defTabSz="609539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68" algn="l" defTabSz="60953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68" algn="l" defTabSz="60953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68" algn="l" defTabSz="60953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68" algn="l" defTabSz="60953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0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8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8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 flipH="1">
            <a:off x="-10499" y="-94466"/>
            <a:ext cx="93539" cy="7015444"/>
          </a:xfrm>
          <a:prstGeom prst="rect">
            <a:avLst/>
          </a:prstGeom>
          <a:solidFill>
            <a:srgbClr val="48D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537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609523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43" indent="-457143" algn="l" defTabSz="609523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78" indent="-380953" algn="l" defTabSz="609523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1" indent="-304760" algn="l" defTabSz="609523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3" indent="-304760" algn="l" defTabSz="609523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8" indent="-304760" algn="l" defTabSz="609523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0" indent="-304760" algn="l" defTabSz="60952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6" indent="-304760" algn="l" defTabSz="60952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430" indent="-304760" algn="l" defTabSz="60952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3" indent="-304760" algn="l" defTabSz="60952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3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8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4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4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4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emf"/><Relationship Id="rId18" Type="http://schemas.openxmlformats.org/officeDocument/2006/relationships/image" Target="../media/image39.emf"/><Relationship Id="rId26" Type="http://schemas.openxmlformats.org/officeDocument/2006/relationships/image" Target="../media/image47.emf"/><Relationship Id="rId39" Type="http://schemas.openxmlformats.org/officeDocument/2006/relationships/image" Target="../media/image60.emf"/><Relationship Id="rId21" Type="http://schemas.openxmlformats.org/officeDocument/2006/relationships/image" Target="../media/image42.emf"/><Relationship Id="rId34" Type="http://schemas.openxmlformats.org/officeDocument/2006/relationships/image" Target="../media/image55.emf"/><Relationship Id="rId42" Type="http://schemas.openxmlformats.org/officeDocument/2006/relationships/image" Target="../media/image63.emf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37.emf"/><Relationship Id="rId20" Type="http://schemas.openxmlformats.org/officeDocument/2006/relationships/image" Target="../media/image41.emf"/><Relationship Id="rId29" Type="http://schemas.openxmlformats.org/officeDocument/2006/relationships/image" Target="../media/image50.emf"/><Relationship Id="rId41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11" Type="http://schemas.openxmlformats.org/officeDocument/2006/relationships/image" Target="../media/image32.emf"/><Relationship Id="rId24" Type="http://schemas.openxmlformats.org/officeDocument/2006/relationships/image" Target="../media/image45.emf"/><Relationship Id="rId32" Type="http://schemas.openxmlformats.org/officeDocument/2006/relationships/image" Target="../media/image53.emf"/><Relationship Id="rId37" Type="http://schemas.openxmlformats.org/officeDocument/2006/relationships/image" Target="../media/image58.emf"/><Relationship Id="rId40" Type="http://schemas.openxmlformats.org/officeDocument/2006/relationships/image" Target="../media/image61.emf"/><Relationship Id="rId5" Type="http://schemas.openxmlformats.org/officeDocument/2006/relationships/image" Target="../media/image26.emf"/><Relationship Id="rId15" Type="http://schemas.openxmlformats.org/officeDocument/2006/relationships/image" Target="../media/image36.emf"/><Relationship Id="rId23" Type="http://schemas.openxmlformats.org/officeDocument/2006/relationships/image" Target="../media/image44.emf"/><Relationship Id="rId28" Type="http://schemas.openxmlformats.org/officeDocument/2006/relationships/image" Target="../media/image49.emf"/><Relationship Id="rId36" Type="http://schemas.openxmlformats.org/officeDocument/2006/relationships/image" Target="../media/image57.emf"/><Relationship Id="rId10" Type="http://schemas.openxmlformats.org/officeDocument/2006/relationships/image" Target="../media/image31.emf"/><Relationship Id="rId19" Type="http://schemas.openxmlformats.org/officeDocument/2006/relationships/image" Target="../media/image40.emf"/><Relationship Id="rId31" Type="http://schemas.openxmlformats.org/officeDocument/2006/relationships/image" Target="../media/image52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Relationship Id="rId14" Type="http://schemas.openxmlformats.org/officeDocument/2006/relationships/image" Target="../media/image35.emf"/><Relationship Id="rId22" Type="http://schemas.openxmlformats.org/officeDocument/2006/relationships/image" Target="../media/image43.emf"/><Relationship Id="rId27" Type="http://schemas.openxmlformats.org/officeDocument/2006/relationships/image" Target="../media/image48.emf"/><Relationship Id="rId30" Type="http://schemas.openxmlformats.org/officeDocument/2006/relationships/image" Target="../media/image51.emf"/><Relationship Id="rId35" Type="http://schemas.openxmlformats.org/officeDocument/2006/relationships/image" Target="../media/image56.emf"/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12" Type="http://schemas.openxmlformats.org/officeDocument/2006/relationships/image" Target="../media/image33.emf"/><Relationship Id="rId17" Type="http://schemas.openxmlformats.org/officeDocument/2006/relationships/image" Target="../media/image38.emf"/><Relationship Id="rId25" Type="http://schemas.openxmlformats.org/officeDocument/2006/relationships/image" Target="../media/image46.emf"/><Relationship Id="rId33" Type="http://schemas.openxmlformats.org/officeDocument/2006/relationships/image" Target="../media/image54.emf"/><Relationship Id="rId38" Type="http://schemas.openxmlformats.org/officeDocument/2006/relationships/image" Target="../media/image5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tiff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203200"/>
            <a:ext cx="12192000" cy="6858000"/>
          </a:xfrm>
          <a:prstGeom prst="rect">
            <a:avLst/>
          </a:prstGeom>
          <a:solidFill>
            <a:schemeClr val="accent4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51211" y="657730"/>
            <a:ext cx="12500011" cy="2376488"/>
          </a:xfrm>
          <a:prstGeom prst="rect">
            <a:avLst/>
          </a:prstGeom>
        </p:spPr>
        <p:txBody>
          <a:bodyPr lIns="91436" tIns="45718" rIns="91436" bIns="45718"/>
          <a:lstStyle>
            <a:lvl1pPr algn="ctr" defTabSz="60953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151" dirty="0">
                <a:solidFill>
                  <a:schemeClr val="bg1">
                    <a:lumMod val="95000"/>
                  </a:schemeClr>
                </a:solidFill>
              </a:rPr>
              <a:t>Automatically Deriving</a:t>
            </a:r>
          </a:p>
          <a:p>
            <a:r>
              <a:rPr lang="en-US" sz="7200" spc="-151" dirty="0">
                <a:solidFill>
                  <a:schemeClr val="bg1"/>
                </a:solidFill>
              </a:rPr>
              <a:t>Control-Flow Graph Generators</a:t>
            </a:r>
          </a:p>
          <a:p>
            <a:r>
              <a:rPr lang="en-US" sz="5400" spc="-151" dirty="0">
                <a:solidFill>
                  <a:schemeClr val="bg1">
                    <a:lumMod val="95000"/>
                  </a:schemeClr>
                </a:solidFill>
              </a:rPr>
              <a:t>from Operational Semantics</a:t>
            </a:r>
          </a:p>
          <a:p>
            <a:endParaRPr lang="en-US" sz="7800" b="1" spc="-151" dirty="0">
              <a:solidFill>
                <a:srgbClr val="48DFCC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85000" y="5767614"/>
            <a:ext cx="3022000" cy="1200343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457155" indent="-457155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02" indent="-380962" algn="l" defTabSz="609539" rtl="0" eaLnBrk="1" latinLnBrk="0" hangingPunct="1">
              <a:spcBef>
                <a:spcPct val="20000"/>
              </a:spcBef>
              <a:buFont typeface="Arial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49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387" indent="-304768" algn="l" defTabSz="609539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926" indent="-304768" algn="l" defTabSz="609539" rtl="0" eaLnBrk="1" latinLnBrk="0" hangingPunct="1">
              <a:spcBef>
                <a:spcPct val="20000"/>
              </a:spcBef>
              <a:buFont typeface="Arial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46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MIT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D2931FF-C994-5564-4698-EC374C519561}"/>
              </a:ext>
            </a:extLst>
          </p:cNvPr>
          <p:cNvSpPr txBox="1">
            <a:spLocks/>
          </p:cNvSpPr>
          <p:nvPr/>
        </p:nvSpPr>
        <p:spPr>
          <a:xfrm>
            <a:off x="361404" y="4531372"/>
            <a:ext cx="3349983" cy="11430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457155" indent="-457155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02" indent="-380962" algn="l" defTabSz="609539" rtl="0" eaLnBrk="1" latinLnBrk="0" hangingPunct="1">
              <a:spcBef>
                <a:spcPct val="20000"/>
              </a:spcBef>
              <a:buFont typeface="Arial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49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387" indent="-304768" algn="l" defTabSz="609539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926" indent="-304768" algn="l" defTabSz="609539" rtl="0" eaLnBrk="1" latinLnBrk="0" hangingPunct="1">
              <a:spcBef>
                <a:spcPct val="20000"/>
              </a:spcBef>
              <a:buFont typeface="Arial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46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1" dirty="0">
                <a:solidFill>
                  <a:schemeClr val="bg1"/>
                </a:solidFill>
              </a:rPr>
              <a:t>James Koppel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3E11B84-E7EA-7E5D-277A-25BA8D460AC8}"/>
              </a:ext>
            </a:extLst>
          </p:cNvPr>
          <p:cNvSpPr txBox="1">
            <a:spLocks/>
          </p:cNvSpPr>
          <p:nvPr/>
        </p:nvSpPr>
        <p:spPr>
          <a:xfrm>
            <a:off x="4323804" y="4531372"/>
            <a:ext cx="3349983" cy="11430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457155" indent="-457155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02" indent="-380962" algn="l" defTabSz="609539" rtl="0" eaLnBrk="1" latinLnBrk="0" hangingPunct="1">
              <a:spcBef>
                <a:spcPct val="20000"/>
              </a:spcBef>
              <a:buFont typeface="Arial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49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387" indent="-304768" algn="l" defTabSz="609539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926" indent="-304768" algn="l" defTabSz="609539" rtl="0" eaLnBrk="1" latinLnBrk="0" hangingPunct="1">
              <a:spcBef>
                <a:spcPct val="20000"/>
              </a:spcBef>
              <a:buFont typeface="Arial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46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Jackson Kearl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ED09F4B-4A8F-08C3-B53D-8FDFCA0EE07A}"/>
              </a:ext>
            </a:extLst>
          </p:cNvPr>
          <p:cNvSpPr txBox="1">
            <a:spLocks/>
          </p:cNvSpPr>
          <p:nvPr/>
        </p:nvSpPr>
        <p:spPr>
          <a:xfrm>
            <a:off x="7886401" y="4388868"/>
            <a:ext cx="3349983" cy="1143000"/>
          </a:xfrm>
          <a:prstGeom prst="rect">
            <a:avLst/>
          </a:prstGeom>
        </p:spPr>
        <p:txBody>
          <a:bodyPr lIns="91436" tIns="45718" rIns="91436" bIns="45718">
            <a:normAutofit fontScale="92500" lnSpcReduction="20000"/>
          </a:bodyPr>
          <a:lstStyle>
            <a:lvl1pPr marL="457155" indent="-457155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02" indent="-380962" algn="l" defTabSz="609539" rtl="0" eaLnBrk="1" latinLnBrk="0" hangingPunct="1">
              <a:spcBef>
                <a:spcPct val="20000"/>
              </a:spcBef>
              <a:buFont typeface="Arial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49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387" indent="-304768" algn="l" defTabSz="609539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926" indent="-304768" algn="l" defTabSz="609539" rtl="0" eaLnBrk="1" latinLnBrk="0" hangingPunct="1">
              <a:spcBef>
                <a:spcPct val="20000"/>
              </a:spcBef>
              <a:buFont typeface="Arial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46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Armando Solar-Lezama</a:t>
            </a:r>
          </a:p>
        </p:txBody>
      </p:sp>
    </p:spTree>
    <p:extLst>
      <p:ext uri="{BB962C8B-B14F-4D97-AF65-F5344CB8AC3E}">
        <p14:creationId xmlns:p14="http://schemas.microsoft.com/office/powerpoint/2010/main" val="3200572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97" y="1794838"/>
            <a:ext cx="2456932" cy="6979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004" y="1794838"/>
            <a:ext cx="2233574" cy="6979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07" y="3026738"/>
            <a:ext cx="1926457" cy="670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324" y="839705"/>
            <a:ext cx="2773276" cy="330625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485621" y="198412"/>
            <a:ext cx="10096779" cy="641293"/>
          </a:xfrm>
          <a:prstGeom prst="rect">
            <a:avLst/>
          </a:prstGeom>
        </p:spPr>
        <p:txBody>
          <a:bodyPr lIns="91436" tIns="45718" rIns="91436" bIns="45718"/>
          <a:lstStyle>
            <a:lvl1pPr algn="ctr" defTabSz="60953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 err="1">
                <a:solidFill>
                  <a:schemeClr val="accent4"/>
                </a:solidFill>
                <a:cs typeface="Arial Rounded MT Bold"/>
              </a:rPr>
              <a:t>What is a CFG, anyway?</a:t>
            </a:r>
            <a:endParaRPr lang="en-US" sz="4500" b="1" dirty="0">
              <a:solidFill>
                <a:schemeClr val="accent4"/>
              </a:solidFill>
              <a:cs typeface="Arial Rounded MT Bold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402972" y="2349006"/>
            <a:ext cx="1780958" cy="912428"/>
          </a:xfrm>
          <a:prstGeom prst="rightArrow">
            <a:avLst>
              <a:gd name="adj1" fmla="val 33006"/>
              <a:gd name="adj2" fmla="val 57822"/>
            </a:avLst>
          </a:prstGeom>
          <a:solidFill>
            <a:srgbClr val="131314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696652" y="1855135"/>
            <a:ext cx="824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???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66266" y="4679863"/>
            <a:ext cx="2800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1">
                    <a:lumMod val="75000"/>
                  </a:schemeClr>
                </a:solidFill>
                <a:latin typeface="+mj-lt"/>
              </a:rPr>
              <a:t>What are the nodes?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-1803" y="4145955"/>
            <a:ext cx="2974848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587377" y="5270823"/>
            <a:ext cx="158223" cy="15822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878410" y="5157573"/>
            <a:ext cx="123925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Subterms?</a:t>
            </a:r>
          </a:p>
        </p:txBody>
      </p:sp>
      <p:sp>
        <p:nvSpPr>
          <p:cNvPr id="23" name="Oval 22"/>
          <p:cNvSpPr/>
          <p:nvPr/>
        </p:nvSpPr>
        <p:spPr>
          <a:xfrm>
            <a:off x="2587377" y="5719970"/>
            <a:ext cx="158223" cy="15822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878410" y="5606720"/>
            <a:ext cx="167911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Continuations?</a:t>
            </a:r>
          </a:p>
        </p:txBody>
      </p:sp>
    </p:spTree>
    <p:extLst>
      <p:ext uri="{BB962C8B-B14F-4D97-AF65-F5344CB8AC3E}">
        <p14:creationId xmlns:p14="http://schemas.microsoft.com/office/powerpoint/2010/main" val="38592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85621" y="198412"/>
            <a:ext cx="10096779" cy="641293"/>
          </a:xfrm>
          <a:prstGeom prst="rect">
            <a:avLst/>
          </a:prstGeom>
        </p:spPr>
        <p:txBody>
          <a:bodyPr lIns="91436" tIns="45718" rIns="91436" bIns="45718"/>
          <a:lstStyle>
            <a:lvl1pPr algn="ctr" defTabSz="60953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 err="1">
                <a:solidFill>
                  <a:schemeClr val="accent4"/>
                </a:solidFill>
                <a:cs typeface="Arial Rounded MT Bold"/>
              </a:rPr>
              <a:t>Ingredient 1: Abstract Machines</a:t>
            </a:r>
            <a:endParaRPr lang="en-US" sz="4500" b="1" dirty="0">
              <a:solidFill>
                <a:schemeClr val="accent4"/>
              </a:solidFill>
              <a:cs typeface="Arial Rounded MT 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752" y="2884032"/>
            <a:ext cx="5469573" cy="4076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752" y="3782991"/>
            <a:ext cx="5979160" cy="4076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60" r="56502"/>
          <a:stretch/>
        </p:blipFill>
        <p:spPr>
          <a:xfrm>
            <a:off x="5756128" y="4672463"/>
            <a:ext cx="3384015" cy="4172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EC3DAC-5F1D-E24B-B53F-08742FC027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8" t="-2360"/>
          <a:stretch/>
        </p:blipFill>
        <p:spPr>
          <a:xfrm>
            <a:off x="6582138" y="5221076"/>
            <a:ext cx="4395688" cy="4172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4EFB28-7D21-8D4F-82F0-2778A6B88250}"/>
              </a:ext>
            </a:extLst>
          </p:cNvPr>
          <p:cNvSpPr/>
          <p:nvPr/>
        </p:nvSpPr>
        <p:spPr>
          <a:xfrm>
            <a:off x="5861084" y="2651899"/>
            <a:ext cx="1292070" cy="914400"/>
          </a:xfrm>
          <a:prstGeom prst="rect">
            <a:avLst/>
          </a:prstGeom>
          <a:solidFill>
            <a:srgbClr val="FF0000">
              <a:alpha val="9804"/>
            </a:srgb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6143391-D3E8-1B47-9836-11C4F98D6973}"/>
              </a:ext>
            </a:extLst>
          </p:cNvPr>
          <p:cNvCxnSpPr>
            <a:cxnSpLocks/>
          </p:cNvCxnSpPr>
          <p:nvPr/>
        </p:nvCxnSpPr>
        <p:spPr>
          <a:xfrm>
            <a:off x="5403751" y="1575762"/>
            <a:ext cx="457200" cy="1069086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0671E8F-BB24-9C41-B28D-E7AACDFC90C9}"/>
              </a:ext>
            </a:extLst>
          </p:cNvPr>
          <p:cNvSpPr txBox="1"/>
          <p:nvPr/>
        </p:nvSpPr>
        <p:spPr>
          <a:xfrm rot="20791614">
            <a:off x="4402862" y="1152026"/>
            <a:ext cx="1613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Current focus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F1EB35-2CCC-96B8-DCA9-4DC310873C85}"/>
              </a:ext>
            </a:extLst>
          </p:cNvPr>
          <p:cNvSpPr/>
          <p:nvPr/>
        </p:nvSpPr>
        <p:spPr>
          <a:xfrm>
            <a:off x="7217634" y="2651899"/>
            <a:ext cx="433232" cy="914400"/>
          </a:xfrm>
          <a:prstGeom prst="rect">
            <a:avLst/>
          </a:prstGeom>
          <a:solidFill>
            <a:schemeClr val="accent3">
              <a:lumMod val="60000"/>
              <a:lumOff val="40000"/>
              <a:alpha val="9804"/>
            </a:schemeClr>
          </a:solidFill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41CC1EC-3DC3-0B8D-B937-63C927C3A99D}"/>
              </a:ext>
            </a:extLst>
          </p:cNvPr>
          <p:cNvCxnSpPr>
            <a:cxnSpLocks/>
          </p:cNvCxnSpPr>
          <p:nvPr/>
        </p:nvCxnSpPr>
        <p:spPr>
          <a:xfrm>
            <a:off x="6989211" y="1417854"/>
            <a:ext cx="457471" cy="1238569"/>
          </a:xfrm>
          <a:prstGeom prst="straightConnector1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083DCA8-80E5-7E2B-1CA7-0E78CEFDCA8F}"/>
              </a:ext>
            </a:extLst>
          </p:cNvPr>
          <p:cNvSpPr txBox="1"/>
          <p:nvPr/>
        </p:nvSpPr>
        <p:spPr>
          <a:xfrm>
            <a:off x="6203547" y="990736"/>
            <a:ext cx="1571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accent3"/>
                </a:solidFill>
              </a:rPr>
              <a:t>Continuation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054AA9B-D875-02E6-237F-EFAA6157BE4F}"/>
              </a:ext>
            </a:extLst>
          </p:cNvPr>
          <p:cNvSpPr/>
          <p:nvPr/>
        </p:nvSpPr>
        <p:spPr>
          <a:xfrm>
            <a:off x="7761574" y="2071868"/>
            <a:ext cx="3736580" cy="1538645"/>
          </a:xfrm>
          <a:prstGeom prst="rect">
            <a:avLst/>
          </a:prstGeom>
          <a:solidFill>
            <a:srgbClr val="FFFFFF">
              <a:alpha val="7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7FCBFB0-0DC0-C580-E58D-EF21CA39018A}"/>
              </a:ext>
            </a:extLst>
          </p:cNvPr>
          <p:cNvSpPr/>
          <p:nvPr/>
        </p:nvSpPr>
        <p:spPr>
          <a:xfrm>
            <a:off x="9705340" y="2651899"/>
            <a:ext cx="433232" cy="914400"/>
          </a:xfrm>
          <a:prstGeom prst="rect">
            <a:avLst/>
          </a:prstGeom>
          <a:solidFill>
            <a:schemeClr val="accent1">
              <a:lumMod val="75000"/>
              <a:alpha val="9804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40DA92B-4E65-29A6-8322-23B7AB834DCE}"/>
              </a:ext>
            </a:extLst>
          </p:cNvPr>
          <p:cNvCxnSpPr>
            <a:cxnSpLocks/>
          </p:cNvCxnSpPr>
          <p:nvPr/>
        </p:nvCxnSpPr>
        <p:spPr>
          <a:xfrm flipH="1">
            <a:off x="9934388" y="1675771"/>
            <a:ext cx="624437" cy="98065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E9EEC00-EB5A-DD4D-C972-B0C99F9237C4}"/>
              </a:ext>
            </a:extLst>
          </p:cNvPr>
          <p:cNvSpPr txBox="1"/>
          <p:nvPr/>
        </p:nvSpPr>
        <p:spPr>
          <a:xfrm rot="1717275">
            <a:off x="9836427" y="1421428"/>
            <a:ext cx="199490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accent1">
                    <a:lumMod val="75000"/>
                  </a:schemeClr>
                </a:solidFill>
              </a:rPr>
              <a:t>Result goes here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A139D5E-4A97-6236-2000-06340473FCCD}"/>
              </a:ext>
            </a:extLst>
          </p:cNvPr>
          <p:cNvSpPr/>
          <p:nvPr/>
        </p:nvSpPr>
        <p:spPr>
          <a:xfrm>
            <a:off x="8419465" y="2651899"/>
            <a:ext cx="433232" cy="914400"/>
          </a:xfrm>
          <a:prstGeom prst="rect">
            <a:avLst/>
          </a:prstGeom>
          <a:solidFill>
            <a:schemeClr val="bg2">
              <a:lumMod val="50000"/>
              <a:alpha val="9804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41AF484-997B-A2F2-E97C-BC74E96B2842}"/>
              </a:ext>
            </a:extLst>
          </p:cNvPr>
          <p:cNvCxnSpPr>
            <a:cxnSpLocks/>
          </p:cNvCxnSpPr>
          <p:nvPr/>
        </p:nvCxnSpPr>
        <p:spPr>
          <a:xfrm flipH="1">
            <a:off x="8648513" y="1480327"/>
            <a:ext cx="12136" cy="1176096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CBD7AE5-CE55-85B4-5735-349ED7C928FB}"/>
              </a:ext>
            </a:extLst>
          </p:cNvPr>
          <p:cNvSpPr txBox="1"/>
          <p:nvPr/>
        </p:nvSpPr>
        <p:spPr>
          <a:xfrm>
            <a:off x="7855128" y="1012183"/>
            <a:ext cx="188269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bg2">
                    <a:lumMod val="50000"/>
                  </a:schemeClr>
                </a:solidFill>
              </a:rPr>
              <a:t>Evaluate e</a:t>
            </a:r>
            <a:r>
              <a:rPr lang="en-US" sz="1800" b="1" baseline="-2500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en-US" sz="2000" b="1">
                <a:solidFill>
                  <a:schemeClr val="bg2">
                    <a:lumMod val="50000"/>
                  </a:schemeClr>
                </a:solidFill>
              </a:rPr>
              <a:t> first</a:t>
            </a:r>
          </a:p>
        </p:txBody>
      </p:sp>
    </p:spTree>
    <p:extLst>
      <p:ext uri="{BB962C8B-B14F-4D97-AF65-F5344CB8AC3E}">
        <p14:creationId xmlns:p14="http://schemas.microsoft.com/office/powerpoint/2010/main" val="297377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4" grpId="0"/>
      <p:bldP spid="14" grpId="0" animBg="1"/>
      <p:bldP spid="29" grpId="0"/>
      <p:bldP spid="32" grpId="0" animBg="1"/>
      <p:bldP spid="33" grpId="0" animBg="1"/>
      <p:bldP spid="36" grpId="0" animBg="1"/>
      <p:bldP spid="39" grpId="0" animBg="1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78C68CA-42F6-D341-9EBB-4B159567F454}"/>
              </a:ext>
            </a:extLst>
          </p:cNvPr>
          <p:cNvSpPr/>
          <p:nvPr/>
        </p:nvSpPr>
        <p:spPr>
          <a:xfrm>
            <a:off x="558814" y="2509720"/>
            <a:ext cx="3239495" cy="32081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DF2CB9-68AC-7646-91F3-328AF3409D0F}"/>
              </a:ext>
            </a:extLst>
          </p:cNvPr>
          <p:cNvSpPr/>
          <p:nvPr/>
        </p:nvSpPr>
        <p:spPr>
          <a:xfrm>
            <a:off x="5688753" y="2509720"/>
            <a:ext cx="6148292" cy="32081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85621" y="198412"/>
            <a:ext cx="10096779" cy="641293"/>
          </a:xfrm>
          <a:prstGeom prst="rect">
            <a:avLst/>
          </a:prstGeom>
        </p:spPr>
        <p:txBody>
          <a:bodyPr lIns="91436" tIns="45718" rIns="91436" bIns="45718"/>
          <a:lstStyle>
            <a:lvl1pPr algn="ctr" defTabSz="60953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 err="1">
                <a:solidFill>
                  <a:schemeClr val="accent4"/>
                </a:solidFill>
                <a:cs typeface="Arial Rounded MT Bold"/>
              </a:rPr>
              <a:t>Ingredient 1: Abstract Machines</a:t>
            </a:r>
            <a:endParaRPr lang="en-US" sz="4500" b="1" dirty="0">
              <a:solidFill>
                <a:schemeClr val="accent4"/>
              </a:solidFill>
              <a:cs typeface="Arial Rounded MT 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752" y="2884032"/>
            <a:ext cx="5469573" cy="4076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752" y="3782991"/>
            <a:ext cx="5979160" cy="4076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60" r="56502"/>
          <a:stretch/>
        </p:blipFill>
        <p:spPr>
          <a:xfrm>
            <a:off x="5756128" y="4672463"/>
            <a:ext cx="3384015" cy="4172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41359F-6650-8042-AA04-43FAA2B28BA9}"/>
              </a:ext>
            </a:extLst>
          </p:cNvPr>
          <p:cNvSpPr txBox="1"/>
          <p:nvPr/>
        </p:nvSpPr>
        <p:spPr>
          <a:xfrm>
            <a:off x="3290756" y="6125270"/>
            <a:ext cx="6055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tx1">
                    <a:lumMod val="75000"/>
                  </a:schemeClr>
                </a:solidFill>
                <a:latin typeface="+mj-lt"/>
              </a:rPr>
              <a:t>First</a:t>
            </a:r>
            <a:r>
              <a:rPr lang="en-US" sz="3200" b="1">
                <a:solidFill>
                  <a:schemeClr val="tx1">
                    <a:lumMod val="75000"/>
                  </a:schemeClr>
                </a:solidFill>
                <a:latin typeface="+mj-lt"/>
              </a:rPr>
              <a:t> automated </a:t>
            </a:r>
            <a:r>
              <a:rPr lang="en-US" sz="3200">
                <a:solidFill>
                  <a:schemeClr val="tx1">
                    <a:lumMod val="75000"/>
                  </a:schemeClr>
                </a:solidFill>
                <a:latin typeface="+mj-lt"/>
              </a:rPr>
              <a:t>SOS-AM algorithm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D9C165-9044-0541-B468-248C2C7366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21" y="2738871"/>
            <a:ext cx="2456932" cy="6979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9D2168-75AF-B64F-B1D0-E42F418157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21" y="3666014"/>
            <a:ext cx="2233574" cy="6979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BDC4B3-7F93-A344-A583-0463340187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94" y="4672463"/>
            <a:ext cx="1926457" cy="6700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EC3DAC-5F1D-E24B-B53F-08742FC027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8" t="-2360"/>
          <a:stretch/>
        </p:blipFill>
        <p:spPr>
          <a:xfrm>
            <a:off x="6582138" y="5221076"/>
            <a:ext cx="4395688" cy="417291"/>
          </a:xfrm>
          <a:prstGeom prst="rect">
            <a:avLst/>
          </a:prstGeom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531A5876-368B-B84F-AA45-23D0441CB98A}"/>
              </a:ext>
            </a:extLst>
          </p:cNvPr>
          <p:cNvSpPr/>
          <p:nvPr/>
        </p:nvSpPr>
        <p:spPr>
          <a:xfrm>
            <a:off x="4083310" y="3791296"/>
            <a:ext cx="1320441" cy="645027"/>
          </a:xfrm>
          <a:prstGeom prst="rightArrow">
            <a:avLst/>
          </a:prstGeom>
          <a:solidFill>
            <a:schemeClr val="tx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9AA8B7-F576-0E4D-BC71-C052DA32CC66}"/>
              </a:ext>
            </a:extLst>
          </p:cNvPr>
          <p:cNvSpPr txBox="1"/>
          <p:nvPr/>
        </p:nvSpPr>
        <p:spPr>
          <a:xfrm>
            <a:off x="7448135" y="1793756"/>
            <a:ext cx="275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1">
                    <a:lumMod val="75000"/>
                  </a:schemeClr>
                </a:solidFill>
                <a:latin typeface="+mj-lt"/>
              </a:rPr>
              <a:t>Abstract Machine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320E4D-B1A3-1349-8CDD-A616B46236D8}"/>
              </a:ext>
            </a:extLst>
          </p:cNvPr>
          <p:cNvSpPr txBox="1"/>
          <p:nvPr/>
        </p:nvSpPr>
        <p:spPr>
          <a:xfrm>
            <a:off x="594056" y="1578313"/>
            <a:ext cx="31690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1">
                    <a:lumMod val="75000"/>
                  </a:schemeClr>
                </a:solidFill>
                <a:latin typeface="+mj-lt"/>
              </a:rPr>
              <a:t>Structural Operation</a:t>
            </a:r>
          </a:p>
          <a:p>
            <a:pPr algn="ctr"/>
            <a:r>
              <a:rPr lang="en-US" sz="2800">
                <a:solidFill>
                  <a:schemeClr val="tx1">
                    <a:lumMod val="75000"/>
                  </a:schemeClr>
                </a:solidFill>
                <a:latin typeface="+mj-lt"/>
              </a:rPr>
              <a:t>Semantics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4EFB28-7D21-8D4F-82F0-2778A6B88250}"/>
              </a:ext>
            </a:extLst>
          </p:cNvPr>
          <p:cNvSpPr/>
          <p:nvPr/>
        </p:nvSpPr>
        <p:spPr>
          <a:xfrm>
            <a:off x="5861084" y="2651899"/>
            <a:ext cx="1419392" cy="914400"/>
          </a:xfrm>
          <a:prstGeom prst="rect">
            <a:avLst/>
          </a:prstGeom>
          <a:solidFill>
            <a:srgbClr val="FF0000">
              <a:alpha val="9804"/>
            </a:srgb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5E8DF5-39C7-5749-A729-D356F54BFAB9}"/>
              </a:ext>
            </a:extLst>
          </p:cNvPr>
          <p:cNvSpPr/>
          <p:nvPr/>
        </p:nvSpPr>
        <p:spPr>
          <a:xfrm>
            <a:off x="5861084" y="3693621"/>
            <a:ext cx="556741" cy="594623"/>
          </a:xfrm>
          <a:prstGeom prst="rect">
            <a:avLst/>
          </a:prstGeom>
          <a:solidFill>
            <a:srgbClr val="FF0000">
              <a:alpha val="9804"/>
            </a:srgb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923454A-A2C5-7E4F-A3B1-E88CE822F9B2}"/>
              </a:ext>
            </a:extLst>
          </p:cNvPr>
          <p:cNvSpPr/>
          <p:nvPr/>
        </p:nvSpPr>
        <p:spPr>
          <a:xfrm>
            <a:off x="5861083" y="4563342"/>
            <a:ext cx="761453" cy="594623"/>
          </a:xfrm>
          <a:prstGeom prst="rect">
            <a:avLst/>
          </a:prstGeom>
          <a:solidFill>
            <a:srgbClr val="FF0000">
              <a:alpha val="9804"/>
            </a:srgb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6143391-D3E8-1B47-9836-11C4F98D6973}"/>
              </a:ext>
            </a:extLst>
          </p:cNvPr>
          <p:cNvCxnSpPr>
            <a:cxnSpLocks/>
          </p:cNvCxnSpPr>
          <p:nvPr/>
        </p:nvCxnSpPr>
        <p:spPr>
          <a:xfrm>
            <a:off x="5403751" y="1575762"/>
            <a:ext cx="457200" cy="1069086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EC9ED56-A898-AF42-97D1-6CFD3FD8F4F2}"/>
              </a:ext>
            </a:extLst>
          </p:cNvPr>
          <p:cNvCxnSpPr>
            <a:cxnSpLocks/>
          </p:cNvCxnSpPr>
          <p:nvPr/>
        </p:nvCxnSpPr>
        <p:spPr>
          <a:xfrm>
            <a:off x="5210464" y="1673287"/>
            <a:ext cx="650488" cy="2140604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EEAA9A9-FB61-184E-824F-B6FBB415AC2C}"/>
              </a:ext>
            </a:extLst>
          </p:cNvPr>
          <p:cNvCxnSpPr>
            <a:cxnSpLocks/>
          </p:cNvCxnSpPr>
          <p:nvPr/>
        </p:nvCxnSpPr>
        <p:spPr>
          <a:xfrm>
            <a:off x="4927169" y="1724394"/>
            <a:ext cx="933784" cy="3189092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0671E8F-BB24-9C41-B28D-E7AACDFC90C9}"/>
              </a:ext>
            </a:extLst>
          </p:cNvPr>
          <p:cNvSpPr txBox="1"/>
          <p:nvPr/>
        </p:nvSpPr>
        <p:spPr>
          <a:xfrm rot="20791614">
            <a:off x="4220800" y="1307103"/>
            <a:ext cx="1613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Current focus</a:t>
            </a:r>
          </a:p>
        </p:txBody>
      </p:sp>
    </p:spTree>
    <p:extLst>
      <p:ext uri="{BB962C8B-B14F-4D97-AF65-F5344CB8AC3E}">
        <p14:creationId xmlns:p14="http://schemas.microsoft.com/office/powerpoint/2010/main" val="22251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7" grpId="0"/>
      <p:bldP spid="18" grpId="0" animBg="1"/>
      <p:bldP spid="19" grpId="0"/>
      <p:bldP spid="20" grpId="0"/>
      <p:bldP spid="5" grpId="0" animBg="1"/>
      <p:bldP spid="21" grpId="0" animBg="1"/>
      <p:bldP spid="23" grpId="0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85621" y="198412"/>
            <a:ext cx="10096779" cy="641293"/>
          </a:xfrm>
          <a:prstGeom prst="rect">
            <a:avLst/>
          </a:prstGeom>
        </p:spPr>
        <p:txBody>
          <a:bodyPr lIns="91436" tIns="45718" rIns="91436" bIns="45718"/>
          <a:lstStyle>
            <a:lvl1pPr algn="ctr" defTabSz="60953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 err="1">
                <a:solidFill>
                  <a:schemeClr val="accent4"/>
                </a:solidFill>
                <a:cs typeface="Arial Rounded MT Bold"/>
              </a:rPr>
              <a:t>Inter-deriving Semantics</a:t>
            </a:r>
            <a:endParaRPr lang="en-US" sz="4500" b="1" dirty="0">
              <a:solidFill>
                <a:schemeClr val="accent4"/>
              </a:solidFill>
              <a:cs typeface="Arial Rounded MT Bold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6228" y="4817383"/>
            <a:ext cx="2438400" cy="11216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Reduction Semantics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86228" y="2267712"/>
            <a:ext cx="2438400" cy="11216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Structural-Operational Semantics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144000" y="4817383"/>
            <a:ext cx="2438400" cy="11216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Big-step</a:t>
            </a:r>
          </a:p>
          <a:p>
            <a:pPr algn="ctr"/>
            <a:r>
              <a:rPr lang="en-US"/>
              <a:t>Abstract Machines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144000" y="2714298"/>
            <a:ext cx="2438400" cy="11216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Big-Step Semantics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90737" y="3997280"/>
            <a:ext cx="267246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/>
              <a:t>Hannan &amp; Miller, </a:t>
            </a:r>
            <a:r>
              <a:rPr lang="mr-IN"/>
              <a:t>’</a:t>
            </a:r>
            <a:r>
              <a:rPr lang="en-US"/>
              <a:t>92</a:t>
            </a:r>
          </a:p>
          <a:p>
            <a:pPr algn="r"/>
            <a:r>
              <a:rPr lang="en-US"/>
              <a:t>Ager, Danvy, et al, ’03-’04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37186" y="5642381"/>
            <a:ext cx="170681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Danvy et al, ‘04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985226" y="4817383"/>
            <a:ext cx="2438400" cy="11216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Small-Step</a:t>
            </a:r>
          </a:p>
          <a:p>
            <a:pPr algn="ctr"/>
            <a:r>
              <a:rPr lang="en-US"/>
              <a:t>Abstract Machines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144000" y="851897"/>
            <a:ext cx="2438400" cy="11216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Denotational Semantics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09516" y="2130083"/>
            <a:ext cx="144219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Reynolds ‘72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32436" y="5642380"/>
            <a:ext cx="170681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Danvy et al, ‘04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0762" y="3653540"/>
            <a:ext cx="224773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Danvy ‘08</a:t>
            </a:r>
          </a:p>
          <a:p>
            <a:r>
              <a:rPr lang="en-US" sz="1600"/>
              <a:t>(example, not algorithm)</a:t>
            </a:r>
          </a:p>
        </p:txBody>
      </p:sp>
      <p:cxnSp>
        <p:nvCxnSpPr>
          <p:cNvPr id="18" name="Straight Arrow Connector 17"/>
          <p:cNvCxnSpPr>
            <a:stCxn id="13" idx="2"/>
            <a:endCxn id="9" idx="0"/>
          </p:cNvCxnSpPr>
          <p:nvPr/>
        </p:nvCxnSpPr>
        <p:spPr>
          <a:xfrm>
            <a:off x="10363200" y="1973561"/>
            <a:ext cx="0" cy="740737"/>
          </a:xfrm>
          <a:prstGeom prst="straightConnector1">
            <a:avLst/>
          </a:prstGeom>
          <a:ln w="57150">
            <a:solidFill>
              <a:schemeClr val="tx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  <a:endCxn id="8" idx="0"/>
          </p:cNvCxnSpPr>
          <p:nvPr/>
        </p:nvCxnSpPr>
        <p:spPr>
          <a:xfrm>
            <a:off x="10363200" y="3835962"/>
            <a:ext cx="0" cy="981421"/>
          </a:xfrm>
          <a:prstGeom prst="straightConnector1">
            <a:avLst/>
          </a:prstGeom>
          <a:ln w="57150">
            <a:solidFill>
              <a:schemeClr val="tx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3"/>
            <a:endCxn id="8" idx="1"/>
          </p:cNvCxnSpPr>
          <p:nvPr/>
        </p:nvCxnSpPr>
        <p:spPr>
          <a:xfrm>
            <a:off x="7423626" y="5378215"/>
            <a:ext cx="1720374" cy="0"/>
          </a:xfrm>
          <a:prstGeom prst="straightConnector1">
            <a:avLst/>
          </a:prstGeom>
          <a:ln w="57150">
            <a:solidFill>
              <a:schemeClr val="tx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3"/>
            <a:endCxn id="12" idx="1"/>
          </p:cNvCxnSpPr>
          <p:nvPr/>
        </p:nvCxnSpPr>
        <p:spPr>
          <a:xfrm>
            <a:off x="3024628" y="5378215"/>
            <a:ext cx="1960598" cy="0"/>
          </a:xfrm>
          <a:prstGeom prst="straightConnector1">
            <a:avLst/>
          </a:prstGeom>
          <a:ln w="57150">
            <a:solidFill>
              <a:schemeClr val="tx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7" idx="2"/>
            <a:endCxn id="5" idx="0"/>
          </p:cNvCxnSpPr>
          <p:nvPr/>
        </p:nvCxnSpPr>
        <p:spPr>
          <a:xfrm>
            <a:off x="1805428" y="3389376"/>
            <a:ext cx="0" cy="1428007"/>
          </a:xfrm>
          <a:prstGeom prst="straightConnector1">
            <a:avLst/>
          </a:prstGeom>
          <a:ln w="57150">
            <a:solidFill>
              <a:srgbClr val="2A2C33">
                <a:alpha val="74118"/>
              </a:srgbClr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7" idx="3"/>
            <a:endCxn id="12" idx="0"/>
          </p:cNvCxnSpPr>
          <p:nvPr/>
        </p:nvCxnSpPr>
        <p:spPr>
          <a:xfrm>
            <a:off x="3024628" y="2828544"/>
            <a:ext cx="3179798" cy="1988839"/>
          </a:xfrm>
          <a:prstGeom prst="straightConnector1">
            <a:avLst/>
          </a:prstGeom>
          <a:ln w="57150">
            <a:solidFill>
              <a:srgbClr val="2A2C33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589025" y="3383802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A2C33"/>
                </a:solidFill>
              </a:rPr>
              <a:t>Us</a:t>
            </a:r>
          </a:p>
        </p:txBody>
      </p:sp>
      <p:cxnSp>
        <p:nvCxnSpPr>
          <p:cNvPr id="43" name="Straight Arrow Connector 42"/>
          <p:cNvCxnSpPr>
            <a:stCxn id="7" idx="3"/>
          </p:cNvCxnSpPr>
          <p:nvPr/>
        </p:nvCxnSpPr>
        <p:spPr>
          <a:xfrm>
            <a:off x="3024628" y="2828544"/>
            <a:ext cx="1219199" cy="753482"/>
          </a:xfrm>
          <a:prstGeom prst="straightConnector1">
            <a:avLst/>
          </a:prstGeom>
          <a:ln w="57150">
            <a:solidFill>
              <a:srgbClr val="2A2C33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12" idx="0"/>
          </p:cNvCxnSpPr>
          <p:nvPr/>
        </p:nvCxnSpPr>
        <p:spPr>
          <a:xfrm>
            <a:off x="5577840" y="4429653"/>
            <a:ext cx="626586" cy="387730"/>
          </a:xfrm>
          <a:prstGeom prst="straightConnector1">
            <a:avLst/>
          </a:prstGeom>
          <a:ln w="57150">
            <a:solidFill>
              <a:srgbClr val="2A2C33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3335535" y="3582026"/>
            <a:ext cx="2483058" cy="86474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Phased Abstract Machine</a:t>
            </a:r>
          </a:p>
          <a:p>
            <a:pPr algn="ctr"/>
            <a:r>
              <a:rPr lang="en-US"/>
              <a:t>(PAM)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538650" y="2776270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A2C33"/>
                </a:solidFill>
              </a:rPr>
              <a:t>Us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888737" y="4136756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2A2C33"/>
                </a:solidFill>
              </a:rPr>
              <a:t>Us</a:t>
            </a:r>
          </a:p>
        </p:txBody>
      </p:sp>
    </p:spTree>
    <p:extLst>
      <p:ext uri="{BB962C8B-B14F-4D97-AF65-F5344CB8AC3E}">
        <p14:creationId xmlns:p14="http://schemas.microsoft.com/office/powerpoint/2010/main" val="144243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9" grpId="0"/>
      <p:bldP spid="39" grpId="1"/>
      <p:bldP spid="42" grpId="0" animBg="1"/>
      <p:bldP spid="53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85621" y="198412"/>
            <a:ext cx="10096779" cy="641293"/>
          </a:xfrm>
          <a:prstGeom prst="rect">
            <a:avLst/>
          </a:prstGeom>
        </p:spPr>
        <p:txBody>
          <a:bodyPr lIns="91436" tIns="45718" rIns="91436" bIns="45718"/>
          <a:lstStyle>
            <a:lvl1pPr algn="ctr" defTabSz="60953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 err="1">
                <a:solidFill>
                  <a:schemeClr val="accent4"/>
                </a:solidFill>
                <a:cs typeface="Arial Rounded MT Bold"/>
              </a:rPr>
              <a:t>SOS/AM Correspondence</a:t>
            </a:r>
            <a:endParaRPr lang="en-US" sz="4500" b="1" dirty="0">
              <a:solidFill>
                <a:schemeClr val="accent4"/>
              </a:solidFill>
              <a:cs typeface="Arial Rounded MT Bol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550" y="2821012"/>
            <a:ext cx="4577240" cy="3411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13" y="3678872"/>
            <a:ext cx="5003690" cy="3411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516" y="4474137"/>
            <a:ext cx="6510484" cy="3411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4" y="2293600"/>
            <a:ext cx="2456932" cy="6979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24" y="3674175"/>
            <a:ext cx="2233574" cy="6979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82" y="5034872"/>
            <a:ext cx="1926457" cy="67007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1065875" y="2378890"/>
            <a:ext cx="322054" cy="52741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938842" y="2999427"/>
            <a:ext cx="742674" cy="1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11335" y="2378890"/>
            <a:ext cx="410840" cy="52741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140724" y="3678872"/>
            <a:ext cx="247205" cy="438433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938842" y="3818155"/>
            <a:ext cx="742674" cy="1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081866" y="3678872"/>
            <a:ext cx="410840" cy="527412"/>
          </a:xfrm>
          <a:prstGeom prst="line">
            <a:avLst/>
          </a:prstGeom>
          <a:ln w="38100">
            <a:solidFill>
              <a:srgbClr val="7030A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81981" y="4909297"/>
            <a:ext cx="951057" cy="0"/>
          </a:xfrm>
          <a:prstGeom prst="line">
            <a:avLst/>
          </a:prstGeom>
          <a:ln w="38100">
            <a:solidFill>
              <a:srgbClr val="7030A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1" idx="1"/>
          </p:cNvCxnSpPr>
          <p:nvPr/>
        </p:nvCxnSpPr>
        <p:spPr>
          <a:xfrm>
            <a:off x="4938842" y="4644717"/>
            <a:ext cx="742674" cy="1"/>
          </a:xfrm>
          <a:prstGeom prst="line">
            <a:avLst/>
          </a:prstGeom>
          <a:ln w="38100">
            <a:solidFill>
              <a:srgbClr val="7030A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9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85621" y="198412"/>
            <a:ext cx="10096779" cy="641293"/>
          </a:xfrm>
          <a:prstGeom prst="rect">
            <a:avLst/>
          </a:prstGeom>
        </p:spPr>
        <p:txBody>
          <a:bodyPr lIns="91436" tIns="45718" rIns="91436" bIns="45718"/>
          <a:lstStyle>
            <a:lvl1pPr algn="ctr" defTabSz="60953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 err="1">
                <a:solidFill>
                  <a:schemeClr val="accent4"/>
                </a:solidFill>
                <a:cs typeface="Arial Rounded MT Bold"/>
              </a:rPr>
              <a:t>SOS/AM Correspondence</a:t>
            </a:r>
            <a:endParaRPr lang="en-US" sz="4500" b="1" dirty="0">
              <a:solidFill>
                <a:schemeClr val="accent4"/>
              </a:solidFill>
              <a:cs typeface="Arial Rounded MT Bol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550" y="2821012"/>
            <a:ext cx="4577240" cy="3411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13" y="3678872"/>
            <a:ext cx="5003690" cy="3411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516" y="4474137"/>
            <a:ext cx="6510484" cy="3411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4" y="2293600"/>
            <a:ext cx="2456932" cy="6979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24" y="3674175"/>
            <a:ext cx="2233574" cy="6979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82" y="5034872"/>
            <a:ext cx="1926457" cy="67007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4938842" y="2999427"/>
            <a:ext cx="742674" cy="1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938842" y="3818155"/>
            <a:ext cx="742674" cy="1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1" idx="1"/>
          </p:cNvCxnSpPr>
          <p:nvPr/>
        </p:nvCxnSpPr>
        <p:spPr>
          <a:xfrm>
            <a:off x="4938842" y="4644717"/>
            <a:ext cx="742674" cy="1"/>
          </a:xfrm>
          <a:prstGeom prst="line">
            <a:avLst/>
          </a:prstGeom>
          <a:ln w="38100">
            <a:solidFill>
              <a:srgbClr val="7030A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4ED01D3-22DD-3171-1DE6-7AB456077FEF}"/>
              </a:ext>
            </a:extLst>
          </p:cNvPr>
          <p:cNvSpPr/>
          <p:nvPr/>
        </p:nvSpPr>
        <p:spPr>
          <a:xfrm>
            <a:off x="0" y="-148881"/>
            <a:ext cx="12467063" cy="8710330"/>
          </a:xfrm>
          <a:prstGeom prst="rect">
            <a:avLst/>
          </a:prstGeom>
          <a:solidFill>
            <a:srgbClr val="FFFFFF">
              <a:alpha val="9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065875" y="2378890"/>
            <a:ext cx="322054" cy="52741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11335" y="2378890"/>
            <a:ext cx="410840" cy="52741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140724" y="3678872"/>
            <a:ext cx="247205" cy="438433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81981" y="4909297"/>
            <a:ext cx="951057" cy="0"/>
          </a:xfrm>
          <a:prstGeom prst="line">
            <a:avLst/>
          </a:prstGeom>
          <a:ln w="38100">
            <a:solidFill>
              <a:srgbClr val="7030A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D25CCAF-2F3D-FA5A-835A-1FB85D050CE7}"/>
              </a:ext>
            </a:extLst>
          </p:cNvPr>
          <p:cNvSpPr/>
          <p:nvPr/>
        </p:nvSpPr>
        <p:spPr>
          <a:xfrm>
            <a:off x="4769277" y="2725244"/>
            <a:ext cx="5205300" cy="1092907"/>
          </a:xfrm>
          <a:prstGeom prst="roundRect">
            <a:avLst>
              <a:gd name="adj" fmla="val 19587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0CF81D-796E-BE4F-AE8A-58F14C01C6EF}"/>
              </a:ext>
            </a:extLst>
          </p:cNvPr>
          <p:cNvSpPr txBox="1"/>
          <p:nvPr/>
        </p:nvSpPr>
        <p:spPr>
          <a:xfrm>
            <a:off x="4880955" y="1791369"/>
            <a:ext cx="48287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The Phased Abstract Machine</a:t>
            </a:r>
          </a:p>
          <a:p>
            <a:pPr algn="ctr"/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+mj-lt"/>
              </a:rPr>
              <a:t>(PAM)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0989D6-8D70-FE06-AC83-2B1673B59DDB}"/>
              </a:ext>
            </a:extLst>
          </p:cNvPr>
          <p:cNvSpPr txBox="1"/>
          <p:nvPr/>
        </p:nvSpPr>
        <p:spPr>
          <a:xfrm>
            <a:off x="5310179" y="3040368"/>
            <a:ext cx="4339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1">
                    <a:lumMod val="75000"/>
                  </a:schemeClr>
                </a:solidFill>
              </a:rPr>
              <a:t>Each </a:t>
            </a:r>
            <a:r>
              <a:rPr lang="en-US" sz="2400" b="1">
                <a:solidFill>
                  <a:schemeClr val="tx1">
                    <a:lumMod val="75000"/>
                  </a:schemeClr>
                </a:solidFill>
              </a:rPr>
              <a:t>arrow</a:t>
            </a:r>
            <a:r>
              <a:rPr lang="en-US" sz="2400">
                <a:solidFill>
                  <a:schemeClr val="tx1">
                    <a:lumMod val="75000"/>
                  </a:schemeClr>
                </a:solidFill>
              </a:rPr>
              <a:t> becomes its own </a:t>
            </a:r>
            <a:r>
              <a:rPr lang="en-US" sz="2400" b="1">
                <a:solidFill>
                  <a:schemeClr val="tx1">
                    <a:lumMod val="75000"/>
                  </a:schemeClr>
                </a:solidFill>
              </a:rPr>
              <a:t>rule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9ACF9C-3211-892A-D452-A5856AD59623}"/>
              </a:ext>
            </a:extLst>
          </p:cNvPr>
          <p:cNvCxnSpPr/>
          <p:nvPr/>
        </p:nvCxnSpPr>
        <p:spPr>
          <a:xfrm>
            <a:off x="3081866" y="3678872"/>
            <a:ext cx="410840" cy="527412"/>
          </a:xfrm>
          <a:prstGeom prst="line">
            <a:avLst/>
          </a:prstGeom>
          <a:ln w="38100">
            <a:solidFill>
              <a:srgbClr val="7030A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FC7ACEE5-34B4-B882-2347-7B49516296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4515" y="4896687"/>
            <a:ext cx="3601661" cy="149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3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52B4043-A4AC-344F-ACB5-BE56EC546EDF}"/>
              </a:ext>
            </a:extLst>
          </p:cNvPr>
          <p:cNvSpPr/>
          <p:nvPr/>
        </p:nvSpPr>
        <p:spPr>
          <a:xfrm>
            <a:off x="9235207" y="4105673"/>
            <a:ext cx="1972328" cy="385656"/>
          </a:xfrm>
          <a:prstGeom prst="rect">
            <a:avLst/>
          </a:prstGeom>
          <a:solidFill>
            <a:srgbClr val="BFDBBA"/>
          </a:solidFill>
          <a:ln>
            <a:solidFill>
              <a:srgbClr val="3232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0B10AA5-360B-A040-907A-CD4D1F368999}"/>
              </a:ext>
            </a:extLst>
          </p:cNvPr>
          <p:cNvSpPr/>
          <p:nvPr/>
        </p:nvSpPr>
        <p:spPr>
          <a:xfrm>
            <a:off x="5063758" y="4105673"/>
            <a:ext cx="1972328" cy="385656"/>
          </a:xfrm>
          <a:prstGeom prst="rect">
            <a:avLst/>
          </a:prstGeom>
          <a:solidFill>
            <a:srgbClr val="BFDBBA"/>
          </a:solidFill>
          <a:ln>
            <a:solidFill>
              <a:srgbClr val="3232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214E498-15C8-2E41-9201-8D93FA663207}"/>
              </a:ext>
            </a:extLst>
          </p:cNvPr>
          <p:cNvSpPr/>
          <p:nvPr/>
        </p:nvSpPr>
        <p:spPr>
          <a:xfrm>
            <a:off x="6144022" y="3022431"/>
            <a:ext cx="4450279" cy="425737"/>
          </a:xfrm>
          <a:prstGeom prst="rect">
            <a:avLst/>
          </a:prstGeom>
          <a:solidFill>
            <a:srgbClr val="BFDBBA"/>
          </a:solidFill>
          <a:ln>
            <a:solidFill>
              <a:srgbClr val="3232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7C998A-1875-E14A-B3CF-F50DD5B96E9A}"/>
              </a:ext>
            </a:extLst>
          </p:cNvPr>
          <p:cNvSpPr/>
          <p:nvPr/>
        </p:nvSpPr>
        <p:spPr>
          <a:xfrm>
            <a:off x="6469289" y="1900857"/>
            <a:ext cx="3862291" cy="494015"/>
          </a:xfrm>
          <a:prstGeom prst="rect">
            <a:avLst/>
          </a:prstGeom>
          <a:solidFill>
            <a:srgbClr val="BFDBBA"/>
          </a:solidFill>
          <a:ln>
            <a:solidFill>
              <a:srgbClr val="3232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3231AD0-8E2B-7148-A6A6-5B2963A2FD61}"/>
              </a:ext>
            </a:extLst>
          </p:cNvPr>
          <p:cNvSpPr/>
          <p:nvPr/>
        </p:nvSpPr>
        <p:spPr>
          <a:xfrm>
            <a:off x="-802055" y="5030619"/>
            <a:ext cx="8177605" cy="2216428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85621" y="198412"/>
            <a:ext cx="10096779" cy="641293"/>
          </a:xfrm>
          <a:prstGeom prst="rect">
            <a:avLst/>
          </a:prstGeom>
        </p:spPr>
        <p:txBody>
          <a:bodyPr lIns="91436" tIns="45718" rIns="91436" bIns="45718"/>
          <a:lstStyle>
            <a:lvl1pPr algn="ctr" defTabSz="60953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 err="1">
                <a:solidFill>
                  <a:schemeClr val="accent4"/>
                </a:solidFill>
                <a:cs typeface="Arial Rounded MT Bold"/>
              </a:rPr>
              <a:t>Ingredient 2: Abstract Rewriting</a:t>
            </a:r>
            <a:endParaRPr lang="en-US" sz="4500" b="1" dirty="0">
              <a:solidFill>
                <a:schemeClr val="accent4"/>
              </a:solidFill>
              <a:cs typeface="Arial Rounded MT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911684" y="3297841"/>
            <a:ext cx="42832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★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1389" b="-77203"/>
          <a:stretch/>
        </p:blipFill>
        <p:spPr>
          <a:xfrm>
            <a:off x="-28781" y="6339773"/>
            <a:ext cx="6851207" cy="5238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6" t="-42798" r="49074" b="-52500"/>
          <a:stretch/>
        </p:blipFill>
        <p:spPr>
          <a:xfrm>
            <a:off x="-122200" y="5222554"/>
            <a:ext cx="5299147" cy="5773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6" t="-62422" r="26019" b="-3"/>
          <a:stretch/>
        </p:blipFill>
        <p:spPr>
          <a:xfrm>
            <a:off x="-114705" y="5684739"/>
            <a:ext cx="5432182" cy="48017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4523632" y="2186629"/>
            <a:ext cx="967470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89660" y="1737568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α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6177429" y="3525947"/>
            <a:ext cx="944772" cy="543782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8" t="-196216" r="43060" b="-2"/>
          <a:stretch/>
        </p:blipFill>
        <p:spPr>
          <a:xfrm>
            <a:off x="974140" y="1533625"/>
            <a:ext cx="3157846" cy="7920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3" t="-33740" r="31778" b="-2"/>
          <a:stretch/>
        </p:blipFill>
        <p:spPr>
          <a:xfrm>
            <a:off x="6679021" y="1943555"/>
            <a:ext cx="3551465" cy="357595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9218187" y="3490202"/>
            <a:ext cx="919893" cy="520667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012834" y="1152793"/>
            <a:ext cx="4883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accent3">
                    <a:lumMod val="75000"/>
                  </a:schemeClr>
                </a:solidFill>
              </a:rPr>
              <a:t>Abstract states = CFG nodes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347" y="3108147"/>
            <a:ext cx="4320136" cy="281748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H="1">
            <a:off x="8369162" y="2413846"/>
            <a:ext cx="9253" cy="581605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448" y="4163586"/>
            <a:ext cx="1540275" cy="27181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91" y="4163586"/>
            <a:ext cx="1540275" cy="2718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45F0B3-FD45-FB4B-A764-7408B18DC2CA}"/>
              </a:ext>
            </a:extLst>
          </p:cNvPr>
          <p:cNvSpPr/>
          <p:nvPr/>
        </p:nvSpPr>
        <p:spPr>
          <a:xfrm>
            <a:off x="-1132483" y="4791489"/>
            <a:ext cx="9200037" cy="2963548"/>
          </a:xfrm>
          <a:prstGeom prst="rect">
            <a:avLst/>
          </a:prstGeom>
          <a:solidFill>
            <a:srgbClr val="FFFFFF">
              <a:alpha val="2039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4960CA1-9E38-6944-A6A4-3422F14D3314}"/>
              </a:ext>
            </a:extLst>
          </p:cNvPr>
          <p:cNvCxnSpPr>
            <a:cxnSpLocks/>
          </p:cNvCxnSpPr>
          <p:nvPr/>
        </p:nvCxnSpPr>
        <p:spPr>
          <a:xfrm flipH="1">
            <a:off x="6820566" y="6478943"/>
            <a:ext cx="818725" cy="0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A638B82-6467-3E4A-9F5E-C0B846769D06}"/>
              </a:ext>
            </a:extLst>
          </p:cNvPr>
          <p:cNvCxnSpPr>
            <a:cxnSpLocks/>
          </p:cNvCxnSpPr>
          <p:nvPr/>
        </p:nvCxnSpPr>
        <p:spPr>
          <a:xfrm flipH="1">
            <a:off x="6820566" y="6026118"/>
            <a:ext cx="818725" cy="0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6EDA2B7-DFB6-394A-BBF3-4D9E16616D3F}"/>
              </a:ext>
            </a:extLst>
          </p:cNvPr>
          <p:cNvCxnSpPr>
            <a:cxnSpLocks/>
          </p:cNvCxnSpPr>
          <p:nvPr/>
        </p:nvCxnSpPr>
        <p:spPr>
          <a:xfrm flipH="1">
            <a:off x="6820566" y="5506669"/>
            <a:ext cx="818725" cy="0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9C4C2E4-6ED0-0D95-E25F-46F244AD4FC8}"/>
              </a:ext>
            </a:extLst>
          </p:cNvPr>
          <p:cNvSpPr txBox="1"/>
          <p:nvPr/>
        </p:nvSpPr>
        <p:spPr>
          <a:xfrm>
            <a:off x="5816244" y="1901615"/>
            <a:ext cx="559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1">
                    <a:lumMod val="75000"/>
                  </a:schemeClr>
                </a:solidFill>
              </a:rPr>
              <a:t>if-in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0FD602-F507-8A65-C1F5-94EB19AFDD88}"/>
              </a:ext>
            </a:extLst>
          </p:cNvPr>
          <p:cNvSpPr txBox="1"/>
          <p:nvPr/>
        </p:nvSpPr>
        <p:spPr>
          <a:xfrm>
            <a:off x="3485669" y="4129426"/>
            <a:ext cx="160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1">
                    <a:lumMod val="75000"/>
                  </a:schemeClr>
                </a:solidFill>
              </a:rPr>
              <a:t>then-branch-in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EC1398-753F-9BAD-D93B-BA7B27834179}"/>
              </a:ext>
            </a:extLst>
          </p:cNvPr>
          <p:cNvSpPr txBox="1"/>
          <p:nvPr/>
        </p:nvSpPr>
        <p:spPr>
          <a:xfrm>
            <a:off x="7732116" y="4129426"/>
            <a:ext cx="1540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1">
                    <a:lumMod val="75000"/>
                  </a:schemeClr>
                </a:solidFill>
              </a:rPr>
              <a:t>else-branch-in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C1746A-84C4-1753-A789-EB8A1993433B}"/>
              </a:ext>
            </a:extLst>
          </p:cNvPr>
          <p:cNvSpPr txBox="1"/>
          <p:nvPr/>
        </p:nvSpPr>
        <p:spPr>
          <a:xfrm>
            <a:off x="5584510" y="3049562"/>
            <a:ext cx="559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1">
                    <a:lumMod val="75000"/>
                  </a:schemeClr>
                </a:solidFill>
              </a:rPr>
              <a:t>if-in</a:t>
            </a:r>
          </a:p>
        </p:txBody>
      </p:sp>
    </p:spTree>
    <p:extLst>
      <p:ext uri="{BB962C8B-B14F-4D97-AF65-F5344CB8AC3E}">
        <p14:creationId xmlns:p14="http://schemas.microsoft.com/office/powerpoint/2010/main" val="142054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6" grpId="0" animBg="1"/>
      <p:bldP spid="35" grpId="0" animBg="1"/>
      <p:bldP spid="17" grpId="0" animBg="1"/>
      <p:bldP spid="21" grpId="0"/>
      <p:bldP spid="33" grpId="0"/>
      <p:bldP spid="11" grpId="0"/>
      <p:bldP spid="12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85621" y="198412"/>
            <a:ext cx="10096779" cy="641293"/>
          </a:xfrm>
          <a:prstGeom prst="rect">
            <a:avLst/>
          </a:prstGeom>
        </p:spPr>
        <p:txBody>
          <a:bodyPr lIns="91436" tIns="45718" rIns="91436" bIns="45718"/>
          <a:lstStyle>
            <a:lvl1pPr algn="ctr" defTabSz="60953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 err="1">
                <a:solidFill>
                  <a:schemeClr val="accent4"/>
                </a:solidFill>
                <a:cs typeface="Arial Rounded MT Bold"/>
              </a:rPr>
              <a:t>We can project nodes together!</a:t>
            </a:r>
            <a:endParaRPr lang="en-US" sz="4500" b="1" dirty="0">
              <a:solidFill>
                <a:schemeClr val="accent4"/>
              </a:solidFill>
              <a:cs typeface="Arial Rounded MT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911684" y="2869384"/>
            <a:ext cx="42832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★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550" y="1863092"/>
            <a:ext cx="4432899" cy="278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71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52B4043-A4AC-344F-ACB5-BE56EC546EDF}"/>
              </a:ext>
            </a:extLst>
          </p:cNvPr>
          <p:cNvSpPr/>
          <p:nvPr/>
        </p:nvSpPr>
        <p:spPr>
          <a:xfrm>
            <a:off x="9235207" y="4105673"/>
            <a:ext cx="1972328" cy="385656"/>
          </a:xfrm>
          <a:prstGeom prst="rect">
            <a:avLst/>
          </a:prstGeom>
          <a:solidFill>
            <a:srgbClr val="BFDBBA"/>
          </a:solidFill>
          <a:ln>
            <a:solidFill>
              <a:srgbClr val="3232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0B10AA5-360B-A040-907A-CD4D1F368999}"/>
              </a:ext>
            </a:extLst>
          </p:cNvPr>
          <p:cNvSpPr/>
          <p:nvPr/>
        </p:nvSpPr>
        <p:spPr>
          <a:xfrm>
            <a:off x="5063758" y="4105673"/>
            <a:ext cx="1972328" cy="385656"/>
          </a:xfrm>
          <a:prstGeom prst="rect">
            <a:avLst/>
          </a:prstGeom>
          <a:solidFill>
            <a:srgbClr val="BFDBBA"/>
          </a:solidFill>
          <a:ln>
            <a:solidFill>
              <a:srgbClr val="3232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214E498-15C8-2E41-9201-8D93FA663207}"/>
              </a:ext>
            </a:extLst>
          </p:cNvPr>
          <p:cNvSpPr/>
          <p:nvPr/>
        </p:nvSpPr>
        <p:spPr>
          <a:xfrm>
            <a:off x="6144022" y="3022431"/>
            <a:ext cx="4450279" cy="425737"/>
          </a:xfrm>
          <a:prstGeom prst="rect">
            <a:avLst/>
          </a:prstGeom>
          <a:solidFill>
            <a:srgbClr val="BFDBBA"/>
          </a:solidFill>
          <a:ln>
            <a:solidFill>
              <a:srgbClr val="3232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7C998A-1875-E14A-B3CF-F50DD5B96E9A}"/>
              </a:ext>
            </a:extLst>
          </p:cNvPr>
          <p:cNvSpPr/>
          <p:nvPr/>
        </p:nvSpPr>
        <p:spPr>
          <a:xfrm>
            <a:off x="6469289" y="1900857"/>
            <a:ext cx="3862291" cy="494015"/>
          </a:xfrm>
          <a:prstGeom prst="rect">
            <a:avLst/>
          </a:prstGeom>
          <a:solidFill>
            <a:srgbClr val="BFDBBA"/>
          </a:solidFill>
          <a:ln>
            <a:solidFill>
              <a:srgbClr val="3232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3231AD0-8E2B-7148-A6A6-5B2963A2FD61}"/>
              </a:ext>
            </a:extLst>
          </p:cNvPr>
          <p:cNvSpPr/>
          <p:nvPr/>
        </p:nvSpPr>
        <p:spPr>
          <a:xfrm>
            <a:off x="-802055" y="5030619"/>
            <a:ext cx="8177605" cy="2216428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85621" y="198412"/>
            <a:ext cx="10096779" cy="641293"/>
          </a:xfrm>
          <a:prstGeom prst="rect">
            <a:avLst/>
          </a:prstGeom>
        </p:spPr>
        <p:txBody>
          <a:bodyPr lIns="91436" tIns="45718" rIns="91436" bIns="45718"/>
          <a:lstStyle>
            <a:lvl1pPr algn="ctr" defTabSz="60953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 err="1">
                <a:solidFill>
                  <a:schemeClr val="accent4"/>
                </a:solidFill>
                <a:cs typeface="Arial Rounded MT Bold"/>
              </a:rPr>
              <a:t>Ingredient 2: Abstract Rewriting</a:t>
            </a:r>
            <a:endParaRPr lang="en-US" sz="4500" b="1" dirty="0">
              <a:solidFill>
                <a:schemeClr val="accent4"/>
              </a:solidFill>
              <a:cs typeface="Arial Rounded MT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911684" y="3297841"/>
            <a:ext cx="42832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★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1389" b="-77203"/>
          <a:stretch/>
        </p:blipFill>
        <p:spPr>
          <a:xfrm>
            <a:off x="-28781" y="6339773"/>
            <a:ext cx="6851207" cy="5238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6" t="-42798" r="49074" b="-52500"/>
          <a:stretch/>
        </p:blipFill>
        <p:spPr>
          <a:xfrm>
            <a:off x="-122200" y="5222554"/>
            <a:ext cx="5299147" cy="5773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6" t="-62422" r="26019" b="-3"/>
          <a:stretch/>
        </p:blipFill>
        <p:spPr>
          <a:xfrm>
            <a:off x="-114705" y="5684739"/>
            <a:ext cx="5432182" cy="48017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4523632" y="2186629"/>
            <a:ext cx="967470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89660" y="1737568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α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6177429" y="3525947"/>
            <a:ext cx="944772" cy="543782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8" t="-196216" r="43060" b="-2"/>
          <a:stretch/>
        </p:blipFill>
        <p:spPr>
          <a:xfrm>
            <a:off x="974140" y="1533625"/>
            <a:ext cx="3157846" cy="7920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3" t="-33740" r="31778" b="-2"/>
          <a:stretch/>
        </p:blipFill>
        <p:spPr>
          <a:xfrm>
            <a:off x="6679021" y="1943555"/>
            <a:ext cx="3551465" cy="357595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9218187" y="3490202"/>
            <a:ext cx="919893" cy="520667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012834" y="1152793"/>
            <a:ext cx="4883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accent3">
                    <a:lumMod val="75000"/>
                  </a:schemeClr>
                </a:solidFill>
              </a:rPr>
              <a:t>Abstract states = CFG nodes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347" y="3108147"/>
            <a:ext cx="4320136" cy="281748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H="1">
            <a:off x="8369162" y="2413846"/>
            <a:ext cx="9253" cy="581605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448" y="4163586"/>
            <a:ext cx="1540275" cy="27181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91" y="4163586"/>
            <a:ext cx="1540275" cy="2718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45F0B3-FD45-FB4B-A764-7408B18DC2CA}"/>
              </a:ext>
            </a:extLst>
          </p:cNvPr>
          <p:cNvSpPr/>
          <p:nvPr/>
        </p:nvSpPr>
        <p:spPr>
          <a:xfrm>
            <a:off x="-1132483" y="4791489"/>
            <a:ext cx="9200037" cy="2963548"/>
          </a:xfrm>
          <a:prstGeom prst="rect">
            <a:avLst/>
          </a:prstGeom>
          <a:solidFill>
            <a:srgbClr val="FFFFFF">
              <a:alpha val="2039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4960CA1-9E38-6944-A6A4-3422F14D3314}"/>
              </a:ext>
            </a:extLst>
          </p:cNvPr>
          <p:cNvCxnSpPr>
            <a:cxnSpLocks/>
          </p:cNvCxnSpPr>
          <p:nvPr/>
        </p:nvCxnSpPr>
        <p:spPr>
          <a:xfrm flipH="1">
            <a:off x="6820566" y="6478943"/>
            <a:ext cx="818725" cy="0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A638B82-6467-3E4A-9F5E-C0B846769D06}"/>
              </a:ext>
            </a:extLst>
          </p:cNvPr>
          <p:cNvCxnSpPr>
            <a:cxnSpLocks/>
          </p:cNvCxnSpPr>
          <p:nvPr/>
        </p:nvCxnSpPr>
        <p:spPr>
          <a:xfrm flipH="1">
            <a:off x="6820566" y="6026118"/>
            <a:ext cx="818725" cy="0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6EDA2B7-DFB6-394A-BBF3-4D9E16616D3F}"/>
              </a:ext>
            </a:extLst>
          </p:cNvPr>
          <p:cNvCxnSpPr>
            <a:cxnSpLocks/>
          </p:cNvCxnSpPr>
          <p:nvPr/>
        </p:nvCxnSpPr>
        <p:spPr>
          <a:xfrm flipH="1">
            <a:off x="6820566" y="5506669"/>
            <a:ext cx="818725" cy="0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9C4C2E4-6ED0-0D95-E25F-46F244AD4FC8}"/>
              </a:ext>
            </a:extLst>
          </p:cNvPr>
          <p:cNvSpPr txBox="1"/>
          <p:nvPr/>
        </p:nvSpPr>
        <p:spPr>
          <a:xfrm>
            <a:off x="5816244" y="1901615"/>
            <a:ext cx="559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1">
                    <a:lumMod val="75000"/>
                  </a:schemeClr>
                </a:solidFill>
              </a:rPr>
              <a:t>if-in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0FD602-F507-8A65-C1F5-94EB19AFDD88}"/>
              </a:ext>
            </a:extLst>
          </p:cNvPr>
          <p:cNvSpPr txBox="1"/>
          <p:nvPr/>
        </p:nvSpPr>
        <p:spPr>
          <a:xfrm>
            <a:off x="3485669" y="4129426"/>
            <a:ext cx="160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1">
                    <a:lumMod val="75000"/>
                  </a:schemeClr>
                </a:solidFill>
              </a:rPr>
              <a:t>then-branch-in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EC1398-753F-9BAD-D93B-BA7B27834179}"/>
              </a:ext>
            </a:extLst>
          </p:cNvPr>
          <p:cNvSpPr txBox="1"/>
          <p:nvPr/>
        </p:nvSpPr>
        <p:spPr>
          <a:xfrm>
            <a:off x="7732116" y="4129426"/>
            <a:ext cx="1540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1">
                    <a:lumMod val="75000"/>
                  </a:schemeClr>
                </a:solidFill>
              </a:rPr>
              <a:t>else-branch-in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C1746A-84C4-1753-A789-EB8A1993433B}"/>
              </a:ext>
            </a:extLst>
          </p:cNvPr>
          <p:cNvSpPr txBox="1"/>
          <p:nvPr/>
        </p:nvSpPr>
        <p:spPr>
          <a:xfrm>
            <a:off x="5584510" y="3049562"/>
            <a:ext cx="559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1">
                    <a:lumMod val="75000"/>
                  </a:schemeClr>
                </a:solidFill>
              </a:rPr>
              <a:t>if-in</a:t>
            </a:r>
          </a:p>
        </p:txBody>
      </p:sp>
    </p:spTree>
    <p:extLst>
      <p:ext uri="{BB962C8B-B14F-4D97-AF65-F5344CB8AC3E}">
        <p14:creationId xmlns:p14="http://schemas.microsoft.com/office/powerpoint/2010/main" val="347254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7" grpId="0" animBg="1"/>
      <p:bldP spid="11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52B4043-A4AC-344F-ACB5-BE56EC546EDF}"/>
              </a:ext>
            </a:extLst>
          </p:cNvPr>
          <p:cNvSpPr/>
          <p:nvPr/>
        </p:nvSpPr>
        <p:spPr>
          <a:xfrm>
            <a:off x="9235207" y="4105673"/>
            <a:ext cx="1972328" cy="385656"/>
          </a:xfrm>
          <a:prstGeom prst="rect">
            <a:avLst/>
          </a:prstGeom>
          <a:solidFill>
            <a:srgbClr val="BFDBBA"/>
          </a:solidFill>
          <a:ln>
            <a:solidFill>
              <a:srgbClr val="3232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0B10AA5-360B-A040-907A-CD4D1F368999}"/>
              </a:ext>
            </a:extLst>
          </p:cNvPr>
          <p:cNvSpPr/>
          <p:nvPr/>
        </p:nvSpPr>
        <p:spPr>
          <a:xfrm>
            <a:off x="5063758" y="4105673"/>
            <a:ext cx="1972328" cy="385656"/>
          </a:xfrm>
          <a:prstGeom prst="rect">
            <a:avLst/>
          </a:prstGeom>
          <a:solidFill>
            <a:srgbClr val="BFDBBA"/>
          </a:solidFill>
          <a:ln>
            <a:solidFill>
              <a:srgbClr val="3232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214E498-15C8-2E41-9201-8D93FA663207}"/>
              </a:ext>
            </a:extLst>
          </p:cNvPr>
          <p:cNvSpPr/>
          <p:nvPr/>
        </p:nvSpPr>
        <p:spPr>
          <a:xfrm>
            <a:off x="6144022" y="1832373"/>
            <a:ext cx="4450279" cy="1615796"/>
          </a:xfrm>
          <a:prstGeom prst="rect">
            <a:avLst/>
          </a:prstGeom>
          <a:solidFill>
            <a:srgbClr val="BFDBBA"/>
          </a:solidFill>
          <a:ln>
            <a:solidFill>
              <a:srgbClr val="3232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3231AD0-8E2B-7148-A6A6-5B2963A2FD61}"/>
              </a:ext>
            </a:extLst>
          </p:cNvPr>
          <p:cNvSpPr/>
          <p:nvPr/>
        </p:nvSpPr>
        <p:spPr>
          <a:xfrm>
            <a:off x="-802055" y="5030619"/>
            <a:ext cx="8177605" cy="2216428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85621" y="198412"/>
            <a:ext cx="10096779" cy="641293"/>
          </a:xfrm>
          <a:prstGeom prst="rect">
            <a:avLst/>
          </a:prstGeom>
        </p:spPr>
        <p:txBody>
          <a:bodyPr lIns="91436" tIns="45718" rIns="91436" bIns="45718"/>
          <a:lstStyle>
            <a:lvl1pPr algn="ctr" defTabSz="60953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 err="1">
                <a:solidFill>
                  <a:schemeClr val="accent4"/>
                </a:solidFill>
                <a:cs typeface="Arial Rounded MT Bold"/>
              </a:rPr>
              <a:t>Ingredient 2: Abstract Rewriting</a:t>
            </a:r>
            <a:endParaRPr lang="en-US" sz="4500" b="1" dirty="0">
              <a:solidFill>
                <a:schemeClr val="accent4"/>
              </a:solidFill>
              <a:cs typeface="Arial Rounded MT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911684" y="3297841"/>
            <a:ext cx="42832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★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1389" b="-77203"/>
          <a:stretch/>
        </p:blipFill>
        <p:spPr>
          <a:xfrm>
            <a:off x="-28781" y="6339773"/>
            <a:ext cx="6851207" cy="5238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6" t="-42798" r="49074" b="-52500"/>
          <a:stretch/>
        </p:blipFill>
        <p:spPr>
          <a:xfrm>
            <a:off x="-122200" y="5222554"/>
            <a:ext cx="5299147" cy="5773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6" t="-62422" r="26019" b="-3"/>
          <a:stretch/>
        </p:blipFill>
        <p:spPr>
          <a:xfrm>
            <a:off x="-114705" y="5684739"/>
            <a:ext cx="5432182" cy="48017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4523632" y="2186629"/>
            <a:ext cx="967470" cy="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89660" y="1737568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α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6177429" y="3525947"/>
            <a:ext cx="944772" cy="543782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8" t="-196216" r="43060" b="-2"/>
          <a:stretch/>
        </p:blipFill>
        <p:spPr>
          <a:xfrm>
            <a:off x="974140" y="1533625"/>
            <a:ext cx="3157846" cy="7920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3" t="-33740" r="31778" b="-2"/>
          <a:stretch/>
        </p:blipFill>
        <p:spPr>
          <a:xfrm>
            <a:off x="6679021" y="1943555"/>
            <a:ext cx="3551465" cy="357595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9218187" y="3490202"/>
            <a:ext cx="919893" cy="520667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012834" y="1152793"/>
            <a:ext cx="4883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accent3">
                    <a:lumMod val="75000"/>
                  </a:schemeClr>
                </a:solidFill>
              </a:rPr>
              <a:t>Abstract states = CFG nodes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347" y="3108147"/>
            <a:ext cx="4320136" cy="281748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H="1">
            <a:off x="8369162" y="2413846"/>
            <a:ext cx="9253" cy="581605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448" y="4163586"/>
            <a:ext cx="1540275" cy="27181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91" y="4163586"/>
            <a:ext cx="1540275" cy="2718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45F0B3-FD45-FB4B-A764-7408B18DC2CA}"/>
              </a:ext>
            </a:extLst>
          </p:cNvPr>
          <p:cNvSpPr/>
          <p:nvPr/>
        </p:nvSpPr>
        <p:spPr>
          <a:xfrm>
            <a:off x="-1132483" y="4791489"/>
            <a:ext cx="9200037" cy="2963548"/>
          </a:xfrm>
          <a:prstGeom prst="rect">
            <a:avLst/>
          </a:prstGeom>
          <a:solidFill>
            <a:srgbClr val="FFFFFF">
              <a:alpha val="2039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4960CA1-9E38-6944-A6A4-3422F14D3314}"/>
              </a:ext>
            </a:extLst>
          </p:cNvPr>
          <p:cNvCxnSpPr>
            <a:cxnSpLocks/>
          </p:cNvCxnSpPr>
          <p:nvPr/>
        </p:nvCxnSpPr>
        <p:spPr>
          <a:xfrm flipH="1">
            <a:off x="6820566" y="6478943"/>
            <a:ext cx="818725" cy="0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A638B82-6467-3E4A-9F5E-C0B846769D06}"/>
              </a:ext>
            </a:extLst>
          </p:cNvPr>
          <p:cNvCxnSpPr>
            <a:cxnSpLocks/>
          </p:cNvCxnSpPr>
          <p:nvPr/>
        </p:nvCxnSpPr>
        <p:spPr>
          <a:xfrm flipH="1">
            <a:off x="6820566" y="6026118"/>
            <a:ext cx="818725" cy="0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6EDA2B7-DFB6-394A-BBF3-4D9E16616D3F}"/>
              </a:ext>
            </a:extLst>
          </p:cNvPr>
          <p:cNvCxnSpPr>
            <a:cxnSpLocks/>
          </p:cNvCxnSpPr>
          <p:nvPr/>
        </p:nvCxnSpPr>
        <p:spPr>
          <a:xfrm flipH="1">
            <a:off x="6820566" y="5506669"/>
            <a:ext cx="818725" cy="0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90FD602-F507-8A65-C1F5-94EB19AFDD88}"/>
              </a:ext>
            </a:extLst>
          </p:cNvPr>
          <p:cNvSpPr txBox="1"/>
          <p:nvPr/>
        </p:nvSpPr>
        <p:spPr>
          <a:xfrm>
            <a:off x="3485669" y="4129426"/>
            <a:ext cx="160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1">
                    <a:lumMod val="75000"/>
                  </a:schemeClr>
                </a:solidFill>
              </a:rPr>
              <a:t>then-branch-in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EC1398-753F-9BAD-D93B-BA7B27834179}"/>
              </a:ext>
            </a:extLst>
          </p:cNvPr>
          <p:cNvSpPr txBox="1"/>
          <p:nvPr/>
        </p:nvSpPr>
        <p:spPr>
          <a:xfrm>
            <a:off x="7732116" y="4129426"/>
            <a:ext cx="1540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1">
                    <a:lumMod val="75000"/>
                  </a:schemeClr>
                </a:solidFill>
              </a:rPr>
              <a:t>else-branch-in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C1746A-84C4-1753-A789-EB8A1993433B}"/>
              </a:ext>
            </a:extLst>
          </p:cNvPr>
          <p:cNvSpPr txBox="1"/>
          <p:nvPr/>
        </p:nvSpPr>
        <p:spPr>
          <a:xfrm>
            <a:off x="5584510" y="2352593"/>
            <a:ext cx="559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1">
                    <a:lumMod val="75000"/>
                  </a:schemeClr>
                </a:solidFill>
              </a:rPr>
              <a:t>if-in</a:t>
            </a:r>
          </a:p>
        </p:txBody>
      </p:sp>
    </p:spTree>
    <p:extLst>
      <p:ext uri="{BB962C8B-B14F-4D97-AF65-F5344CB8AC3E}">
        <p14:creationId xmlns:p14="http://schemas.microsoft.com/office/powerpoint/2010/main" val="249777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9608" y="451340"/>
            <a:ext cx="1312025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85621" y="198412"/>
            <a:ext cx="10096779" cy="641293"/>
          </a:xfrm>
          <a:prstGeom prst="rect">
            <a:avLst/>
          </a:prstGeom>
        </p:spPr>
        <p:txBody>
          <a:bodyPr lIns="91436" tIns="45718" rIns="91436" bIns="45718"/>
          <a:lstStyle>
            <a:lvl1pPr algn="ctr" defTabSz="60953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 err="1">
                <a:solidFill>
                  <a:schemeClr val="accent4"/>
                </a:solidFill>
                <a:cs typeface="Arial Rounded MT Bold"/>
              </a:rPr>
              <a:t>Vision</a:t>
            </a:r>
            <a:endParaRPr lang="en-US" sz="4500" b="1" dirty="0">
              <a:solidFill>
                <a:schemeClr val="accent4"/>
              </a:solidFill>
              <a:cs typeface="Arial Rounded MT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1972" y="2626222"/>
            <a:ext cx="2617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tx1">
                    <a:lumMod val="75000"/>
                  </a:schemeClr>
                </a:solidFill>
              </a:rPr>
              <a:t>Symbol table generator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0874" y="3091859"/>
            <a:ext cx="3221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tx1">
                    <a:lumMod val="75000"/>
                  </a:schemeClr>
                </a:solidFill>
              </a:rPr>
              <a:t>Control-flow graph generator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60874" y="4091182"/>
            <a:ext cx="2785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tx1">
                    <a:lumMod val="75000"/>
                  </a:schemeClr>
                </a:solidFill>
              </a:rPr>
              <a:t>Symbol execution engine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1972" y="4624868"/>
            <a:ext cx="172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tx1">
                    <a:lumMod val="75000"/>
                  </a:schemeClr>
                </a:solidFill>
              </a:rPr>
              <a:t>Model checker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63274" y="3557496"/>
            <a:ext cx="1799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tx1">
                    <a:lumMod val="75000"/>
                  </a:schemeClr>
                </a:solidFill>
              </a:rPr>
              <a:t>Code generator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17896" y="1850366"/>
            <a:ext cx="31548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solidFill>
                  <a:schemeClr val="tx1">
                    <a:lumMod val="75000"/>
                  </a:schemeClr>
                </a:solidFill>
              </a:rPr>
              <a:t>My </a:t>
            </a:r>
            <a:r>
              <a:rPr lang="en-US" sz="2200">
                <a:solidFill>
                  <a:schemeClr val="bg2">
                    <a:lumMod val="10000"/>
                  </a:schemeClr>
                </a:solidFill>
              </a:rPr>
              <a:t>new </a:t>
            </a:r>
            <a:r>
              <a:rPr lang="en-US" sz="2200">
                <a:solidFill>
                  <a:schemeClr val="tx1">
                    <a:lumMod val="75000"/>
                  </a:schemeClr>
                </a:solidFill>
              </a:rPr>
              <a:t>language needs a</a:t>
            </a:r>
          </a:p>
        </p:txBody>
      </p:sp>
      <p:sp>
        <p:nvSpPr>
          <p:cNvPr id="13" name="Oval 12"/>
          <p:cNvSpPr/>
          <p:nvPr/>
        </p:nvSpPr>
        <p:spPr>
          <a:xfrm>
            <a:off x="4600541" y="2717506"/>
            <a:ext cx="158223" cy="15822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51972" y="5090505"/>
            <a:ext cx="2721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tx1">
                    <a:lumMod val="75000"/>
                  </a:schemeClr>
                </a:solidFill>
              </a:rPr>
              <a:t>Dataflow analysis library</a:t>
            </a:r>
          </a:p>
        </p:txBody>
      </p:sp>
      <p:sp>
        <p:nvSpPr>
          <p:cNvPr id="15" name="Oval 14"/>
          <p:cNvSpPr/>
          <p:nvPr/>
        </p:nvSpPr>
        <p:spPr>
          <a:xfrm>
            <a:off x="4595550" y="3221291"/>
            <a:ext cx="158223" cy="15822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95550" y="3678439"/>
            <a:ext cx="158223" cy="15822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595550" y="4240440"/>
            <a:ext cx="158223" cy="15822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95550" y="4745811"/>
            <a:ext cx="158223" cy="15822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95550" y="5211448"/>
            <a:ext cx="158223" cy="15822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5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2" grpId="0"/>
      <p:bldP spid="12" grpId="1"/>
      <p:bldP spid="13" grpId="0" animBg="1"/>
      <p:bldP spid="13" grpId="1" animBg="1"/>
      <p:bldP spid="14" grpId="0"/>
      <p:bldP spid="14" grpId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85621" y="198412"/>
            <a:ext cx="10096779" cy="641293"/>
          </a:xfrm>
          <a:prstGeom prst="rect">
            <a:avLst/>
          </a:prstGeom>
        </p:spPr>
        <p:txBody>
          <a:bodyPr lIns="91436" tIns="45718" rIns="91436" bIns="45718"/>
          <a:lstStyle>
            <a:lvl1pPr algn="ctr" defTabSz="60953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 err="1">
                <a:solidFill>
                  <a:schemeClr val="accent4"/>
                </a:solidFill>
                <a:cs typeface="Arial Rounded MT Bold"/>
              </a:rPr>
              <a:t>Duplicated Work</a:t>
            </a:r>
            <a:endParaRPr lang="en-US" sz="4500" b="1" dirty="0">
              <a:solidFill>
                <a:schemeClr val="accent4"/>
              </a:solidFill>
              <a:cs typeface="Arial Rounded MT Bold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813335" y="3995847"/>
            <a:ext cx="944772" cy="543782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3" t="-33740" r="31778" b="-2"/>
          <a:stretch/>
        </p:blipFill>
        <p:spPr>
          <a:xfrm>
            <a:off x="2314927" y="2413455"/>
            <a:ext cx="3551465" cy="357595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854093" y="3960102"/>
            <a:ext cx="919893" cy="520667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53" y="3578047"/>
            <a:ext cx="4320136" cy="281748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H="1">
            <a:off x="4005068" y="2883746"/>
            <a:ext cx="9253" cy="581605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354" y="4581076"/>
            <a:ext cx="1540275" cy="2718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97" y="4581075"/>
            <a:ext cx="1540275" cy="27181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534010" y="3213769"/>
            <a:ext cx="352532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Would be same in other contexts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5773986" y="2545317"/>
            <a:ext cx="935181" cy="65765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857096" y="2339955"/>
            <a:ext cx="916890" cy="543792"/>
          </a:xfrm>
          <a:prstGeom prst="rect">
            <a:avLst/>
          </a:prstGeom>
          <a:solidFill>
            <a:srgbClr val="5236C6">
              <a:alpha val="9804"/>
            </a:srgbClr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665144" y="4479715"/>
            <a:ext cx="916890" cy="543792"/>
          </a:xfrm>
          <a:prstGeom prst="rect">
            <a:avLst/>
          </a:prstGeom>
          <a:solidFill>
            <a:srgbClr val="5236C6">
              <a:alpha val="9804"/>
            </a:srgbClr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609196" y="3490751"/>
            <a:ext cx="845204" cy="394444"/>
          </a:xfrm>
          <a:prstGeom prst="rect">
            <a:avLst/>
          </a:prstGeom>
          <a:solidFill>
            <a:srgbClr val="5236C6">
              <a:alpha val="9804"/>
            </a:srgbClr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390733" y="4539629"/>
            <a:ext cx="845204" cy="394444"/>
          </a:xfrm>
          <a:prstGeom prst="rect">
            <a:avLst/>
          </a:prstGeom>
          <a:solidFill>
            <a:srgbClr val="5236C6">
              <a:alpha val="9804"/>
            </a:srgbClr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21" idx="1"/>
          </p:cNvCxnSpPr>
          <p:nvPr/>
        </p:nvCxnSpPr>
        <p:spPr>
          <a:xfrm flipH="1">
            <a:off x="3442175" y="3406130"/>
            <a:ext cx="3091835" cy="28461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183096" y="3565658"/>
            <a:ext cx="4491533" cy="119386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582035" y="3582074"/>
            <a:ext cx="1418965" cy="118984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5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 animBg="1"/>
      <p:bldP spid="25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4625" y="15327636"/>
            <a:ext cx="6199654" cy="365336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85621" y="198412"/>
            <a:ext cx="10096779" cy="641293"/>
          </a:xfrm>
          <a:prstGeom prst="rect">
            <a:avLst/>
          </a:prstGeom>
        </p:spPr>
        <p:txBody>
          <a:bodyPr lIns="91436" tIns="45718" rIns="91436" bIns="45718"/>
          <a:lstStyle>
            <a:lvl1pPr algn="ctr" defTabSz="60953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 err="1">
                <a:solidFill>
                  <a:schemeClr val="accent4"/>
                </a:solidFill>
                <a:cs typeface="Arial Rounded MT Bold"/>
              </a:rPr>
              <a:t>Graph Patterns</a:t>
            </a:r>
            <a:endParaRPr lang="en-US" sz="4500" b="1" dirty="0">
              <a:solidFill>
                <a:schemeClr val="accent4"/>
              </a:solidFill>
              <a:cs typeface="Arial Rounded MT Bold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296197" y="3318566"/>
            <a:ext cx="1102736" cy="771200"/>
          </a:xfrm>
          <a:prstGeom prst="rightArrow">
            <a:avLst/>
          </a:prstGeom>
          <a:solidFill>
            <a:schemeClr val="tx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9677" y="8676361"/>
            <a:ext cx="372447" cy="372447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9677" y="8676361"/>
            <a:ext cx="372447" cy="372447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078" y="8676361"/>
            <a:ext cx="297958" cy="372447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9677" y="8676361"/>
            <a:ext cx="372447" cy="372447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078" y="8676361"/>
            <a:ext cx="297958" cy="372447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078" y="8676361"/>
            <a:ext cx="297958" cy="372447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449" y="8534236"/>
            <a:ext cx="4096914" cy="2998196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8578" y="8714462"/>
            <a:ext cx="111734" cy="242090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8578" y="8701761"/>
            <a:ext cx="111734" cy="297957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0564" y="8950630"/>
            <a:ext cx="2141569" cy="1378053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8578" y="8739861"/>
            <a:ext cx="111734" cy="167601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4578" y="8689062"/>
            <a:ext cx="856628" cy="316580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6177" y="8701761"/>
            <a:ext cx="540047" cy="29795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8578" y="8752561"/>
            <a:ext cx="111734" cy="148979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6278" y="8221785"/>
            <a:ext cx="3668600" cy="223468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5977" y="8727162"/>
            <a:ext cx="1527031" cy="223468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977" y="8221785"/>
            <a:ext cx="3649977" cy="223468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478" y="8221785"/>
            <a:ext cx="2700238" cy="223468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778" y="8221785"/>
            <a:ext cx="5363232" cy="223468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778" y="8221785"/>
            <a:ext cx="5363232" cy="223468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71" y="8965347"/>
            <a:ext cx="4394871" cy="223468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332" y="5167685"/>
            <a:ext cx="2532637" cy="223468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1745" y="8732568"/>
            <a:ext cx="4674203" cy="689026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368" y="8508973"/>
            <a:ext cx="3631357" cy="763516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527" y="9066895"/>
            <a:ext cx="5270125" cy="372447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0178" y="9384412"/>
            <a:ext cx="5270116" cy="409691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9778" y="8676362"/>
            <a:ext cx="1750498" cy="353824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013" y="9333477"/>
            <a:ext cx="3556869" cy="372447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770" y="2025556"/>
            <a:ext cx="2729985" cy="240881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72" y="2026202"/>
            <a:ext cx="4737330" cy="602203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76" y="2025556"/>
            <a:ext cx="5941741" cy="1124113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62" y="2024873"/>
            <a:ext cx="5941737" cy="1605875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95" y="2024873"/>
            <a:ext cx="6022034" cy="3372339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95" y="2024873"/>
            <a:ext cx="6022034" cy="3372339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4" y="2031696"/>
            <a:ext cx="6242842" cy="3372339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70" y="2025519"/>
            <a:ext cx="6262915" cy="3372339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10" y="2030027"/>
            <a:ext cx="6383356" cy="3372339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0" y="1948285"/>
            <a:ext cx="6383356" cy="3512853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79" y="1890872"/>
            <a:ext cx="6744677" cy="3653367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5367865" y="1998000"/>
            <a:ext cx="253687" cy="280097"/>
          </a:xfrm>
          <a:prstGeom prst="rect">
            <a:avLst/>
          </a:prstGeom>
          <a:solidFill>
            <a:srgbClr val="00B0F0">
              <a:alpha val="10196"/>
            </a:srgbClr>
          </a:solidFill>
          <a:ln w="19050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3"/>
          </a:p>
        </p:txBody>
      </p:sp>
      <p:sp>
        <p:nvSpPr>
          <p:cNvPr id="47" name="TextBox 46"/>
          <p:cNvSpPr txBox="1"/>
          <p:nvPr/>
        </p:nvSpPr>
        <p:spPr>
          <a:xfrm>
            <a:off x="5969600" y="1187733"/>
            <a:ext cx="1962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</a:rPr>
              <a:t>Any continuation</a:t>
            </a:r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5625216" y="1579681"/>
            <a:ext cx="925434" cy="42330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321048" y="1998000"/>
            <a:ext cx="1229685" cy="271830"/>
          </a:xfrm>
          <a:prstGeom prst="rect">
            <a:avLst/>
          </a:prstGeom>
          <a:solidFill>
            <a:schemeClr val="accent1">
              <a:alpha val="10196"/>
            </a:schemeClr>
          </a:solidFill>
          <a:ln w="1905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3"/>
          </a:p>
        </p:txBody>
      </p:sp>
      <p:sp>
        <p:nvSpPr>
          <p:cNvPr id="50" name="TextBox 49"/>
          <p:cNvSpPr txBox="1"/>
          <p:nvPr/>
        </p:nvSpPr>
        <p:spPr>
          <a:xfrm>
            <a:off x="916197" y="1191482"/>
            <a:ext cx="224106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1"/>
                </a:solidFill>
              </a:rPr>
              <a:t>Any condition/body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2021113" y="1529539"/>
            <a:ext cx="1360033" cy="46662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600516" y="2000440"/>
            <a:ext cx="639150" cy="271830"/>
          </a:xfrm>
          <a:prstGeom prst="rect">
            <a:avLst/>
          </a:prstGeom>
          <a:solidFill>
            <a:schemeClr val="bg2">
              <a:lumMod val="50000"/>
              <a:alpha val="10196"/>
            </a:schemeClr>
          </a:solidFill>
          <a:ln w="19050" cmpd="sng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3"/>
          </a:p>
        </p:txBody>
      </p:sp>
      <p:cxnSp>
        <p:nvCxnSpPr>
          <p:cNvPr id="56" name="Straight Connector 55"/>
          <p:cNvCxnSpPr>
            <a:endCxn id="55" idx="0"/>
          </p:cNvCxnSpPr>
          <p:nvPr/>
        </p:nvCxnSpPr>
        <p:spPr>
          <a:xfrm>
            <a:off x="4920091" y="1566191"/>
            <a:ext cx="0" cy="434249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749748" y="1191482"/>
            <a:ext cx="197772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2">
                    <a:lumMod val="50000"/>
                  </a:schemeClr>
                </a:solidFill>
              </a:rPr>
              <a:t>Any environment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A8F6EE-16E7-0B40-3A5F-3D434BF5D0B0}"/>
              </a:ext>
            </a:extLst>
          </p:cNvPr>
          <p:cNvSpPr txBox="1"/>
          <p:nvPr/>
        </p:nvSpPr>
        <p:spPr>
          <a:xfrm>
            <a:off x="8593196" y="2636940"/>
            <a:ext cx="3219797" cy="20313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400">
                <a:solidFill>
                  <a:srgbClr val="98E024"/>
                </a:solidFill>
                <a:effectLst/>
                <a:latin typeface="Monaco" pitchFamily="2" charset="77"/>
              </a:rPr>
              <a:t>genCfg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t</a:t>
            </a:r>
            <a:r>
              <a:rPr lang="en-US" sz="1400">
                <a:solidFill>
                  <a:srgbClr val="F4005F"/>
                </a:solidFill>
                <a:effectLst/>
                <a:latin typeface="Monaco" pitchFamily="2" charset="77"/>
              </a:rPr>
              <a:t>@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(</a:t>
            </a:r>
            <a:r>
              <a:rPr lang="en-US" sz="1400">
                <a:solidFill>
                  <a:srgbClr val="58D1EB"/>
                </a:solidFill>
                <a:effectLst/>
                <a:latin typeface="Monaco" pitchFamily="2" charset="77"/>
              </a:rPr>
              <a:t>While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e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s)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4005F"/>
                </a:solidFill>
                <a:effectLst/>
                <a:latin typeface="Monaco" pitchFamily="2" charset="77"/>
              </a:rPr>
              <a:t>=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58D1EB"/>
                </a:solidFill>
                <a:effectLst/>
                <a:latin typeface="Monaco" pitchFamily="2" charset="77"/>
              </a:rPr>
              <a:t>do</a:t>
            </a:r>
          </a:p>
          <a:p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 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(tIn,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tOut)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4005F"/>
                </a:solidFill>
                <a:effectLst/>
                <a:latin typeface="Monaco" pitchFamily="2" charset="77"/>
              </a:rPr>
              <a:t>&lt;-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makeNodes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t</a:t>
            </a:r>
          </a:p>
          <a:p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 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(eIn,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eOut)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4005F"/>
                </a:solidFill>
                <a:effectLst/>
                <a:latin typeface="Monaco" pitchFamily="2" charset="77"/>
              </a:rPr>
              <a:t>&lt;-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genCfg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a</a:t>
            </a:r>
          </a:p>
          <a:p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 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(sIn,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sOut)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4005F"/>
                </a:solidFill>
                <a:effectLst/>
                <a:latin typeface="Monaco" pitchFamily="2" charset="77"/>
              </a:rPr>
              <a:t>&lt;-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genCfg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latin typeface="Monaco" pitchFamily="2" charset="77"/>
              </a:rPr>
              <a:t>b</a:t>
            </a:r>
          </a:p>
          <a:p>
            <a:r>
              <a:rPr lang="en-US" sz="1400">
                <a:solidFill>
                  <a:srgbClr val="262626"/>
                </a:solidFill>
                <a:latin typeface="Monaco" pitchFamily="2" charset="77"/>
              </a:rPr>
              <a:t>  </a:t>
            </a:r>
            <a:r>
              <a:rPr lang="en-US" sz="1400">
                <a:solidFill>
                  <a:srgbClr val="F6F6EF"/>
                </a:solidFill>
                <a:latin typeface="Monaco" pitchFamily="2" charset="77"/>
              </a:rPr>
              <a:t>connect</a:t>
            </a:r>
            <a:r>
              <a:rPr lang="en-US" sz="1400">
                <a:solidFill>
                  <a:srgbClr val="262626"/>
                </a:solidFill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latin typeface="Monaco" pitchFamily="2" charset="77"/>
              </a:rPr>
              <a:t>tIn</a:t>
            </a:r>
            <a:r>
              <a:rPr lang="en-US" sz="1400">
                <a:solidFill>
                  <a:srgbClr val="262626"/>
                </a:solidFill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latin typeface="Monaco" pitchFamily="2" charset="77"/>
              </a:rPr>
              <a:t>eIn</a:t>
            </a:r>
          </a:p>
          <a:p>
            <a:r>
              <a:rPr lang="en-US" sz="1400">
                <a:solidFill>
                  <a:srgbClr val="F6F6EF"/>
                </a:solidFill>
                <a:latin typeface="Monaco" pitchFamily="2" charset="77"/>
              </a:rPr>
              <a:t>  connect</a:t>
            </a:r>
            <a:r>
              <a:rPr lang="en-US" sz="1400">
                <a:solidFill>
                  <a:srgbClr val="262626"/>
                </a:solidFill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latin typeface="Monaco" pitchFamily="2" charset="77"/>
              </a:rPr>
              <a:t>eOut</a:t>
            </a:r>
            <a:r>
              <a:rPr lang="en-US" sz="1400">
                <a:solidFill>
                  <a:srgbClr val="262626"/>
                </a:solidFill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latin typeface="Monaco" pitchFamily="2" charset="77"/>
              </a:rPr>
              <a:t>sIn</a:t>
            </a:r>
          </a:p>
          <a:p>
            <a:r>
              <a:rPr lang="en-US" sz="1400">
                <a:solidFill>
                  <a:srgbClr val="262626"/>
                </a:solidFill>
                <a:latin typeface="Monaco" pitchFamily="2" charset="77"/>
              </a:rPr>
              <a:t>  </a:t>
            </a:r>
            <a:r>
              <a:rPr lang="en-US" sz="1400">
                <a:solidFill>
                  <a:srgbClr val="F6F6EF"/>
                </a:solidFill>
                <a:latin typeface="Monaco" pitchFamily="2" charset="77"/>
              </a:rPr>
              <a:t>connect</a:t>
            </a:r>
            <a:r>
              <a:rPr lang="en-US" sz="1400">
                <a:solidFill>
                  <a:srgbClr val="262626"/>
                </a:solidFill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latin typeface="Monaco" pitchFamily="2" charset="77"/>
              </a:rPr>
              <a:t>eOut</a:t>
            </a:r>
            <a:r>
              <a:rPr lang="en-US" sz="1400">
                <a:solidFill>
                  <a:srgbClr val="262626"/>
                </a:solidFill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latin typeface="Monaco" pitchFamily="2" charset="77"/>
              </a:rPr>
              <a:t>tOut</a:t>
            </a:r>
            <a:endParaRPr lang="en-US" sz="1400">
              <a:solidFill>
                <a:srgbClr val="F6F6EF"/>
              </a:solidFill>
              <a:effectLst/>
              <a:latin typeface="Monaco" pitchFamily="2" charset="77"/>
            </a:endParaRPr>
          </a:p>
          <a:p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 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connect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sOut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tIn</a:t>
            </a:r>
          </a:p>
          <a:p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 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return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(tIn,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tOut)</a:t>
            </a:r>
          </a:p>
        </p:txBody>
      </p:sp>
    </p:spTree>
    <p:extLst>
      <p:ext uri="{BB962C8B-B14F-4D97-AF65-F5344CB8AC3E}">
        <p14:creationId xmlns:p14="http://schemas.microsoft.com/office/powerpoint/2010/main" val="39792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6" grpId="0" animBg="1"/>
      <p:bldP spid="46" grpId="1" animBg="1"/>
      <p:bldP spid="47" grpId="0"/>
      <p:bldP spid="47" grpId="1"/>
      <p:bldP spid="49" grpId="0" animBg="1"/>
      <p:bldP spid="49" grpId="1" animBg="1"/>
      <p:bldP spid="50" grpId="0"/>
      <p:bldP spid="50" grpId="1"/>
      <p:bldP spid="55" grpId="0" animBg="1"/>
      <p:bldP spid="55" grpId="1" animBg="1"/>
      <p:bldP spid="57" grpId="0"/>
      <p:bldP spid="57" grpId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85621" y="241276"/>
            <a:ext cx="10096779" cy="641293"/>
          </a:xfrm>
          <a:prstGeom prst="rect">
            <a:avLst/>
          </a:prstGeom>
        </p:spPr>
        <p:txBody>
          <a:bodyPr lIns="91436" tIns="45718" rIns="91436" bIns="45718"/>
          <a:lstStyle>
            <a:lvl1pPr algn="ctr" defTabSz="60953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 err="1">
                <a:solidFill>
                  <a:schemeClr val="accent4"/>
                </a:solidFill>
                <a:cs typeface="Arial Rounded MT Bold"/>
              </a:rPr>
              <a:t>CFG Parameter 1: Abstractions</a:t>
            </a:r>
            <a:endParaRPr lang="en-US" sz="4500" b="1" dirty="0">
              <a:solidFill>
                <a:schemeClr val="accent4"/>
              </a:solidFill>
              <a:cs typeface="Arial Rounded MT Bol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73382" y="1207251"/>
            <a:ext cx="8148987" cy="2123658"/>
          </a:xfrm>
          <a:prstGeom prst="rect">
            <a:avLst/>
          </a:prstGeom>
          <a:solidFill>
            <a:srgbClr val="262626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2200">
              <a:solidFill>
                <a:srgbClr val="98E024"/>
              </a:solidFill>
              <a:latin typeface="Monaco" charset="0"/>
              <a:ea typeface="Monaco" charset="0"/>
              <a:cs typeface="Monaco" charset="0"/>
            </a:endParaRPr>
          </a:p>
          <a:p>
            <a:r>
              <a:rPr lang="en-US" sz="2200">
                <a:solidFill>
                  <a:srgbClr val="98E024"/>
                </a:solidFill>
                <a:latin typeface="Monaco" charset="0"/>
                <a:ea typeface="Monaco" charset="0"/>
                <a:cs typeface="Monaco" charset="0"/>
              </a:rPr>
              <a:t>valueIrrelevance</a:t>
            </a:r>
            <a:r>
              <a:rPr lang="en-US" sz="2200">
                <a:solidFill>
                  <a:srgbClr val="262626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2200">
                <a:solidFill>
                  <a:srgbClr val="F6F6EF"/>
                </a:solidFill>
                <a:latin typeface="Monaco" charset="0"/>
                <a:ea typeface="Monaco" charset="0"/>
                <a:cs typeface="Monaco" charset="0"/>
              </a:rPr>
              <a:t>tree</a:t>
            </a:r>
            <a:r>
              <a:rPr lang="en-US" sz="2200">
                <a:solidFill>
                  <a:srgbClr val="262626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2200">
                <a:solidFill>
                  <a:srgbClr val="F4005F"/>
                </a:solidFill>
                <a:latin typeface="Monaco" charset="0"/>
                <a:ea typeface="Monaco" charset="0"/>
                <a:cs typeface="Monaco" charset="0"/>
              </a:rPr>
              <a:t>=</a:t>
            </a:r>
            <a:r>
              <a:rPr lang="en-US" sz="2200">
                <a:solidFill>
                  <a:srgbClr val="262626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2200">
                <a:solidFill>
                  <a:srgbClr val="F6F6EF"/>
                </a:solidFill>
                <a:latin typeface="Monaco" charset="0"/>
                <a:ea typeface="Monaco" charset="0"/>
                <a:cs typeface="Monaco" charset="0"/>
              </a:rPr>
              <a:t>mapTerm</a:t>
            </a:r>
            <a:r>
              <a:rPr lang="en-US" sz="2200">
                <a:solidFill>
                  <a:srgbClr val="262626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2200">
                <a:solidFill>
                  <a:srgbClr val="F6F6EF"/>
                </a:solidFill>
                <a:latin typeface="Monaco" charset="0"/>
                <a:ea typeface="Monaco" charset="0"/>
                <a:cs typeface="Monaco" charset="0"/>
              </a:rPr>
              <a:t>valToStar</a:t>
            </a:r>
            <a:r>
              <a:rPr lang="en-US" sz="2200">
                <a:solidFill>
                  <a:srgbClr val="262626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2200">
                <a:solidFill>
                  <a:srgbClr val="F6F6EF"/>
                </a:solidFill>
                <a:latin typeface="Monaco" charset="0"/>
                <a:ea typeface="Monaco" charset="0"/>
                <a:cs typeface="Monaco" charset="0"/>
              </a:rPr>
              <a:t>tree</a:t>
            </a:r>
          </a:p>
          <a:p>
            <a:r>
              <a:rPr lang="en-US" sz="2200">
                <a:solidFill>
                  <a:srgbClr val="262626"/>
                </a:solidFill>
                <a:latin typeface="Monaco" charset="0"/>
                <a:ea typeface="Monaco" charset="0"/>
                <a:cs typeface="Monaco" charset="0"/>
              </a:rPr>
              <a:t>  </a:t>
            </a:r>
            <a:r>
              <a:rPr lang="en-US" sz="2200">
                <a:solidFill>
                  <a:srgbClr val="58D1EB"/>
                </a:solidFill>
                <a:latin typeface="Monaco" charset="0"/>
                <a:ea typeface="Monaco" charset="0"/>
                <a:cs typeface="Monaco" charset="0"/>
              </a:rPr>
              <a:t>where</a:t>
            </a:r>
          </a:p>
          <a:p>
            <a:r>
              <a:rPr lang="en-US" sz="2200">
                <a:solidFill>
                  <a:srgbClr val="262626"/>
                </a:solidFill>
                <a:latin typeface="Monaco" charset="0"/>
                <a:ea typeface="Monaco" charset="0"/>
                <a:cs typeface="Monaco" charset="0"/>
              </a:rPr>
              <a:t>    </a:t>
            </a:r>
            <a:r>
              <a:rPr lang="en-US" sz="2200">
                <a:solidFill>
                  <a:srgbClr val="F6F6EF"/>
                </a:solidFill>
                <a:latin typeface="Monaco" charset="0"/>
                <a:ea typeface="Monaco" charset="0"/>
                <a:cs typeface="Monaco" charset="0"/>
              </a:rPr>
              <a:t>valToStar</a:t>
            </a:r>
            <a:r>
              <a:rPr lang="en-US" sz="2200">
                <a:solidFill>
                  <a:srgbClr val="262626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2200">
                <a:solidFill>
                  <a:srgbClr val="F6F6EF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2200">
                <a:solidFill>
                  <a:srgbClr val="58D1EB"/>
                </a:solidFill>
                <a:latin typeface="Monaco" charset="0"/>
                <a:ea typeface="Monaco" charset="0"/>
                <a:cs typeface="Monaco" charset="0"/>
              </a:rPr>
              <a:t>Val</a:t>
            </a:r>
            <a:r>
              <a:rPr lang="en-US" sz="2200">
                <a:solidFill>
                  <a:srgbClr val="262626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2200">
                <a:solidFill>
                  <a:srgbClr val="58D1EB"/>
                </a:solidFill>
                <a:latin typeface="Monaco" charset="0"/>
                <a:ea typeface="Monaco" charset="0"/>
                <a:cs typeface="Monaco" charset="0"/>
              </a:rPr>
              <a:t>_</a:t>
            </a:r>
            <a:r>
              <a:rPr lang="en-US" sz="2200">
                <a:solidFill>
                  <a:srgbClr val="262626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2200">
                <a:solidFill>
                  <a:srgbClr val="58D1EB"/>
                </a:solidFill>
                <a:latin typeface="Monaco" charset="0"/>
                <a:ea typeface="Monaco" charset="0"/>
                <a:cs typeface="Monaco" charset="0"/>
              </a:rPr>
              <a:t>_</a:t>
            </a:r>
            <a:r>
              <a:rPr lang="en-US" sz="2200">
                <a:solidFill>
                  <a:srgbClr val="F6F6EF"/>
                </a:solidFill>
                <a:latin typeface="Monaco" charset="0"/>
                <a:ea typeface="Monaco" charset="0"/>
                <a:cs typeface="Monaco" charset="0"/>
              </a:rPr>
              <a:t>)</a:t>
            </a:r>
            <a:r>
              <a:rPr lang="en-US" sz="2200">
                <a:solidFill>
                  <a:srgbClr val="262626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2200">
                <a:solidFill>
                  <a:srgbClr val="F4005F"/>
                </a:solidFill>
                <a:latin typeface="Monaco" charset="0"/>
                <a:ea typeface="Monaco" charset="0"/>
                <a:cs typeface="Monaco" charset="0"/>
              </a:rPr>
              <a:t>=</a:t>
            </a:r>
            <a:r>
              <a:rPr lang="en-US" sz="2200">
                <a:solidFill>
                  <a:srgbClr val="262626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2200">
                <a:solidFill>
                  <a:srgbClr val="58D1EB"/>
                </a:solidFill>
                <a:latin typeface="Monaco" charset="0"/>
                <a:ea typeface="Monaco" charset="0"/>
                <a:cs typeface="Monaco" charset="0"/>
              </a:rPr>
              <a:t>ValStar</a:t>
            </a:r>
          </a:p>
          <a:p>
            <a:r>
              <a:rPr lang="en-US" sz="2200">
                <a:solidFill>
                  <a:srgbClr val="262626"/>
                </a:solidFill>
                <a:latin typeface="Monaco" charset="0"/>
                <a:ea typeface="Monaco" charset="0"/>
                <a:cs typeface="Monaco" charset="0"/>
              </a:rPr>
              <a:t>    </a:t>
            </a:r>
            <a:r>
              <a:rPr lang="en-US" sz="2200">
                <a:solidFill>
                  <a:srgbClr val="F6F6EF"/>
                </a:solidFill>
                <a:latin typeface="Monaco" charset="0"/>
                <a:ea typeface="Monaco" charset="0"/>
                <a:cs typeface="Monaco" charset="0"/>
              </a:rPr>
              <a:t>valToStar</a:t>
            </a:r>
            <a:r>
              <a:rPr lang="en-US" sz="2200">
                <a:solidFill>
                  <a:srgbClr val="262626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2200">
                <a:solidFill>
                  <a:srgbClr val="F6F6EF"/>
                </a:solidFill>
                <a:latin typeface="Monaco" charset="0"/>
                <a:ea typeface="Monaco" charset="0"/>
                <a:cs typeface="Monaco" charset="0"/>
              </a:rPr>
              <a:t>t</a:t>
            </a:r>
            <a:r>
              <a:rPr lang="en-US" sz="2200">
                <a:solidFill>
                  <a:srgbClr val="262626"/>
                </a:solidFill>
                <a:latin typeface="Monaco" charset="0"/>
                <a:ea typeface="Monaco" charset="0"/>
                <a:cs typeface="Monaco" charset="0"/>
              </a:rPr>
              <a:t>         </a:t>
            </a:r>
            <a:r>
              <a:rPr lang="en-US" sz="2200">
                <a:solidFill>
                  <a:srgbClr val="F4005F"/>
                </a:solidFill>
                <a:latin typeface="Monaco" charset="0"/>
                <a:ea typeface="Monaco" charset="0"/>
                <a:cs typeface="Monaco" charset="0"/>
              </a:rPr>
              <a:t>=</a:t>
            </a:r>
            <a:r>
              <a:rPr lang="en-US" sz="2200">
                <a:solidFill>
                  <a:srgbClr val="262626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2200">
                <a:solidFill>
                  <a:srgbClr val="F6F6EF"/>
                </a:solidFill>
                <a:latin typeface="Monaco" charset="0"/>
                <a:ea typeface="Monaco" charset="0"/>
                <a:cs typeface="Monaco" charset="0"/>
              </a:rPr>
              <a:t>t</a:t>
            </a:r>
          </a:p>
          <a:p>
            <a:endParaRPr lang="en-US" sz="2200">
              <a:solidFill>
                <a:srgbClr val="262626"/>
              </a:solidFill>
              <a:latin typeface="Monaco" charset="0"/>
              <a:ea typeface="Monaco" charset="0"/>
              <a:cs typeface="Monaco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1A3655-8688-94C6-7BEE-C74A3E19AAC1}"/>
              </a:ext>
            </a:extLst>
          </p:cNvPr>
          <p:cNvSpPr txBox="1"/>
          <p:nvPr/>
        </p:nvSpPr>
        <p:spPr>
          <a:xfrm>
            <a:off x="3773382" y="3554557"/>
            <a:ext cx="8148987" cy="3139321"/>
          </a:xfrm>
          <a:prstGeom prst="rect">
            <a:avLst/>
          </a:prstGeom>
          <a:solidFill>
            <a:srgbClr val="262626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98E024"/>
                </a:solidFill>
                <a:latin typeface="Monaco" pitchFamily="2" charset="77"/>
              </a:rPr>
              <a:t>irrelevance</a:t>
            </a:r>
            <a:r>
              <a:rPr lang="en-US" sz="2200">
                <a:solidFill>
                  <a:srgbClr val="262626"/>
                </a:solidFill>
                <a:latin typeface="Monaco" pitchFamily="2" charset="77"/>
              </a:rPr>
              <a:t> </a:t>
            </a:r>
            <a:r>
              <a:rPr lang="en-US" sz="2200">
                <a:solidFill>
                  <a:srgbClr val="58D1EB"/>
                </a:solidFill>
                <a:latin typeface="Monaco" pitchFamily="2" charset="77"/>
              </a:rPr>
              <a:t>ExpIrr</a:t>
            </a:r>
            <a:r>
              <a:rPr lang="en-US" sz="2200">
                <a:solidFill>
                  <a:srgbClr val="262626"/>
                </a:solidFill>
                <a:latin typeface="Monaco" pitchFamily="2" charset="77"/>
              </a:rPr>
              <a:t> </a:t>
            </a:r>
            <a:r>
              <a:rPr lang="en-US" sz="2200">
                <a:solidFill>
                  <a:srgbClr val="F4005F"/>
                </a:solidFill>
                <a:latin typeface="Monaco" pitchFamily="2" charset="77"/>
              </a:rPr>
              <a:t>=</a:t>
            </a:r>
            <a:endParaRPr lang="en-US" sz="2200">
              <a:solidFill>
                <a:srgbClr val="262626"/>
              </a:solidFill>
              <a:latin typeface="Monaco" pitchFamily="2" charset="77"/>
            </a:endParaRPr>
          </a:p>
          <a:p>
            <a:r>
              <a:rPr lang="en-US" sz="2200">
                <a:solidFill>
                  <a:srgbClr val="262626"/>
                </a:solidFill>
                <a:latin typeface="Monaco" pitchFamily="2" charset="77"/>
              </a:rPr>
              <a:t>    </a:t>
            </a:r>
            <a:r>
              <a:rPr lang="en-US" sz="2200">
                <a:solidFill>
                  <a:srgbClr val="F6F6EF"/>
                </a:solidFill>
                <a:latin typeface="Monaco" pitchFamily="2" charset="77"/>
              </a:rPr>
              <a:t>mapTerm</a:t>
            </a:r>
            <a:r>
              <a:rPr lang="en-US" sz="2200">
                <a:solidFill>
                  <a:srgbClr val="262626"/>
                </a:solidFill>
                <a:latin typeface="Monaco" pitchFamily="2" charset="77"/>
              </a:rPr>
              <a:t> </a:t>
            </a:r>
            <a:r>
              <a:rPr lang="en-US" sz="2200">
                <a:solidFill>
                  <a:srgbClr val="F6F6EF"/>
                </a:solidFill>
                <a:latin typeface="Monaco" pitchFamily="2" charset="77"/>
              </a:rPr>
              <a:t>(expToStar </a:t>
            </a:r>
            <a:r>
              <a:rPr lang="en-US" sz="2200">
                <a:solidFill>
                  <a:srgbClr val="F4005F"/>
                </a:solidFill>
                <a:latin typeface="Monaco" pitchFamily="2" charset="77"/>
              </a:rPr>
              <a:t>. </a:t>
            </a:r>
            <a:r>
              <a:rPr lang="en-US" sz="2200">
                <a:solidFill>
                  <a:srgbClr val="F6F6EF"/>
                </a:solidFill>
                <a:latin typeface="Monaco" pitchFamily="2" charset="77"/>
              </a:rPr>
              <a:t>expSubtermsToStar)</a:t>
            </a:r>
          </a:p>
          <a:p>
            <a:r>
              <a:rPr lang="en-US" sz="2200">
                <a:solidFill>
                  <a:srgbClr val="262626"/>
                </a:solidFill>
                <a:latin typeface="Monaco" pitchFamily="2" charset="77"/>
              </a:rPr>
              <a:t>  </a:t>
            </a:r>
            <a:r>
              <a:rPr lang="en-US" sz="2200">
                <a:solidFill>
                  <a:srgbClr val="58D1EB"/>
                </a:solidFill>
                <a:latin typeface="Monaco" pitchFamily="2" charset="77"/>
              </a:rPr>
              <a:t>where</a:t>
            </a:r>
          </a:p>
          <a:p>
            <a:r>
              <a:rPr lang="en-US" sz="2200">
                <a:solidFill>
                  <a:srgbClr val="262626"/>
                </a:solidFill>
                <a:latin typeface="Monaco" pitchFamily="2" charset="77"/>
              </a:rPr>
              <a:t>    </a:t>
            </a:r>
            <a:r>
              <a:rPr lang="en-US" sz="2200">
                <a:solidFill>
                  <a:srgbClr val="F6F6EF"/>
                </a:solidFill>
                <a:latin typeface="Monaco" pitchFamily="2" charset="77"/>
              </a:rPr>
              <a:t>expToStar</a:t>
            </a:r>
            <a:r>
              <a:rPr lang="en-US" sz="2200">
                <a:solidFill>
                  <a:srgbClr val="262626"/>
                </a:solidFill>
                <a:latin typeface="Monaco" pitchFamily="2" charset="77"/>
              </a:rPr>
              <a:t> </a:t>
            </a:r>
            <a:r>
              <a:rPr lang="en-US" sz="2200">
                <a:solidFill>
                  <a:srgbClr val="F6F6EF"/>
                </a:solidFill>
                <a:latin typeface="Monaco" pitchFamily="2" charset="77"/>
              </a:rPr>
              <a:t>x</a:t>
            </a:r>
            <a:r>
              <a:rPr lang="en-US" sz="2200">
                <a:solidFill>
                  <a:srgbClr val="F4005F"/>
                </a:solidFill>
                <a:latin typeface="Monaco" pitchFamily="2" charset="77"/>
              </a:rPr>
              <a:t>@</a:t>
            </a:r>
            <a:r>
              <a:rPr lang="en-US" sz="2200">
                <a:solidFill>
                  <a:srgbClr val="F6F6EF"/>
                </a:solidFill>
                <a:latin typeface="Monaco" pitchFamily="2" charset="77"/>
              </a:rPr>
              <a:t>(</a:t>
            </a:r>
            <a:r>
              <a:rPr lang="en-US" sz="2200">
                <a:solidFill>
                  <a:srgbClr val="58D1EB"/>
                </a:solidFill>
                <a:latin typeface="Monaco" pitchFamily="2" charset="77"/>
              </a:rPr>
              <a:t>GMetaVar</a:t>
            </a:r>
            <a:r>
              <a:rPr lang="en-US" sz="2200">
                <a:solidFill>
                  <a:srgbClr val="262626"/>
                </a:solidFill>
                <a:latin typeface="Monaco" pitchFamily="2" charset="77"/>
              </a:rPr>
              <a:t> </a:t>
            </a:r>
            <a:r>
              <a:rPr lang="en-US" sz="2200">
                <a:solidFill>
                  <a:srgbClr val="F6F6EF"/>
                </a:solidFill>
                <a:latin typeface="Monaco" pitchFamily="2" charset="77"/>
              </a:rPr>
              <a:t>v</a:t>
            </a:r>
            <a:r>
              <a:rPr lang="en-US" sz="2200">
                <a:solidFill>
                  <a:srgbClr val="262626"/>
                </a:solidFill>
                <a:latin typeface="Monaco" pitchFamily="2" charset="77"/>
              </a:rPr>
              <a:t> </a:t>
            </a:r>
            <a:r>
              <a:rPr lang="en-US" sz="2200">
                <a:solidFill>
                  <a:srgbClr val="58D1EB"/>
                </a:solidFill>
                <a:latin typeface="Monaco" pitchFamily="2" charset="77"/>
              </a:rPr>
              <a:t>_</a:t>
            </a:r>
            <a:r>
              <a:rPr lang="en-US" sz="2200">
                <a:solidFill>
                  <a:srgbClr val="F6F6EF"/>
                </a:solidFill>
                <a:latin typeface="Monaco" pitchFamily="2" charset="77"/>
              </a:rPr>
              <a:t>)</a:t>
            </a:r>
            <a:endParaRPr lang="en-US" sz="2200">
              <a:solidFill>
                <a:srgbClr val="262626"/>
              </a:solidFill>
              <a:latin typeface="Monaco" pitchFamily="2" charset="77"/>
            </a:endParaRPr>
          </a:p>
          <a:p>
            <a:r>
              <a:rPr lang="en-US" sz="2200">
                <a:solidFill>
                  <a:srgbClr val="262626"/>
                </a:solidFill>
                <a:latin typeface="Monaco" pitchFamily="2" charset="77"/>
              </a:rPr>
              <a:t>             </a:t>
            </a:r>
            <a:r>
              <a:rPr lang="en-US" sz="2200">
                <a:solidFill>
                  <a:srgbClr val="F4005F"/>
                </a:solidFill>
                <a:latin typeface="Monaco" pitchFamily="2" charset="77"/>
              </a:rPr>
              <a:t>|</a:t>
            </a:r>
            <a:r>
              <a:rPr lang="en-US" sz="2200">
                <a:solidFill>
                  <a:srgbClr val="262626"/>
                </a:solidFill>
                <a:latin typeface="Monaco" pitchFamily="2" charset="77"/>
              </a:rPr>
              <a:t> </a:t>
            </a:r>
            <a:r>
              <a:rPr lang="en-US" sz="2200">
                <a:solidFill>
                  <a:srgbClr val="F6F6EF"/>
                </a:solidFill>
                <a:latin typeface="Monaco" pitchFamily="2" charset="77"/>
              </a:rPr>
              <a:t>getVarType</a:t>
            </a:r>
            <a:r>
              <a:rPr lang="en-US" sz="2200">
                <a:solidFill>
                  <a:srgbClr val="262626"/>
                </a:solidFill>
                <a:latin typeface="Monaco" pitchFamily="2" charset="77"/>
              </a:rPr>
              <a:t> </a:t>
            </a:r>
            <a:r>
              <a:rPr lang="en-US" sz="2200">
                <a:solidFill>
                  <a:srgbClr val="F6F6EF"/>
                </a:solidFill>
                <a:latin typeface="Monaco" pitchFamily="2" charset="77"/>
              </a:rPr>
              <a:t>v</a:t>
            </a:r>
            <a:r>
              <a:rPr lang="en-US" sz="2200">
                <a:solidFill>
                  <a:srgbClr val="262626"/>
                </a:solidFill>
                <a:latin typeface="Monaco" pitchFamily="2" charset="77"/>
              </a:rPr>
              <a:t> </a:t>
            </a:r>
            <a:r>
              <a:rPr lang="en-US" sz="2200">
                <a:solidFill>
                  <a:srgbClr val="F4005F"/>
                </a:solidFill>
                <a:latin typeface="Monaco" pitchFamily="2" charset="77"/>
              </a:rPr>
              <a:t>==</a:t>
            </a:r>
            <a:r>
              <a:rPr lang="en-US" sz="2200">
                <a:solidFill>
                  <a:srgbClr val="262626"/>
                </a:solidFill>
                <a:latin typeface="Monaco" pitchFamily="2" charset="77"/>
              </a:rPr>
              <a:t> </a:t>
            </a:r>
            <a:r>
              <a:rPr lang="en-US" sz="2200">
                <a:solidFill>
                  <a:srgbClr val="58D1EB"/>
                </a:solidFill>
                <a:latin typeface="Monaco" pitchFamily="2" charset="77"/>
              </a:rPr>
              <a:t>BoundVar</a:t>
            </a:r>
            <a:r>
              <a:rPr lang="en-US" sz="2200">
                <a:solidFill>
                  <a:srgbClr val="262626"/>
                </a:solidFill>
                <a:latin typeface="Monaco" pitchFamily="2" charset="77"/>
              </a:rPr>
              <a:t> </a:t>
            </a:r>
            <a:r>
              <a:rPr lang="en-US" sz="2200">
                <a:solidFill>
                  <a:srgbClr val="F4005F"/>
                </a:solidFill>
                <a:latin typeface="Monaco" pitchFamily="2" charset="77"/>
              </a:rPr>
              <a:t>=</a:t>
            </a:r>
            <a:r>
              <a:rPr lang="en-US" sz="2200">
                <a:solidFill>
                  <a:srgbClr val="262626"/>
                </a:solidFill>
                <a:latin typeface="Monaco" pitchFamily="2" charset="77"/>
              </a:rPr>
              <a:t> </a:t>
            </a:r>
            <a:r>
              <a:rPr lang="en-US" sz="2200">
                <a:solidFill>
                  <a:srgbClr val="F6F6EF"/>
                </a:solidFill>
                <a:latin typeface="Monaco" pitchFamily="2" charset="77"/>
              </a:rPr>
              <a:t>x</a:t>
            </a:r>
          </a:p>
          <a:p>
            <a:r>
              <a:rPr lang="en-US" sz="2200">
                <a:solidFill>
                  <a:srgbClr val="262626"/>
                </a:solidFill>
                <a:latin typeface="Monaco" pitchFamily="2" charset="77"/>
              </a:rPr>
              <a:t>    </a:t>
            </a:r>
            <a:r>
              <a:rPr lang="en-US" sz="2200">
                <a:solidFill>
                  <a:srgbClr val="F6F6EF"/>
                </a:solidFill>
                <a:latin typeface="Monaco" pitchFamily="2" charset="77"/>
              </a:rPr>
              <a:t>expToStar</a:t>
            </a:r>
            <a:r>
              <a:rPr lang="en-US" sz="2200">
                <a:solidFill>
                  <a:srgbClr val="262626"/>
                </a:solidFill>
                <a:latin typeface="Monaco" pitchFamily="2" charset="77"/>
              </a:rPr>
              <a:t> </a:t>
            </a:r>
            <a:r>
              <a:rPr lang="en-US" sz="2200">
                <a:solidFill>
                  <a:srgbClr val="F6F6EF"/>
                </a:solidFill>
                <a:latin typeface="Monaco" pitchFamily="2" charset="77"/>
              </a:rPr>
              <a:t>t</a:t>
            </a:r>
            <a:r>
              <a:rPr lang="en-US" sz="2200">
                <a:solidFill>
                  <a:srgbClr val="262626"/>
                </a:solidFill>
                <a:latin typeface="Monaco" pitchFamily="2" charset="77"/>
              </a:rPr>
              <a:t>  </a:t>
            </a:r>
            <a:r>
              <a:rPr lang="en-US" sz="2200">
                <a:solidFill>
                  <a:srgbClr val="F4005F"/>
                </a:solidFill>
                <a:latin typeface="Monaco" pitchFamily="2" charset="77"/>
              </a:rPr>
              <a:t>=</a:t>
            </a:r>
            <a:r>
              <a:rPr lang="en-US" sz="2200">
                <a:solidFill>
                  <a:srgbClr val="262626"/>
                </a:solidFill>
                <a:latin typeface="Monaco" pitchFamily="2" charset="77"/>
              </a:rPr>
              <a:t> </a:t>
            </a:r>
          </a:p>
          <a:p>
            <a:r>
              <a:rPr lang="en-US" sz="2200">
                <a:solidFill>
                  <a:srgbClr val="262626"/>
                </a:solidFill>
                <a:latin typeface="Monaco" pitchFamily="2" charset="77"/>
              </a:rPr>
              <a:t>      </a:t>
            </a:r>
            <a:r>
              <a:rPr lang="en-US" sz="2200">
                <a:solidFill>
                  <a:srgbClr val="58D1EB"/>
                </a:solidFill>
                <a:latin typeface="Monaco" pitchFamily="2" charset="77"/>
              </a:rPr>
              <a:t>case</a:t>
            </a:r>
            <a:r>
              <a:rPr lang="en-US" sz="2200">
                <a:solidFill>
                  <a:srgbClr val="262626"/>
                </a:solidFill>
                <a:latin typeface="Monaco" pitchFamily="2" charset="77"/>
              </a:rPr>
              <a:t> </a:t>
            </a:r>
            <a:r>
              <a:rPr lang="en-US" sz="2200">
                <a:solidFill>
                  <a:srgbClr val="F6F6EF"/>
                </a:solidFill>
                <a:latin typeface="Monaco" pitchFamily="2" charset="77"/>
              </a:rPr>
              <a:t>sortOfTerm</a:t>
            </a:r>
            <a:r>
              <a:rPr lang="en-US" sz="2200">
                <a:solidFill>
                  <a:srgbClr val="262626"/>
                </a:solidFill>
                <a:latin typeface="Monaco" pitchFamily="2" charset="77"/>
              </a:rPr>
              <a:t> </a:t>
            </a:r>
            <a:r>
              <a:rPr lang="en-US" sz="2200">
                <a:solidFill>
                  <a:srgbClr val="F6F6EF"/>
                </a:solidFill>
                <a:latin typeface="Monaco" pitchFamily="2" charset="77"/>
              </a:rPr>
              <a:t>signature</a:t>
            </a:r>
            <a:r>
              <a:rPr lang="en-US" sz="2200">
                <a:solidFill>
                  <a:srgbClr val="262626"/>
                </a:solidFill>
                <a:latin typeface="Monaco" pitchFamily="2" charset="77"/>
              </a:rPr>
              <a:t> </a:t>
            </a:r>
            <a:r>
              <a:rPr lang="en-US" sz="2200">
                <a:solidFill>
                  <a:srgbClr val="F6F6EF"/>
                </a:solidFill>
                <a:latin typeface="Monaco" pitchFamily="2" charset="77"/>
              </a:rPr>
              <a:t>t</a:t>
            </a:r>
            <a:r>
              <a:rPr lang="en-US" sz="2200">
                <a:solidFill>
                  <a:srgbClr val="262626"/>
                </a:solidFill>
                <a:latin typeface="Monaco" pitchFamily="2" charset="77"/>
              </a:rPr>
              <a:t> </a:t>
            </a:r>
            <a:r>
              <a:rPr lang="en-US" sz="2200">
                <a:solidFill>
                  <a:srgbClr val="58D1EB"/>
                </a:solidFill>
                <a:latin typeface="Monaco" pitchFamily="2" charset="77"/>
              </a:rPr>
              <a:t>of</a:t>
            </a:r>
            <a:endParaRPr lang="en-US" sz="2200">
              <a:solidFill>
                <a:srgbClr val="F6F6EF"/>
              </a:solidFill>
              <a:latin typeface="Monaco" pitchFamily="2" charset="77"/>
            </a:endParaRPr>
          </a:p>
          <a:p>
            <a:r>
              <a:rPr lang="en-US" sz="2200">
                <a:solidFill>
                  <a:srgbClr val="262626"/>
                </a:solidFill>
                <a:latin typeface="Monaco" pitchFamily="2" charset="77"/>
              </a:rPr>
              <a:t>        </a:t>
            </a:r>
            <a:r>
              <a:rPr lang="en-US" sz="2200">
                <a:solidFill>
                  <a:srgbClr val="58D1EB"/>
                </a:solidFill>
                <a:latin typeface="Monaco" pitchFamily="2" charset="77"/>
              </a:rPr>
              <a:t>Just</a:t>
            </a:r>
            <a:r>
              <a:rPr lang="en-US" sz="2200">
                <a:solidFill>
                  <a:srgbClr val="262626"/>
                </a:solidFill>
                <a:latin typeface="Monaco" pitchFamily="2" charset="77"/>
              </a:rPr>
              <a:t> </a:t>
            </a:r>
            <a:r>
              <a:rPr lang="en-US" sz="2200">
                <a:solidFill>
                  <a:srgbClr val="F6F6EF"/>
                </a:solidFill>
                <a:latin typeface="Monaco" pitchFamily="2" charset="77"/>
              </a:rPr>
              <a:t>(</a:t>
            </a:r>
            <a:r>
              <a:rPr lang="en-US" sz="2200">
                <a:solidFill>
                  <a:srgbClr val="58D1EB"/>
                </a:solidFill>
                <a:latin typeface="Monaco" pitchFamily="2" charset="77"/>
              </a:rPr>
              <a:t>Sort</a:t>
            </a:r>
            <a:r>
              <a:rPr lang="en-US" sz="2200">
                <a:solidFill>
                  <a:srgbClr val="262626"/>
                </a:solidFill>
                <a:latin typeface="Monaco" pitchFamily="2" charset="77"/>
              </a:rPr>
              <a:t> </a:t>
            </a:r>
            <a:r>
              <a:rPr lang="en-US" sz="2200">
                <a:solidFill>
                  <a:srgbClr val="E0D561"/>
                </a:solidFill>
                <a:latin typeface="Monaco" pitchFamily="2" charset="77"/>
              </a:rPr>
              <a:t>"Exp"</a:t>
            </a:r>
            <a:r>
              <a:rPr lang="en-US" sz="2200">
                <a:solidFill>
                  <a:srgbClr val="F6F6EF"/>
                </a:solidFill>
                <a:latin typeface="Monaco" pitchFamily="2" charset="77"/>
              </a:rPr>
              <a:t>)</a:t>
            </a:r>
            <a:r>
              <a:rPr lang="en-US" sz="2200">
                <a:solidFill>
                  <a:srgbClr val="262626"/>
                </a:solidFill>
                <a:latin typeface="Monaco" pitchFamily="2" charset="77"/>
              </a:rPr>
              <a:t> </a:t>
            </a:r>
            <a:r>
              <a:rPr lang="en-US" sz="2200">
                <a:solidFill>
                  <a:srgbClr val="F4005F"/>
                </a:solidFill>
                <a:latin typeface="Monaco" pitchFamily="2" charset="77"/>
              </a:rPr>
              <a:t>-&gt;</a:t>
            </a:r>
            <a:r>
              <a:rPr lang="en-US" sz="2200">
                <a:solidFill>
                  <a:srgbClr val="262626"/>
                </a:solidFill>
                <a:latin typeface="Monaco" pitchFamily="2" charset="77"/>
              </a:rPr>
              <a:t> </a:t>
            </a:r>
            <a:r>
              <a:rPr lang="en-US" sz="2200">
                <a:solidFill>
                  <a:srgbClr val="58D1EB"/>
                </a:solidFill>
                <a:latin typeface="Monaco" pitchFamily="2" charset="77"/>
              </a:rPr>
              <a:t>ValStar</a:t>
            </a:r>
            <a:endParaRPr lang="en-US" sz="2200">
              <a:solidFill>
                <a:srgbClr val="262626"/>
              </a:solidFill>
              <a:latin typeface="Monaco" pitchFamily="2" charset="77"/>
            </a:endParaRPr>
          </a:p>
          <a:p>
            <a:r>
              <a:rPr lang="en-US" sz="2200">
                <a:solidFill>
                  <a:srgbClr val="262626"/>
                </a:solidFill>
                <a:latin typeface="Monaco" pitchFamily="2" charset="77"/>
              </a:rPr>
              <a:t>        </a:t>
            </a:r>
            <a:r>
              <a:rPr lang="en-US" sz="2200">
                <a:solidFill>
                  <a:srgbClr val="58D1EB"/>
                </a:solidFill>
                <a:latin typeface="Monaco" pitchFamily="2" charset="77"/>
              </a:rPr>
              <a:t>_</a:t>
            </a:r>
            <a:r>
              <a:rPr lang="en-US" sz="2200">
                <a:solidFill>
                  <a:srgbClr val="262626"/>
                </a:solidFill>
                <a:latin typeface="Monaco" pitchFamily="2" charset="77"/>
              </a:rPr>
              <a:t>                 </a:t>
            </a:r>
            <a:r>
              <a:rPr lang="en-US" sz="2200">
                <a:solidFill>
                  <a:srgbClr val="F4005F"/>
                </a:solidFill>
                <a:latin typeface="Monaco" pitchFamily="2" charset="77"/>
              </a:rPr>
              <a:t>-&gt;</a:t>
            </a:r>
            <a:r>
              <a:rPr lang="en-US" sz="2200">
                <a:solidFill>
                  <a:srgbClr val="262626"/>
                </a:solidFill>
                <a:latin typeface="Monaco" pitchFamily="2" charset="77"/>
              </a:rPr>
              <a:t> </a:t>
            </a:r>
            <a:r>
              <a:rPr lang="en-US" sz="2200">
                <a:solidFill>
                  <a:srgbClr val="F6F6EF"/>
                </a:solidFill>
                <a:latin typeface="Monaco" pitchFamily="2" charset="77"/>
              </a:rPr>
              <a:t>t</a:t>
            </a:r>
            <a:endParaRPr lang="en-US" sz="2200">
              <a:solidFill>
                <a:srgbClr val="262626"/>
              </a:solidFill>
              <a:latin typeface="Monaco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557B18-D9DA-97AF-FDCC-2F787FFC03BD}"/>
              </a:ext>
            </a:extLst>
          </p:cNvPr>
          <p:cNvSpPr txBox="1"/>
          <p:nvPr/>
        </p:nvSpPr>
        <p:spPr>
          <a:xfrm>
            <a:off x="740833" y="1930526"/>
            <a:ext cx="222445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2">
                    <a:lumMod val="10000"/>
                  </a:schemeClr>
                </a:solidFill>
              </a:rPr>
              <a:t>Abstraction 1</a:t>
            </a:r>
          </a:p>
          <a:p>
            <a:r>
              <a:rPr lang="en-US">
                <a:solidFill>
                  <a:schemeClr val="bg2">
                    <a:lumMod val="10000"/>
                  </a:schemeClr>
                </a:solidFill>
              </a:rPr>
              <a:t>All values become 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2BD9AA-9455-5625-61B2-B1A99CC59AFB}"/>
              </a:ext>
            </a:extLst>
          </p:cNvPr>
          <p:cNvSpPr txBox="1"/>
          <p:nvPr/>
        </p:nvSpPr>
        <p:spPr>
          <a:xfrm>
            <a:off x="740833" y="4636740"/>
            <a:ext cx="275171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2">
                    <a:lumMod val="10000"/>
                  </a:schemeClr>
                </a:solidFill>
              </a:rPr>
              <a:t>Abstraction 2</a:t>
            </a:r>
          </a:p>
          <a:p>
            <a:r>
              <a:rPr lang="en-US">
                <a:solidFill>
                  <a:schemeClr val="bg2">
                    <a:lumMod val="10000"/>
                  </a:schemeClr>
                </a:solidFill>
              </a:rPr>
              <a:t>All expressions become 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189EA9-D1BB-D516-DD82-A12F83A32BB5}"/>
              </a:ext>
            </a:extLst>
          </p:cNvPr>
          <p:cNvSpPr txBox="1"/>
          <p:nvPr/>
        </p:nvSpPr>
        <p:spPr>
          <a:xfrm>
            <a:off x="3773381" y="3554557"/>
            <a:ext cx="8148987" cy="3139321"/>
          </a:xfrm>
          <a:prstGeom prst="rect">
            <a:avLst/>
          </a:prstGeom>
          <a:solidFill>
            <a:srgbClr val="262626">
              <a:alpha val="70196"/>
            </a:srgb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2200">
              <a:solidFill>
                <a:srgbClr val="262626"/>
              </a:solidFill>
              <a:latin typeface="Monaco" pitchFamily="2" charset="77"/>
            </a:endParaRPr>
          </a:p>
          <a:p>
            <a:endParaRPr lang="en-US" sz="2200">
              <a:solidFill>
                <a:srgbClr val="262626"/>
              </a:solidFill>
              <a:latin typeface="Monaco" pitchFamily="2" charset="77"/>
            </a:endParaRPr>
          </a:p>
          <a:p>
            <a:endParaRPr lang="en-US" sz="2200">
              <a:solidFill>
                <a:srgbClr val="262626"/>
              </a:solidFill>
              <a:latin typeface="Monaco" pitchFamily="2" charset="77"/>
            </a:endParaRPr>
          </a:p>
          <a:p>
            <a:endParaRPr lang="en-US" sz="2200">
              <a:solidFill>
                <a:srgbClr val="262626"/>
              </a:solidFill>
              <a:latin typeface="Monaco" pitchFamily="2" charset="77"/>
            </a:endParaRPr>
          </a:p>
          <a:p>
            <a:endParaRPr lang="en-US" sz="2200">
              <a:solidFill>
                <a:srgbClr val="262626"/>
              </a:solidFill>
              <a:latin typeface="Monaco" pitchFamily="2" charset="77"/>
            </a:endParaRPr>
          </a:p>
          <a:p>
            <a:endParaRPr lang="en-US" sz="2200">
              <a:solidFill>
                <a:srgbClr val="262626"/>
              </a:solidFill>
              <a:latin typeface="Monaco" pitchFamily="2" charset="77"/>
            </a:endParaRPr>
          </a:p>
          <a:p>
            <a:endParaRPr lang="en-US" sz="2200">
              <a:solidFill>
                <a:srgbClr val="262626"/>
              </a:solidFill>
              <a:latin typeface="Monaco" pitchFamily="2" charset="77"/>
            </a:endParaRPr>
          </a:p>
          <a:p>
            <a:endParaRPr lang="en-US" sz="2200">
              <a:solidFill>
                <a:srgbClr val="262626"/>
              </a:solidFill>
              <a:latin typeface="Monaco" pitchFamily="2" charset="77"/>
            </a:endParaRPr>
          </a:p>
          <a:p>
            <a:endParaRPr lang="en-US" sz="2200">
              <a:solidFill>
                <a:srgbClr val="262626"/>
              </a:solidFill>
              <a:latin typeface="Monac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4799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85621" y="241276"/>
            <a:ext cx="10096779" cy="641293"/>
          </a:xfrm>
          <a:prstGeom prst="rect">
            <a:avLst/>
          </a:prstGeom>
        </p:spPr>
        <p:txBody>
          <a:bodyPr lIns="91436" tIns="45718" rIns="91436" bIns="45718"/>
          <a:lstStyle>
            <a:lvl1pPr algn="ctr" defTabSz="60953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 err="1">
                <a:solidFill>
                  <a:schemeClr val="accent4"/>
                </a:solidFill>
                <a:cs typeface="Arial Rounded MT Bold"/>
              </a:rPr>
              <a:t>CFG Parameter 1: Abstractions</a:t>
            </a:r>
            <a:endParaRPr lang="en-US" sz="4500" b="1" dirty="0">
              <a:solidFill>
                <a:schemeClr val="accent4"/>
              </a:solidFill>
              <a:cs typeface="Arial Rounded MT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557B18-D9DA-97AF-FDCC-2F787FFC03BD}"/>
              </a:ext>
            </a:extLst>
          </p:cNvPr>
          <p:cNvSpPr txBox="1"/>
          <p:nvPr/>
        </p:nvSpPr>
        <p:spPr>
          <a:xfrm>
            <a:off x="245701" y="2508441"/>
            <a:ext cx="153150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>
                <a:solidFill>
                  <a:schemeClr val="bg2">
                    <a:lumMod val="10000"/>
                  </a:schemeClr>
                </a:solidFill>
              </a:rPr>
              <a:t>Abstraction 1</a:t>
            </a:r>
          </a:p>
          <a:p>
            <a:pPr algn="r"/>
            <a:r>
              <a:rPr lang="en-US">
                <a:solidFill>
                  <a:schemeClr val="bg2">
                    <a:lumMod val="10000"/>
                  </a:schemeClr>
                </a:solidFill>
              </a:rPr>
              <a:t>All values</a:t>
            </a:r>
          </a:p>
          <a:p>
            <a:pPr algn="r"/>
            <a:r>
              <a:rPr lang="en-US">
                <a:solidFill>
                  <a:schemeClr val="bg2">
                    <a:lumMod val="10000"/>
                  </a:schemeClr>
                </a:solidFill>
              </a:rPr>
              <a:t>become 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2BD9AA-9455-5625-61B2-B1A99CC59AFB}"/>
              </a:ext>
            </a:extLst>
          </p:cNvPr>
          <p:cNvSpPr txBox="1"/>
          <p:nvPr/>
        </p:nvSpPr>
        <p:spPr>
          <a:xfrm>
            <a:off x="189211" y="5214378"/>
            <a:ext cx="164448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>
                <a:solidFill>
                  <a:schemeClr val="bg2">
                    <a:lumMod val="10000"/>
                  </a:schemeClr>
                </a:solidFill>
              </a:rPr>
              <a:t>Abstraction 2</a:t>
            </a:r>
          </a:p>
          <a:p>
            <a:pPr algn="r"/>
            <a:r>
              <a:rPr lang="en-US">
                <a:solidFill>
                  <a:schemeClr val="bg2">
                    <a:lumMod val="10000"/>
                  </a:schemeClr>
                </a:solidFill>
              </a:rPr>
              <a:t>All expressions</a:t>
            </a:r>
          </a:p>
          <a:p>
            <a:pPr algn="r"/>
            <a:r>
              <a:rPr lang="en-US">
                <a:solidFill>
                  <a:schemeClr val="bg2">
                    <a:lumMod val="10000"/>
                  </a:schemeClr>
                </a:solidFill>
              </a:rPr>
              <a:t>become ★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CD0ACF-71B3-243C-0DAF-84E4B088F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801" y="1866024"/>
            <a:ext cx="3509864" cy="19011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54C8F4-4817-25CF-C913-5A4969CB6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067" y="4577586"/>
            <a:ext cx="3527598" cy="19506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BC06CD-83BD-9244-375E-F3478E227A75}"/>
              </a:ext>
            </a:extLst>
          </p:cNvPr>
          <p:cNvSpPr txBox="1"/>
          <p:nvPr/>
        </p:nvSpPr>
        <p:spPr>
          <a:xfrm>
            <a:off x="8406257" y="1831333"/>
            <a:ext cx="3219797" cy="20313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400">
                <a:solidFill>
                  <a:srgbClr val="98E024"/>
                </a:solidFill>
                <a:effectLst/>
                <a:latin typeface="Monaco" pitchFamily="2" charset="77"/>
              </a:rPr>
              <a:t>genCfg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t</a:t>
            </a:r>
            <a:r>
              <a:rPr lang="en-US" sz="1400">
                <a:solidFill>
                  <a:srgbClr val="F4005F"/>
                </a:solidFill>
                <a:effectLst/>
                <a:latin typeface="Monaco" pitchFamily="2" charset="77"/>
              </a:rPr>
              <a:t>@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(</a:t>
            </a:r>
            <a:r>
              <a:rPr lang="en-US" sz="1400">
                <a:solidFill>
                  <a:srgbClr val="58D1EB"/>
                </a:solidFill>
                <a:effectLst/>
                <a:latin typeface="Monaco" pitchFamily="2" charset="77"/>
              </a:rPr>
              <a:t>While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e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s)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4005F"/>
                </a:solidFill>
                <a:effectLst/>
                <a:latin typeface="Monaco" pitchFamily="2" charset="77"/>
              </a:rPr>
              <a:t>=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58D1EB"/>
                </a:solidFill>
                <a:effectLst/>
                <a:latin typeface="Monaco" pitchFamily="2" charset="77"/>
              </a:rPr>
              <a:t>do</a:t>
            </a:r>
          </a:p>
          <a:p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 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(tIn,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tOut)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4005F"/>
                </a:solidFill>
                <a:effectLst/>
                <a:latin typeface="Monaco" pitchFamily="2" charset="77"/>
              </a:rPr>
              <a:t>&lt;-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makeNodes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t</a:t>
            </a:r>
          </a:p>
          <a:p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 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(eIn,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eOut)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4005F"/>
                </a:solidFill>
                <a:effectLst/>
                <a:latin typeface="Monaco" pitchFamily="2" charset="77"/>
              </a:rPr>
              <a:t>&lt;-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genCfg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a</a:t>
            </a:r>
          </a:p>
          <a:p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 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(sIn,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sOut)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4005F"/>
                </a:solidFill>
                <a:effectLst/>
                <a:latin typeface="Monaco" pitchFamily="2" charset="77"/>
              </a:rPr>
              <a:t>&lt;-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genCfg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latin typeface="Monaco" pitchFamily="2" charset="77"/>
              </a:rPr>
              <a:t>b</a:t>
            </a:r>
          </a:p>
          <a:p>
            <a:r>
              <a:rPr lang="en-US" sz="1400">
                <a:solidFill>
                  <a:srgbClr val="262626"/>
                </a:solidFill>
                <a:latin typeface="Monaco" pitchFamily="2" charset="77"/>
              </a:rPr>
              <a:t>  </a:t>
            </a:r>
            <a:r>
              <a:rPr lang="en-US" sz="1400">
                <a:solidFill>
                  <a:srgbClr val="F6F6EF"/>
                </a:solidFill>
                <a:latin typeface="Monaco" pitchFamily="2" charset="77"/>
              </a:rPr>
              <a:t>connect</a:t>
            </a:r>
            <a:r>
              <a:rPr lang="en-US" sz="1400">
                <a:solidFill>
                  <a:srgbClr val="262626"/>
                </a:solidFill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latin typeface="Monaco" pitchFamily="2" charset="77"/>
              </a:rPr>
              <a:t>tIn</a:t>
            </a:r>
            <a:r>
              <a:rPr lang="en-US" sz="1400">
                <a:solidFill>
                  <a:srgbClr val="262626"/>
                </a:solidFill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latin typeface="Monaco" pitchFamily="2" charset="77"/>
              </a:rPr>
              <a:t>eIn</a:t>
            </a:r>
          </a:p>
          <a:p>
            <a:r>
              <a:rPr lang="en-US" sz="1400">
                <a:solidFill>
                  <a:srgbClr val="F6F6EF"/>
                </a:solidFill>
                <a:latin typeface="Monaco" pitchFamily="2" charset="77"/>
              </a:rPr>
              <a:t>  connect</a:t>
            </a:r>
            <a:r>
              <a:rPr lang="en-US" sz="1400">
                <a:solidFill>
                  <a:srgbClr val="262626"/>
                </a:solidFill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latin typeface="Monaco" pitchFamily="2" charset="77"/>
              </a:rPr>
              <a:t>eOut</a:t>
            </a:r>
            <a:r>
              <a:rPr lang="en-US" sz="1400">
                <a:solidFill>
                  <a:srgbClr val="262626"/>
                </a:solidFill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latin typeface="Monaco" pitchFamily="2" charset="77"/>
              </a:rPr>
              <a:t>sIn</a:t>
            </a:r>
          </a:p>
          <a:p>
            <a:r>
              <a:rPr lang="en-US" sz="1400">
                <a:solidFill>
                  <a:srgbClr val="262626"/>
                </a:solidFill>
                <a:latin typeface="Monaco" pitchFamily="2" charset="77"/>
              </a:rPr>
              <a:t>  </a:t>
            </a:r>
            <a:r>
              <a:rPr lang="en-US" sz="1400">
                <a:solidFill>
                  <a:srgbClr val="F6F6EF"/>
                </a:solidFill>
                <a:latin typeface="Monaco" pitchFamily="2" charset="77"/>
              </a:rPr>
              <a:t>connect</a:t>
            </a:r>
            <a:r>
              <a:rPr lang="en-US" sz="1400">
                <a:solidFill>
                  <a:srgbClr val="262626"/>
                </a:solidFill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latin typeface="Monaco" pitchFamily="2" charset="77"/>
              </a:rPr>
              <a:t>eOut</a:t>
            </a:r>
            <a:r>
              <a:rPr lang="en-US" sz="1400">
                <a:solidFill>
                  <a:srgbClr val="262626"/>
                </a:solidFill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latin typeface="Monaco" pitchFamily="2" charset="77"/>
              </a:rPr>
              <a:t>tOut</a:t>
            </a:r>
            <a:endParaRPr lang="en-US" sz="1400">
              <a:solidFill>
                <a:srgbClr val="F6F6EF"/>
              </a:solidFill>
              <a:effectLst/>
              <a:latin typeface="Monaco" pitchFamily="2" charset="77"/>
            </a:endParaRPr>
          </a:p>
          <a:p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 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connect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sOut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tIn</a:t>
            </a:r>
          </a:p>
          <a:p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 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return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(tIn,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tOut)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224275-217B-0CBA-0E39-EBB8D4415A3A}"/>
              </a:ext>
            </a:extLst>
          </p:cNvPr>
          <p:cNvSpPr txBox="1"/>
          <p:nvPr/>
        </p:nvSpPr>
        <p:spPr>
          <a:xfrm>
            <a:off x="8406257" y="4752713"/>
            <a:ext cx="3219797" cy="16004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400">
                <a:solidFill>
                  <a:srgbClr val="98E024"/>
                </a:solidFill>
                <a:effectLst/>
                <a:latin typeface="Monaco" pitchFamily="2" charset="77"/>
              </a:rPr>
              <a:t>genCfg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t</a:t>
            </a:r>
            <a:r>
              <a:rPr lang="en-US" sz="1400">
                <a:solidFill>
                  <a:srgbClr val="F4005F"/>
                </a:solidFill>
                <a:effectLst/>
                <a:latin typeface="Monaco" pitchFamily="2" charset="77"/>
              </a:rPr>
              <a:t>@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(</a:t>
            </a:r>
            <a:r>
              <a:rPr lang="en-US" sz="1400">
                <a:solidFill>
                  <a:srgbClr val="58D1EB"/>
                </a:solidFill>
                <a:effectLst/>
                <a:latin typeface="Monaco" pitchFamily="2" charset="77"/>
              </a:rPr>
              <a:t>While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latin typeface="Monaco" pitchFamily="2" charset="77"/>
              </a:rPr>
              <a:t>_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s)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4005F"/>
                </a:solidFill>
                <a:effectLst/>
                <a:latin typeface="Monaco" pitchFamily="2" charset="77"/>
              </a:rPr>
              <a:t>=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58D1EB"/>
                </a:solidFill>
                <a:effectLst/>
                <a:latin typeface="Monaco" pitchFamily="2" charset="77"/>
              </a:rPr>
              <a:t>do</a:t>
            </a:r>
          </a:p>
          <a:p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 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(tIn,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tOut)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4005F"/>
                </a:solidFill>
                <a:effectLst/>
                <a:latin typeface="Monaco" pitchFamily="2" charset="77"/>
              </a:rPr>
              <a:t>&lt;-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makeNodes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t</a:t>
            </a:r>
          </a:p>
          <a:p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 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(sIn,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sOut)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4005F"/>
                </a:solidFill>
                <a:effectLst/>
                <a:latin typeface="Monaco" pitchFamily="2" charset="77"/>
              </a:rPr>
              <a:t>&lt;-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genCfg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latin typeface="Monaco" pitchFamily="2" charset="77"/>
              </a:rPr>
              <a:t>b</a:t>
            </a:r>
          </a:p>
          <a:p>
            <a:r>
              <a:rPr lang="en-US" sz="1400">
                <a:solidFill>
                  <a:srgbClr val="262626"/>
                </a:solidFill>
                <a:latin typeface="Monaco" pitchFamily="2" charset="77"/>
              </a:rPr>
              <a:t>  </a:t>
            </a:r>
            <a:r>
              <a:rPr lang="en-US" sz="1400">
                <a:solidFill>
                  <a:srgbClr val="F6F6EF"/>
                </a:solidFill>
                <a:latin typeface="Monaco" pitchFamily="2" charset="77"/>
              </a:rPr>
              <a:t>connect</a:t>
            </a:r>
            <a:r>
              <a:rPr lang="en-US" sz="1400">
                <a:solidFill>
                  <a:srgbClr val="262626"/>
                </a:solidFill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latin typeface="Monaco" pitchFamily="2" charset="77"/>
              </a:rPr>
              <a:t>tIn</a:t>
            </a:r>
            <a:r>
              <a:rPr lang="en-US" sz="1400">
                <a:solidFill>
                  <a:srgbClr val="262626"/>
                </a:solidFill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latin typeface="Monaco" pitchFamily="2" charset="77"/>
              </a:rPr>
              <a:t>sIn</a:t>
            </a:r>
          </a:p>
          <a:p>
            <a:r>
              <a:rPr lang="en-US" sz="1400">
                <a:solidFill>
                  <a:srgbClr val="F6F6EF"/>
                </a:solidFill>
                <a:latin typeface="Monaco" pitchFamily="2" charset="77"/>
              </a:rPr>
              <a:t>  connect</a:t>
            </a:r>
            <a:r>
              <a:rPr lang="en-US" sz="1400">
                <a:solidFill>
                  <a:srgbClr val="262626"/>
                </a:solidFill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latin typeface="Monaco" pitchFamily="2" charset="77"/>
              </a:rPr>
              <a:t>tIn</a:t>
            </a:r>
            <a:r>
              <a:rPr lang="en-US" sz="1400">
                <a:solidFill>
                  <a:srgbClr val="262626"/>
                </a:solidFill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latin typeface="Monaco" pitchFamily="2" charset="77"/>
              </a:rPr>
              <a:t>tOut</a:t>
            </a:r>
            <a:endParaRPr lang="en-US" sz="1400">
              <a:solidFill>
                <a:srgbClr val="F6F6EF"/>
              </a:solidFill>
              <a:effectLst/>
              <a:latin typeface="Monaco" pitchFamily="2" charset="77"/>
            </a:endParaRPr>
          </a:p>
          <a:p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 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connect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sOut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tIn</a:t>
            </a:r>
          </a:p>
          <a:p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 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return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(tIn,</a:t>
            </a:r>
            <a:r>
              <a:rPr lang="en-US" sz="1400">
                <a:solidFill>
                  <a:srgbClr val="262626"/>
                </a:solidFill>
                <a:effectLst/>
                <a:latin typeface="Monaco" pitchFamily="2" charset="77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Monaco" pitchFamily="2" charset="77"/>
              </a:rPr>
              <a:t>tOut)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7B653D9E-6B62-15CB-CC19-8FC8834EA8CB}"/>
              </a:ext>
            </a:extLst>
          </p:cNvPr>
          <p:cNvSpPr/>
          <p:nvPr/>
        </p:nvSpPr>
        <p:spPr>
          <a:xfrm>
            <a:off x="1976893" y="2615915"/>
            <a:ext cx="1129722" cy="462159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FEFFA847-483B-B005-A7EF-395F3EB83554}"/>
              </a:ext>
            </a:extLst>
          </p:cNvPr>
          <p:cNvSpPr/>
          <p:nvPr/>
        </p:nvSpPr>
        <p:spPr>
          <a:xfrm>
            <a:off x="1976893" y="5464623"/>
            <a:ext cx="1129722" cy="462159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E4BBDB8-E5A0-121B-4D15-AFE2DC83D685}"/>
              </a:ext>
            </a:extLst>
          </p:cNvPr>
          <p:cNvSpPr/>
          <p:nvPr/>
        </p:nvSpPr>
        <p:spPr>
          <a:xfrm>
            <a:off x="6994370" y="2615915"/>
            <a:ext cx="1129722" cy="462159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8B7411D6-2B40-3C42-DBC8-C392F401BC6C}"/>
              </a:ext>
            </a:extLst>
          </p:cNvPr>
          <p:cNvSpPr/>
          <p:nvPr/>
        </p:nvSpPr>
        <p:spPr>
          <a:xfrm>
            <a:off x="6994370" y="5464622"/>
            <a:ext cx="1129722" cy="462159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57576C-7ED4-5186-E481-D4D27FAECB97}"/>
              </a:ext>
            </a:extLst>
          </p:cNvPr>
          <p:cNvSpPr txBox="1"/>
          <p:nvPr/>
        </p:nvSpPr>
        <p:spPr>
          <a:xfrm>
            <a:off x="8230089" y="1401593"/>
            <a:ext cx="3572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>
                <a:solidFill>
                  <a:schemeClr val="accent1"/>
                </a:solidFill>
              </a:rPr>
              <a:t>Expression-level CFG Generator</a:t>
            </a:r>
            <a:endParaRPr lang="en-US" sz="2000">
              <a:solidFill>
                <a:schemeClr val="accent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C72213-33E3-DA68-1062-CF98A3610ABA}"/>
              </a:ext>
            </a:extLst>
          </p:cNvPr>
          <p:cNvSpPr txBox="1"/>
          <p:nvPr/>
        </p:nvSpPr>
        <p:spPr>
          <a:xfrm>
            <a:off x="8230089" y="4352603"/>
            <a:ext cx="3531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>
                <a:solidFill>
                  <a:schemeClr val="accent1"/>
                </a:solidFill>
              </a:rPr>
              <a:t>Statement-level CFG Generator</a:t>
            </a:r>
            <a:endParaRPr lang="en-US" sz="200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47DC2E-0905-9CF2-F688-582A09561509}"/>
              </a:ext>
            </a:extLst>
          </p:cNvPr>
          <p:cNvSpPr/>
          <p:nvPr/>
        </p:nvSpPr>
        <p:spPr>
          <a:xfrm>
            <a:off x="1826883" y="1251381"/>
            <a:ext cx="5167487" cy="2816527"/>
          </a:xfrm>
          <a:prstGeom prst="rect">
            <a:avLst/>
          </a:prstGeom>
          <a:solidFill>
            <a:srgbClr val="FFFFFF">
              <a:alpha val="7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AAC55B-8438-54C1-5368-B6159ABFD794}"/>
              </a:ext>
            </a:extLst>
          </p:cNvPr>
          <p:cNvSpPr/>
          <p:nvPr/>
        </p:nvSpPr>
        <p:spPr>
          <a:xfrm>
            <a:off x="6956045" y="1251381"/>
            <a:ext cx="4997187" cy="2816527"/>
          </a:xfrm>
          <a:prstGeom prst="rect">
            <a:avLst/>
          </a:prstGeom>
          <a:solidFill>
            <a:srgbClr val="FFFFFF">
              <a:alpha val="7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0166B1-B7F4-500E-6FDA-E8308ED73996}"/>
              </a:ext>
            </a:extLst>
          </p:cNvPr>
          <p:cNvSpPr/>
          <p:nvPr/>
        </p:nvSpPr>
        <p:spPr>
          <a:xfrm>
            <a:off x="1862052" y="4018028"/>
            <a:ext cx="4997187" cy="2816527"/>
          </a:xfrm>
          <a:prstGeom prst="rect">
            <a:avLst/>
          </a:prstGeom>
          <a:solidFill>
            <a:srgbClr val="FFFFFF">
              <a:alpha val="7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DAB7E4B-AD0A-C9FC-272E-AD8EC537D618}"/>
              </a:ext>
            </a:extLst>
          </p:cNvPr>
          <p:cNvSpPr/>
          <p:nvPr/>
        </p:nvSpPr>
        <p:spPr>
          <a:xfrm>
            <a:off x="6902975" y="4018028"/>
            <a:ext cx="4997187" cy="2816527"/>
          </a:xfrm>
          <a:prstGeom prst="rect">
            <a:avLst/>
          </a:prstGeom>
          <a:solidFill>
            <a:srgbClr val="FFFFFF">
              <a:alpha val="7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858050B-1A13-DDA0-346D-3A6FBE0B7E70}"/>
              </a:ext>
            </a:extLst>
          </p:cNvPr>
          <p:cNvSpPr/>
          <p:nvPr/>
        </p:nvSpPr>
        <p:spPr>
          <a:xfrm>
            <a:off x="245700" y="4352603"/>
            <a:ext cx="1603777" cy="2065886"/>
          </a:xfrm>
          <a:prstGeom prst="rect">
            <a:avLst/>
          </a:prstGeom>
          <a:solidFill>
            <a:srgbClr val="FFFFFF">
              <a:alpha val="7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1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85621" y="198412"/>
            <a:ext cx="10096779" cy="641293"/>
          </a:xfrm>
          <a:prstGeom prst="rect">
            <a:avLst/>
          </a:prstGeom>
        </p:spPr>
        <p:txBody>
          <a:bodyPr lIns="91436" tIns="45718" rIns="91436" bIns="45718"/>
          <a:lstStyle>
            <a:lvl1pPr algn="ctr" defTabSz="60953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 err="1">
                <a:solidFill>
                  <a:schemeClr val="accent4"/>
                </a:solidFill>
                <a:cs typeface="Arial Rounded MT Bold"/>
              </a:rPr>
              <a:t>CFG Parameter 2: Projections</a:t>
            </a:r>
            <a:endParaRPr lang="en-US" sz="4500" b="1" dirty="0">
              <a:solidFill>
                <a:schemeClr val="accent4"/>
              </a:solidFill>
              <a:cs typeface="Arial Rounded MT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911684" y="2869384"/>
            <a:ext cx="42832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★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550" y="1863092"/>
            <a:ext cx="4432899" cy="278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42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9513" y="-165907"/>
            <a:ext cx="2596243" cy="19267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95806" y="7094141"/>
            <a:ext cx="4269117" cy="1846659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A6E22E"/>
                </a:solidFill>
                <a:latin typeface="Monaco" charset="0"/>
                <a:ea typeface="Monaco" charset="0"/>
                <a:cs typeface="Monaco" charset="0"/>
              </a:rPr>
              <a:t>genCfg</a:t>
            </a:r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>
                <a:solidFill>
                  <a:srgbClr val="66D9EF"/>
                </a:solidFill>
                <a:latin typeface="Monaco" charset="0"/>
                <a:ea typeface="Monaco" charset="0"/>
                <a:cs typeface="Monaco" charset="0"/>
              </a:rPr>
              <a:t>Assn</a:t>
            </a:r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x</a:t>
            </a:r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e)</a:t>
            </a:r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>
                <a:solidFill>
                  <a:srgbClr val="F92672"/>
                </a:solidFill>
                <a:latin typeface="Monaco" charset="0"/>
                <a:ea typeface="Monaco" charset="0"/>
                <a:cs typeface="Monaco" charset="0"/>
              </a:rPr>
              <a:t>=</a:t>
            </a:r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>
                <a:solidFill>
                  <a:srgbClr val="66D9EF"/>
                </a:solidFill>
                <a:latin typeface="Monaco" charset="0"/>
                <a:ea typeface="Monaco" charset="0"/>
                <a:cs typeface="Monaco" charset="0"/>
              </a:rPr>
              <a:t>do</a:t>
            </a:r>
            <a:endParaRPr lang="en-US">
              <a:solidFill>
                <a:srgbClr val="A6E22E"/>
              </a:solidFill>
              <a:latin typeface="Monaco" charset="0"/>
              <a:ea typeface="Monaco" charset="0"/>
              <a:cs typeface="Monaco" charset="0"/>
            </a:endParaRPr>
          </a:p>
          <a:p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  </a:t>
            </a:r>
            <a:r>
              <a:rPr lang="en-US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(start,</a:t>
            </a:r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end)</a:t>
            </a:r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>
                <a:solidFill>
                  <a:srgbClr val="F92672"/>
                </a:solidFill>
                <a:latin typeface="Monaco" charset="0"/>
                <a:ea typeface="Monaco" charset="0"/>
                <a:cs typeface="Monaco" charset="0"/>
              </a:rPr>
              <a:t>&lt;-</a:t>
            </a:r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makeNodes</a:t>
            </a:r>
          </a:p>
          <a:p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  </a:t>
            </a:r>
            <a:r>
              <a:rPr lang="en-US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(eStart,</a:t>
            </a:r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eEnd) </a:t>
            </a:r>
            <a:r>
              <a:rPr lang="en-US">
                <a:solidFill>
                  <a:srgbClr val="F92672"/>
                </a:solidFill>
                <a:latin typeface="Monaco" charset="0"/>
                <a:ea typeface="Monaco" charset="0"/>
                <a:cs typeface="Monaco" charset="0"/>
              </a:rPr>
              <a:t>&lt;-</a:t>
            </a:r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genCfg</a:t>
            </a:r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e</a:t>
            </a:r>
          </a:p>
          <a:p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  </a:t>
            </a:r>
            <a:r>
              <a:rPr lang="en-US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connect</a:t>
            </a:r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start</a:t>
            </a:r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eStar</a:t>
            </a:r>
          </a:p>
          <a:p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  </a:t>
            </a:r>
            <a:r>
              <a:rPr lang="en-US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connect</a:t>
            </a:r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end</a:t>
            </a:r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eEnd</a:t>
            </a:r>
          </a:p>
          <a:p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  </a:t>
            </a:r>
            <a:r>
              <a:rPr lang="en-US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return</a:t>
            </a:r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(start,</a:t>
            </a:r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end)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739A137-CACD-7A96-286F-FAFB2A634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901700"/>
            <a:ext cx="7772400" cy="47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71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308CE0D-6798-424D-9995-5AF27A253183}"/>
              </a:ext>
            </a:extLst>
          </p:cNvPr>
          <p:cNvSpPr/>
          <p:nvPr/>
        </p:nvSpPr>
        <p:spPr>
          <a:xfrm>
            <a:off x="-141770" y="-334040"/>
            <a:ext cx="6237770" cy="777922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38" y="1327859"/>
            <a:ext cx="2072880" cy="2749739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762126" y="5112597"/>
            <a:ext cx="11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Tiger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392458" y="5084183"/>
            <a:ext cx="19859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MITScript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707" y="2714880"/>
            <a:ext cx="2707430" cy="14002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922862-671D-5857-1563-786556A52C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6505"/>
          <a:stretch/>
        </p:blipFill>
        <p:spPr>
          <a:xfrm>
            <a:off x="6522808" y="2646777"/>
            <a:ext cx="5284930" cy="14660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999D7C-A337-C7D9-2457-7EAF910A8543}"/>
              </a:ext>
            </a:extLst>
          </p:cNvPr>
          <p:cNvSpPr/>
          <p:nvPr/>
        </p:nvSpPr>
        <p:spPr>
          <a:xfrm>
            <a:off x="6096000" y="2427512"/>
            <a:ext cx="5741017" cy="2002975"/>
          </a:xfrm>
          <a:prstGeom prst="rect">
            <a:avLst/>
          </a:prstGeom>
          <a:solidFill>
            <a:srgbClr val="FFFFFF">
              <a:alpha val="7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4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2798734-473F-274E-119E-8AE682D1C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046" y="574420"/>
            <a:ext cx="3349732" cy="34768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85621" y="198412"/>
            <a:ext cx="10096779" cy="641293"/>
          </a:xfrm>
          <a:prstGeom prst="rect">
            <a:avLst/>
          </a:prstGeom>
        </p:spPr>
        <p:txBody>
          <a:bodyPr lIns="91436" tIns="45718" rIns="91436" bIns="45718"/>
          <a:lstStyle>
            <a:lvl1pPr algn="ctr" defTabSz="60953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 err="1">
                <a:solidFill>
                  <a:schemeClr val="accent4"/>
                </a:solidFill>
                <a:cs typeface="Arial Rounded MT Bold"/>
              </a:rPr>
              <a:t>Tiger </a:t>
            </a:r>
            <a:r>
              <a:rPr lang="en-US" sz="3200" b="1" dirty="0" err="1">
                <a:solidFill>
                  <a:schemeClr val="accent4"/>
                </a:solidFill>
                <a:latin typeface="Monaco" pitchFamily="2" charset="77"/>
                <a:cs typeface="Arial Rounded MT Bold"/>
              </a:rPr>
              <a:t>for-</a:t>
            </a:r>
            <a:r>
              <a:rPr lang="en-US" sz="4500" b="1" dirty="0" err="1">
                <a:solidFill>
                  <a:schemeClr val="accent4"/>
                </a:solidFill>
                <a:cs typeface="Arial Rounded MT Bold"/>
              </a:rPr>
              <a:t>Loops</a:t>
            </a:r>
            <a:endParaRPr lang="en-US" sz="4500" b="1" dirty="0">
              <a:solidFill>
                <a:schemeClr val="accent4"/>
              </a:solidFill>
              <a:cs typeface="Arial Rounded MT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911684" y="2869384"/>
            <a:ext cx="42832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A67256-577E-9D08-050F-94FDD7AEF07F}"/>
              </a:ext>
            </a:extLst>
          </p:cNvPr>
          <p:cNvSpPr txBox="1"/>
          <p:nvPr/>
        </p:nvSpPr>
        <p:spPr>
          <a:xfrm>
            <a:off x="2035477" y="1157797"/>
            <a:ext cx="2010487" cy="523220"/>
          </a:xfrm>
          <a:prstGeom prst="rect">
            <a:avLst/>
          </a:prstGeom>
          <a:solidFill>
            <a:schemeClr val="bg2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>
                <a:latin typeface="Monaco" pitchFamily="2" charset="77"/>
              </a:rPr>
              <a:t>for</a:t>
            </a:r>
            <a:r>
              <a:rPr lang="en-US" sz="1400">
                <a:latin typeface="Monaco" pitchFamily="2" charset="77"/>
              </a:rPr>
              <a:t> a = b </a:t>
            </a:r>
            <a:r>
              <a:rPr lang="en-US" sz="1400" b="1">
                <a:latin typeface="Monaco" pitchFamily="2" charset="77"/>
              </a:rPr>
              <a:t>to</a:t>
            </a:r>
            <a:r>
              <a:rPr lang="en-US" sz="1400">
                <a:latin typeface="Monaco" pitchFamily="2" charset="77"/>
              </a:rPr>
              <a:t> c </a:t>
            </a:r>
            <a:r>
              <a:rPr lang="en-US" sz="1400" b="1">
                <a:latin typeface="Monaco" pitchFamily="2" charset="77"/>
              </a:rPr>
              <a:t>do</a:t>
            </a:r>
          </a:p>
          <a:p>
            <a:r>
              <a:rPr lang="en-US" sz="1400">
                <a:latin typeface="Monaco" pitchFamily="2" charset="77"/>
              </a:rPr>
              <a:t>    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1466B9-5804-22CD-187F-147C5DCE2F40}"/>
              </a:ext>
            </a:extLst>
          </p:cNvPr>
          <p:cNvSpPr txBox="1"/>
          <p:nvPr/>
        </p:nvSpPr>
        <p:spPr>
          <a:xfrm>
            <a:off x="1766974" y="2443965"/>
            <a:ext cx="2547492" cy="1384995"/>
          </a:xfrm>
          <a:prstGeom prst="rect">
            <a:avLst/>
          </a:prstGeom>
          <a:solidFill>
            <a:schemeClr val="bg2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>
                <a:latin typeface="Monaco" pitchFamily="2" charset="77"/>
              </a:rPr>
              <a:t>let</a:t>
            </a:r>
            <a:r>
              <a:rPr lang="en-US" sz="1400">
                <a:latin typeface="Monaco" pitchFamily="2" charset="77"/>
              </a:rPr>
              <a:t> a := b</a:t>
            </a:r>
          </a:p>
          <a:p>
            <a:r>
              <a:rPr lang="en-US" sz="1400">
                <a:latin typeface="Monaco" pitchFamily="2" charset="77"/>
              </a:rPr>
              <a:t>      __hi := c</a:t>
            </a:r>
          </a:p>
          <a:p>
            <a:r>
              <a:rPr lang="en-US" sz="1400" b="1">
                <a:latin typeface="Monaco" pitchFamily="2" charset="77"/>
              </a:rPr>
              <a:t>in</a:t>
            </a:r>
          </a:p>
          <a:p>
            <a:r>
              <a:rPr lang="en-US" sz="1400">
                <a:latin typeface="Monaco" pitchFamily="2" charset="77"/>
              </a:rPr>
              <a:t>  </a:t>
            </a:r>
            <a:r>
              <a:rPr lang="en-US" sz="1400" b="1">
                <a:latin typeface="Monaco" pitchFamily="2" charset="77"/>
              </a:rPr>
              <a:t>while</a:t>
            </a:r>
            <a:r>
              <a:rPr lang="en-US" sz="1400">
                <a:latin typeface="Monaco" pitchFamily="2" charset="77"/>
              </a:rPr>
              <a:t> (a &lt;= __hi) </a:t>
            </a:r>
            <a:r>
              <a:rPr lang="en-US" sz="1400" b="1">
                <a:latin typeface="Monaco" pitchFamily="2" charset="77"/>
              </a:rPr>
              <a:t>do</a:t>
            </a:r>
          </a:p>
          <a:p>
            <a:r>
              <a:rPr lang="en-US" sz="1400">
                <a:latin typeface="Monaco" pitchFamily="2" charset="77"/>
              </a:rPr>
              <a:t>      d;</a:t>
            </a:r>
          </a:p>
          <a:p>
            <a:r>
              <a:rPr lang="en-US" sz="1400">
                <a:latin typeface="Monaco" pitchFamily="2" charset="77"/>
              </a:rPr>
              <a:t>      a := a + 1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B5855E-64A9-EC9D-5265-5B47349F1E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3" t="-24484" r="52851" b="-52501"/>
          <a:stretch/>
        </p:blipFill>
        <p:spPr>
          <a:xfrm rot="5400000">
            <a:off x="2505427" y="1399347"/>
            <a:ext cx="943880" cy="1253005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31FA2D9B-CEC2-5FAC-65FD-DE6EAF5467B9}"/>
              </a:ext>
            </a:extLst>
          </p:cNvPr>
          <p:cNvSpPr/>
          <p:nvPr/>
        </p:nvSpPr>
        <p:spPr>
          <a:xfrm>
            <a:off x="5292578" y="2082728"/>
            <a:ext cx="1939167" cy="771200"/>
          </a:xfrm>
          <a:prstGeom prst="rightArrow">
            <a:avLst/>
          </a:prstGeom>
          <a:solidFill>
            <a:schemeClr val="tx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42A18D6D-BA16-B423-3BD9-6AFBDD87A30B}"/>
              </a:ext>
            </a:extLst>
          </p:cNvPr>
          <p:cNvSpPr/>
          <p:nvPr/>
        </p:nvSpPr>
        <p:spPr>
          <a:xfrm rot="8100000">
            <a:off x="8676469" y="4116215"/>
            <a:ext cx="1102736" cy="771200"/>
          </a:xfrm>
          <a:prstGeom prst="rightArrow">
            <a:avLst/>
          </a:prstGeom>
          <a:solidFill>
            <a:schemeClr val="tx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37BA7A-3096-CDF9-A9D0-F8EEA42A600F}"/>
              </a:ext>
            </a:extLst>
          </p:cNvPr>
          <p:cNvSpPr txBox="1"/>
          <p:nvPr/>
        </p:nvSpPr>
        <p:spPr>
          <a:xfrm>
            <a:off x="3311459" y="4611231"/>
            <a:ext cx="5139876" cy="2246769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>
                <a:solidFill>
                  <a:srgbClr val="98E024"/>
                </a:solidFill>
                <a:effectLst/>
                <a:latin typeface="Courier" pitchFamily="2" charset="0"/>
              </a:rPr>
              <a:t>genCfg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t</a:t>
            </a:r>
            <a:r>
              <a:rPr lang="en-US" sz="1400">
                <a:solidFill>
                  <a:srgbClr val="F4005F"/>
                </a:solidFill>
                <a:effectLst/>
                <a:latin typeface="Courier" pitchFamily="2" charset="0"/>
              </a:rPr>
              <a:t>@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(</a:t>
            </a:r>
            <a:r>
              <a:rPr lang="en-US" sz="1400">
                <a:solidFill>
                  <a:srgbClr val="58D1EB"/>
                </a:solidFill>
                <a:effectLst/>
                <a:latin typeface="Courier" pitchFamily="2" charset="0"/>
              </a:rPr>
              <a:t>Node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E0D561"/>
                </a:solidFill>
                <a:effectLst/>
                <a:latin typeface="Courier" pitchFamily="2" charset="0"/>
              </a:rPr>
              <a:t>"ForExp"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[a,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b,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c,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d])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4005F"/>
                </a:solidFill>
                <a:effectLst/>
                <a:latin typeface="Courier" pitchFamily="2" charset="0"/>
              </a:rPr>
              <a:t>=</a:t>
            </a:r>
            <a:endParaRPr lang="en-US" sz="1400">
              <a:solidFill>
                <a:srgbClr val="F6F6EF"/>
              </a:solidFill>
              <a:effectLst/>
              <a:latin typeface="Courier" pitchFamily="2" charset="0"/>
            </a:endParaRPr>
          </a:p>
          <a:p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  </a:t>
            </a:r>
            <a:r>
              <a:rPr lang="en-US" sz="1400">
                <a:solidFill>
                  <a:srgbClr val="58D1EB"/>
                </a:solidFill>
                <a:effectLst/>
                <a:latin typeface="Courier" pitchFamily="2" charset="0"/>
              </a:rPr>
              <a:t>do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(tIn,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tOut)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4005F"/>
                </a:solidFill>
                <a:effectLst/>
                <a:latin typeface="Courier" pitchFamily="2" charset="0"/>
              </a:rPr>
              <a:t>&lt;-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makeInOut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t</a:t>
            </a:r>
          </a:p>
          <a:p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    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(bIn,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bOut)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4005F"/>
                </a:solidFill>
                <a:effectLst/>
                <a:latin typeface="Courier" pitchFamily="2" charset="0"/>
              </a:rPr>
              <a:t>&lt;-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genCfg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b</a:t>
            </a:r>
          </a:p>
          <a:p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    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(cIn,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cOut)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4005F"/>
                </a:solidFill>
                <a:effectLst/>
                <a:latin typeface="Courier" pitchFamily="2" charset="0"/>
              </a:rPr>
              <a:t>&lt;-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genCfg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c</a:t>
            </a:r>
          </a:p>
          <a:p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    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(dIn,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dOut)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4005F"/>
                </a:solidFill>
                <a:effectLst/>
                <a:latin typeface="Courier" pitchFamily="2" charset="0"/>
              </a:rPr>
              <a:t>&lt;-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genCfg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d</a:t>
            </a:r>
          </a:p>
          <a:p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    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(aIn,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aOut)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4005F"/>
                </a:solidFill>
                <a:effectLst/>
                <a:latin typeface="Courier" pitchFamily="2" charset="0"/>
              </a:rPr>
              <a:t>&lt;-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genCfg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a</a:t>
            </a:r>
          </a:p>
          <a:p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    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connect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tIn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bIn;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connect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dOut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tOut</a:t>
            </a:r>
          </a:p>
          <a:p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    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connect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dOut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dIn;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connect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dOut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tOut</a:t>
            </a:r>
          </a:p>
          <a:p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    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connect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cOut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dOut;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connect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bOut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cIn</a:t>
            </a:r>
          </a:p>
          <a:p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    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return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(inNodes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[tIn],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outNodes</a:t>
            </a:r>
            <a:r>
              <a:rPr lang="en-US" sz="1400">
                <a:solidFill>
                  <a:srgbClr val="262626"/>
                </a:solidFill>
                <a:effectLst/>
                <a:latin typeface="Courier" pitchFamily="2" charset="0"/>
              </a:rPr>
              <a:t> </a:t>
            </a:r>
            <a:r>
              <a:rPr lang="en-US" sz="1400">
                <a:solidFill>
                  <a:srgbClr val="F6F6EF"/>
                </a:solidFill>
                <a:effectLst/>
                <a:latin typeface="Courier" pitchFamily="2" charset="0"/>
              </a:rPr>
              <a:t>[tOut])</a:t>
            </a:r>
          </a:p>
        </p:txBody>
      </p:sp>
    </p:spTree>
    <p:extLst>
      <p:ext uri="{BB962C8B-B14F-4D97-AF65-F5344CB8AC3E}">
        <p14:creationId xmlns:p14="http://schemas.microsoft.com/office/powerpoint/2010/main" val="345370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16197" y="1382276"/>
            <a:ext cx="10096779" cy="641293"/>
          </a:xfrm>
          <a:prstGeom prst="rect">
            <a:avLst/>
          </a:prstGeom>
        </p:spPr>
        <p:txBody>
          <a:bodyPr lIns="91436" tIns="45718" rIns="91436" bIns="45718"/>
          <a:lstStyle>
            <a:lvl1pPr algn="ctr" defTabSz="60953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 err="1">
                <a:solidFill>
                  <a:schemeClr val="accent4"/>
                </a:solidFill>
                <a:cs typeface="Arial Rounded MT Bold"/>
              </a:rPr>
              <a:t>So, what are CFGs?</a:t>
            </a:r>
            <a:endParaRPr lang="en-US" sz="4500" b="1" dirty="0">
              <a:solidFill>
                <a:schemeClr val="accent4"/>
              </a:solidFill>
              <a:cs typeface="Arial Rounded MT Bold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451932" y="2454815"/>
            <a:ext cx="5664121" cy="1742299"/>
            <a:chOff x="54844" y="1830872"/>
            <a:chExt cx="9143309" cy="28125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586" b="-13569"/>
            <a:stretch/>
          </p:blipFill>
          <p:spPr>
            <a:xfrm>
              <a:off x="3177820" y="1830872"/>
              <a:ext cx="3445453" cy="42329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31" t="-13382" r="62515" b="-18494"/>
            <a:stretch/>
          </p:blipFill>
          <p:spPr>
            <a:xfrm>
              <a:off x="54844" y="2605512"/>
              <a:ext cx="4066585" cy="4915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86" t="-19163" r="44456" b="-18494"/>
            <a:stretch/>
          </p:blipFill>
          <p:spPr>
            <a:xfrm>
              <a:off x="318681" y="3441372"/>
              <a:ext cx="3711308" cy="51306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57" t="-16985" r="26515" b="-18494"/>
            <a:stretch/>
          </p:blipFill>
          <p:spPr>
            <a:xfrm>
              <a:off x="4900546" y="2523345"/>
              <a:ext cx="3586675" cy="50494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81" t="-8445" r="8053" b="-18494"/>
            <a:stretch/>
          </p:blipFill>
          <p:spPr>
            <a:xfrm>
              <a:off x="5623622" y="3426404"/>
              <a:ext cx="3574531" cy="47311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755" t="4058" r="461" b="-18493"/>
            <a:stretch/>
          </p:blipFill>
          <p:spPr>
            <a:xfrm>
              <a:off x="3906937" y="4216862"/>
              <a:ext cx="1540171" cy="426516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>
            <a:xfrm flipH="1">
              <a:off x="2635955" y="2261170"/>
              <a:ext cx="829734" cy="364925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4121429" y="3097030"/>
              <a:ext cx="992438" cy="458306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5305778" y="3954437"/>
              <a:ext cx="485422" cy="262425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501346" y="2845983"/>
            <a:ext cx="42251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 </a:t>
            </a:r>
            <a:r>
              <a:rPr lang="en-US" i="1"/>
              <a:t>projection</a:t>
            </a:r>
            <a:r>
              <a:rPr lang="en-US"/>
              <a:t> of the </a:t>
            </a:r>
            <a:r>
              <a:rPr lang="en-US" b="1"/>
              <a:t>transition graph</a:t>
            </a:r>
            <a:r>
              <a:rPr lang="en-US"/>
              <a:t> of </a:t>
            </a:r>
            <a:r>
              <a:rPr lang="en-US" i="1"/>
              <a:t>abstracted </a:t>
            </a:r>
            <a:r>
              <a:rPr lang="en-US" b="1"/>
              <a:t>abstract machine states</a:t>
            </a:r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16197" y="4151959"/>
            <a:ext cx="10096779" cy="641293"/>
          </a:xfrm>
          <a:prstGeom prst="rect">
            <a:avLst/>
          </a:prstGeom>
        </p:spPr>
        <p:txBody>
          <a:bodyPr lIns="91436" tIns="45718" rIns="91436" bIns="45718"/>
          <a:lstStyle>
            <a:lvl1pPr algn="ctr" defTabSz="60953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>
                <a:solidFill>
                  <a:schemeClr val="accent4"/>
                </a:solidFill>
                <a:cs typeface="Arial Rounded MT Bold"/>
              </a:rPr>
              <a:t>Future directions:</a:t>
            </a:r>
            <a:endParaRPr lang="en-US" sz="3600" b="1" dirty="0">
              <a:solidFill>
                <a:schemeClr val="accent4"/>
              </a:solidFill>
              <a:cs typeface="Arial Rounded MT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5600" y="5029200"/>
            <a:ext cx="748230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Abstract rewriting is a </a:t>
            </a:r>
            <a:r>
              <a:rPr lang="en-US" i="1"/>
              <a:t>powerful tool</a:t>
            </a:r>
            <a:r>
              <a:rPr lang="en-US"/>
              <a:t> for generating other tools from</a:t>
            </a:r>
          </a:p>
          <a:p>
            <a:r>
              <a:rPr lang="en-US"/>
              <a:t>a language’s semantics, with </a:t>
            </a:r>
            <a:r>
              <a:rPr lang="en-US" b="1"/>
              <a:t>almost no work </a:t>
            </a:r>
            <a:r>
              <a:rPr lang="en-US"/>
              <a:t>from the language designer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E0F849-9884-2049-F713-B12656D21E35}"/>
              </a:ext>
            </a:extLst>
          </p:cNvPr>
          <p:cNvSpPr txBox="1"/>
          <p:nvPr/>
        </p:nvSpPr>
        <p:spPr>
          <a:xfrm>
            <a:off x="1625600" y="5861538"/>
            <a:ext cx="938192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Learning semantics from a black-box implemention ⇒ Deriving tools from an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97182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5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308CE0D-6798-424D-9995-5AF27A253183}"/>
              </a:ext>
            </a:extLst>
          </p:cNvPr>
          <p:cNvSpPr/>
          <p:nvPr/>
        </p:nvSpPr>
        <p:spPr>
          <a:xfrm>
            <a:off x="-141770" y="-334040"/>
            <a:ext cx="12333770" cy="777922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Rectangle 34"/>
          <p:cNvSpPr/>
          <p:nvPr/>
        </p:nvSpPr>
        <p:spPr>
          <a:xfrm>
            <a:off x="511201" y="2551837"/>
            <a:ext cx="11169596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Generating CFGs directly from semantics (“interpreted mode”)</a:t>
            </a:r>
          </a:p>
          <a:p>
            <a:pPr marL="1028667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And automatically proving termination of this process!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Full description of the Phased Abstract Machine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Conversion algorithms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9 pages of proofs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465769-75C1-DF3A-3EA9-2C70D95C215B}"/>
              </a:ext>
            </a:extLst>
          </p:cNvPr>
          <p:cNvSpPr/>
          <p:nvPr/>
        </p:nvSpPr>
        <p:spPr>
          <a:xfrm>
            <a:off x="3880489" y="464887"/>
            <a:ext cx="44310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+mj-lt"/>
              </a:rPr>
              <a:t>Also in the paper</a:t>
            </a:r>
          </a:p>
        </p:txBody>
      </p:sp>
    </p:spTree>
    <p:extLst>
      <p:ext uri="{BB962C8B-B14F-4D97-AF65-F5344CB8AC3E}">
        <p14:creationId xmlns:p14="http://schemas.microsoft.com/office/powerpoint/2010/main" val="1678461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9608" y="451340"/>
            <a:ext cx="1312025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85621" y="198412"/>
            <a:ext cx="10096779" cy="641293"/>
          </a:xfrm>
          <a:prstGeom prst="rect">
            <a:avLst/>
          </a:prstGeom>
        </p:spPr>
        <p:txBody>
          <a:bodyPr lIns="91436" tIns="45718" rIns="91436" bIns="45718"/>
          <a:lstStyle>
            <a:lvl1pPr algn="ctr" defTabSz="60953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 err="1">
                <a:solidFill>
                  <a:schemeClr val="accent4"/>
                </a:solidFill>
                <a:cs typeface="Arial Rounded MT Bold"/>
              </a:rPr>
              <a:t>Vision</a:t>
            </a:r>
            <a:endParaRPr lang="en-US" sz="4500" b="1" dirty="0">
              <a:solidFill>
                <a:schemeClr val="accent4"/>
              </a:solidFill>
              <a:cs typeface="Arial Rounded MT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934" y="3789464"/>
            <a:ext cx="2617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tx1">
                    <a:lumMod val="75000"/>
                  </a:schemeClr>
                </a:solidFill>
              </a:rPr>
              <a:t>Symbol table generator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3037" y="5555768"/>
            <a:ext cx="3221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tx1">
                    <a:lumMod val="75000"/>
                  </a:schemeClr>
                </a:solidFill>
              </a:rPr>
              <a:t>Control-flow graph generator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20716" y="3744225"/>
            <a:ext cx="2190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tx1">
                    <a:lumMod val="75000"/>
                  </a:schemeClr>
                </a:solidFill>
              </a:rPr>
              <a:t>Symbolic execution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84339" y="4662346"/>
            <a:ext cx="172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tx1">
                    <a:lumMod val="75000"/>
                  </a:schemeClr>
                </a:solidFill>
              </a:rPr>
              <a:t>Model checker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8115" y="4662346"/>
            <a:ext cx="1843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tx1">
                    <a:lumMod val="75000"/>
                  </a:schemeClr>
                </a:solidFill>
              </a:rPr>
              <a:t>Code Generator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385125" y="1738604"/>
            <a:ext cx="3295627" cy="1555905"/>
            <a:chOff x="4385126" y="805666"/>
            <a:chExt cx="3295627" cy="155590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5126" y="805666"/>
              <a:ext cx="3295627" cy="6644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567" y="2021910"/>
              <a:ext cx="3260745" cy="33966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075241" y="988332"/>
            <a:ext cx="1915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50000"/>
                  </a:schemeClr>
                </a:solidFill>
              </a:rPr>
              <a:t>Semantics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7099984" y="3449369"/>
            <a:ext cx="1584355" cy="408872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90637" y="3760704"/>
            <a:ext cx="1336499" cy="742431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97057" y="3982750"/>
            <a:ext cx="0" cy="122809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906820" y="3867868"/>
            <a:ext cx="1366920" cy="797245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391249" y="3492381"/>
            <a:ext cx="1680463" cy="466172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534" y="3288231"/>
            <a:ext cx="961780" cy="96178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4644387" y="4314357"/>
            <a:ext cx="1538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tx1">
                    <a:lumMod val="50000"/>
                  </a:schemeClr>
                </a:solidFill>
              </a:rPr>
              <a:t>Mandate</a:t>
            </a:r>
          </a:p>
        </p:txBody>
      </p:sp>
    </p:spTree>
    <p:extLst>
      <p:ext uri="{BB962C8B-B14F-4D97-AF65-F5344CB8AC3E}">
        <p14:creationId xmlns:p14="http://schemas.microsoft.com/office/powerpoint/2010/main" val="118754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  <p:bldP spid="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9513" y="-165907"/>
            <a:ext cx="2596243" cy="19267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48" y="463001"/>
            <a:ext cx="3344324" cy="674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48" y="1365088"/>
            <a:ext cx="3344324" cy="3483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64" y="4047456"/>
            <a:ext cx="2171065" cy="26443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95ABC2-592D-311B-1EF6-33651AA9A6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230" y="308770"/>
            <a:ext cx="3059041" cy="165698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47349C4-B85B-D294-E8AE-A3EB5AE06B36}"/>
              </a:ext>
            </a:extLst>
          </p:cNvPr>
          <p:cNvSpPr txBox="1">
            <a:spLocks/>
          </p:cNvSpPr>
          <p:nvPr/>
        </p:nvSpPr>
        <p:spPr>
          <a:xfrm>
            <a:off x="-308011" y="1882950"/>
            <a:ext cx="12500011" cy="2376488"/>
          </a:xfrm>
          <a:prstGeom prst="rect">
            <a:avLst/>
          </a:prstGeom>
        </p:spPr>
        <p:txBody>
          <a:bodyPr lIns="91436" tIns="45718" rIns="91436" bIns="45718"/>
          <a:lstStyle>
            <a:lvl1pPr algn="ctr" defTabSz="60953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spc="-151" dirty="0">
                <a:solidFill>
                  <a:schemeClr val="accent4"/>
                </a:solidFill>
              </a:rPr>
              <a:t>Automatically Deriving</a:t>
            </a:r>
          </a:p>
          <a:p>
            <a:r>
              <a:rPr lang="en-US" sz="6000" spc="-151" dirty="0">
                <a:solidFill>
                  <a:schemeClr val="accent4"/>
                </a:solidFill>
              </a:rPr>
              <a:t>Control-Flow Graph Generators        </a:t>
            </a:r>
            <a:r>
              <a:rPr lang="en-US" sz="6000" spc="-151" dirty="0">
                <a:solidFill>
                  <a:schemeClr val="bg1"/>
                </a:solidFill>
              </a:rPr>
              <a:t>|</a:t>
            </a:r>
          </a:p>
          <a:p>
            <a:r>
              <a:rPr lang="en-US" sz="4400" spc="-151" dirty="0">
                <a:solidFill>
                  <a:schemeClr val="accent4"/>
                </a:solidFill>
              </a:rPr>
              <a:t>from Operational Semantics</a:t>
            </a:r>
          </a:p>
          <a:p>
            <a:endParaRPr lang="en-US" sz="6600" b="1" spc="-151" dirty="0">
              <a:solidFill>
                <a:schemeClr val="accent4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5400000">
            <a:off x="9295254" y="3112585"/>
            <a:ext cx="2376489" cy="681497"/>
          </a:xfrm>
          <a:prstGeom prst="rightArrow">
            <a:avLst>
              <a:gd name="adj1" fmla="val 33006"/>
              <a:gd name="adj2" fmla="val 57822"/>
            </a:avLst>
          </a:prstGeom>
          <a:solidFill>
            <a:srgbClr val="131314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737833" y="777920"/>
            <a:ext cx="2892953" cy="681497"/>
          </a:xfrm>
          <a:prstGeom prst="rightArrow">
            <a:avLst>
              <a:gd name="adj1" fmla="val 33006"/>
              <a:gd name="adj2" fmla="val 57822"/>
            </a:avLst>
          </a:prstGeom>
          <a:solidFill>
            <a:srgbClr val="131314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584475" y="5023719"/>
            <a:ext cx="2761930" cy="1200329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A6E22E"/>
                </a:solidFill>
                <a:latin typeface="Monaco" charset="0"/>
                <a:ea typeface="Monaco" charset="0"/>
                <a:cs typeface="Monaco" charset="0"/>
              </a:rPr>
              <a:t>genCfg</a:t>
            </a:r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>
                <a:solidFill>
                  <a:srgbClr val="66D9EF"/>
                </a:solidFill>
                <a:latin typeface="Monaco" charset="0"/>
                <a:ea typeface="Monaco" charset="0"/>
                <a:cs typeface="Monaco" charset="0"/>
              </a:rPr>
              <a:t>Assn</a:t>
            </a:r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x</a:t>
            </a:r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e)</a:t>
            </a:r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>
                <a:solidFill>
                  <a:srgbClr val="F92672"/>
                </a:solidFill>
                <a:latin typeface="Monaco" charset="0"/>
                <a:ea typeface="Monaco" charset="0"/>
                <a:cs typeface="Monaco" charset="0"/>
              </a:rPr>
              <a:t>=</a:t>
            </a:r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>
                <a:solidFill>
                  <a:srgbClr val="66D9EF"/>
                </a:solidFill>
                <a:latin typeface="Monaco" charset="0"/>
                <a:ea typeface="Monaco" charset="0"/>
                <a:cs typeface="Monaco" charset="0"/>
              </a:rPr>
              <a:t>do</a:t>
            </a:r>
            <a:endParaRPr lang="en-US" sz="1200">
              <a:solidFill>
                <a:srgbClr val="A6E22E"/>
              </a:solidFill>
              <a:latin typeface="Monaco" charset="0"/>
              <a:ea typeface="Monaco" charset="0"/>
              <a:cs typeface="Monaco" charset="0"/>
            </a:endParaRPr>
          </a:p>
          <a:p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  </a:t>
            </a:r>
            <a:r>
              <a:rPr lang="en-US" sz="1200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(start,</a:t>
            </a:r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end)</a:t>
            </a:r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>
                <a:solidFill>
                  <a:srgbClr val="F92672"/>
                </a:solidFill>
                <a:latin typeface="Monaco" charset="0"/>
                <a:ea typeface="Monaco" charset="0"/>
                <a:cs typeface="Monaco" charset="0"/>
              </a:rPr>
              <a:t>&lt;-</a:t>
            </a:r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makeNodes</a:t>
            </a:r>
          </a:p>
          <a:p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  </a:t>
            </a:r>
            <a:r>
              <a:rPr lang="en-US" sz="1200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(eStart,</a:t>
            </a:r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eEnd) </a:t>
            </a:r>
            <a:r>
              <a:rPr lang="en-US" sz="1200">
                <a:solidFill>
                  <a:srgbClr val="F92672"/>
                </a:solidFill>
                <a:latin typeface="Monaco" charset="0"/>
                <a:ea typeface="Monaco" charset="0"/>
                <a:cs typeface="Monaco" charset="0"/>
              </a:rPr>
              <a:t>&lt;-</a:t>
            </a:r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genCfg</a:t>
            </a:r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e</a:t>
            </a:r>
          </a:p>
          <a:p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  </a:t>
            </a:r>
            <a:r>
              <a:rPr lang="en-US" sz="1200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connect</a:t>
            </a:r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start</a:t>
            </a:r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eStar</a:t>
            </a:r>
          </a:p>
          <a:p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  </a:t>
            </a:r>
            <a:r>
              <a:rPr lang="en-US" sz="1200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connect</a:t>
            </a:r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end</a:t>
            </a:r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eEnd</a:t>
            </a:r>
          </a:p>
          <a:p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  </a:t>
            </a:r>
            <a:r>
              <a:rPr lang="en-US" sz="1200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return</a:t>
            </a:r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(start,</a:t>
            </a:r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end)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D6D07B47-3DF0-BBA8-AFC3-1BFABE248D77}"/>
              </a:ext>
            </a:extLst>
          </p:cNvPr>
          <p:cNvSpPr/>
          <p:nvPr/>
        </p:nvSpPr>
        <p:spPr>
          <a:xfrm flipH="1">
            <a:off x="4737833" y="5283134"/>
            <a:ext cx="2972381" cy="681497"/>
          </a:xfrm>
          <a:prstGeom prst="rightArrow">
            <a:avLst>
              <a:gd name="adj1" fmla="val 33006"/>
              <a:gd name="adj2" fmla="val 57822"/>
            </a:avLst>
          </a:prstGeom>
          <a:solidFill>
            <a:srgbClr val="131314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3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48" y="2142200"/>
            <a:ext cx="3931152" cy="792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48" y="3734947"/>
            <a:ext cx="3931152" cy="40949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984870" y="2870789"/>
            <a:ext cx="1330206" cy="681497"/>
          </a:xfrm>
          <a:prstGeom prst="rightArrow">
            <a:avLst>
              <a:gd name="adj1" fmla="val 33006"/>
              <a:gd name="adj2" fmla="val 57822"/>
            </a:avLst>
          </a:prstGeom>
          <a:solidFill>
            <a:srgbClr val="131314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39341" y="2611374"/>
            <a:ext cx="2761930" cy="1200329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A6E22E"/>
                </a:solidFill>
                <a:latin typeface="Monaco" charset="0"/>
                <a:ea typeface="Monaco" charset="0"/>
                <a:cs typeface="Monaco" charset="0"/>
              </a:rPr>
              <a:t>genCfg</a:t>
            </a:r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200">
                <a:solidFill>
                  <a:srgbClr val="66D9EF"/>
                </a:solidFill>
                <a:latin typeface="Monaco" charset="0"/>
                <a:ea typeface="Monaco" charset="0"/>
                <a:cs typeface="Monaco" charset="0"/>
              </a:rPr>
              <a:t>Assn</a:t>
            </a:r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x</a:t>
            </a:r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e)</a:t>
            </a:r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>
                <a:solidFill>
                  <a:srgbClr val="F92672"/>
                </a:solidFill>
                <a:latin typeface="Monaco" charset="0"/>
                <a:ea typeface="Monaco" charset="0"/>
                <a:cs typeface="Monaco" charset="0"/>
              </a:rPr>
              <a:t>=</a:t>
            </a:r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>
                <a:solidFill>
                  <a:srgbClr val="66D9EF"/>
                </a:solidFill>
                <a:latin typeface="Monaco" charset="0"/>
                <a:ea typeface="Monaco" charset="0"/>
                <a:cs typeface="Monaco" charset="0"/>
              </a:rPr>
              <a:t>do</a:t>
            </a:r>
            <a:endParaRPr lang="en-US" sz="1200">
              <a:solidFill>
                <a:srgbClr val="A6E22E"/>
              </a:solidFill>
              <a:latin typeface="Monaco" charset="0"/>
              <a:ea typeface="Monaco" charset="0"/>
              <a:cs typeface="Monaco" charset="0"/>
            </a:endParaRPr>
          </a:p>
          <a:p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  </a:t>
            </a:r>
            <a:r>
              <a:rPr lang="en-US" sz="1200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(start,</a:t>
            </a:r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end)</a:t>
            </a:r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>
                <a:solidFill>
                  <a:srgbClr val="F92672"/>
                </a:solidFill>
                <a:latin typeface="Monaco" charset="0"/>
                <a:ea typeface="Monaco" charset="0"/>
                <a:cs typeface="Monaco" charset="0"/>
              </a:rPr>
              <a:t>&lt;-</a:t>
            </a:r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makeNodes</a:t>
            </a:r>
          </a:p>
          <a:p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  </a:t>
            </a:r>
            <a:r>
              <a:rPr lang="en-US" sz="1200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(eStart,</a:t>
            </a:r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eEnd) </a:t>
            </a:r>
            <a:r>
              <a:rPr lang="en-US" sz="1200">
                <a:solidFill>
                  <a:srgbClr val="F92672"/>
                </a:solidFill>
                <a:latin typeface="Monaco" charset="0"/>
                <a:ea typeface="Monaco" charset="0"/>
                <a:cs typeface="Monaco" charset="0"/>
              </a:rPr>
              <a:t>&lt;-</a:t>
            </a:r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genCfg</a:t>
            </a:r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e</a:t>
            </a:r>
          </a:p>
          <a:p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  </a:t>
            </a:r>
            <a:r>
              <a:rPr lang="en-US" sz="1200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connect</a:t>
            </a:r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start</a:t>
            </a:r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eStar</a:t>
            </a:r>
          </a:p>
          <a:p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  </a:t>
            </a:r>
            <a:r>
              <a:rPr lang="en-US" sz="1200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connect</a:t>
            </a:r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end</a:t>
            </a:r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eEnd</a:t>
            </a:r>
          </a:p>
          <a:p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  </a:t>
            </a:r>
            <a:r>
              <a:rPr lang="en-US" sz="1200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return</a:t>
            </a:r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(start,</a:t>
            </a:r>
            <a:r>
              <a:rPr lang="en-US" sz="1200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200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end)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513" y="-165907"/>
            <a:ext cx="2596243" cy="19267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95806" y="7094141"/>
            <a:ext cx="4269117" cy="1846659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A6E22E"/>
                </a:solidFill>
                <a:latin typeface="Monaco" charset="0"/>
                <a:ea typeface="Monaco" charset="0"/>
                <a:cs typeface="Monaco" charset="0"/>
              </a:rPr>
              <a:t>genCfg</a:t>
            </a:r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>
                <a:solidFill>
                  <a:srgbClr val="66D9EF"/>
                </a:solidFill>
                <a:latin typeface="Monaco" charset="0"/>
                <a:ea typeface="Monaco" charset="0"/>
                <a:cs typeface="Monaco" charset="0"/>
              </a:rPr>
              <a:t>Assn</a:t>
            </a:r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x</a:t>
            </a:r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e)</a:t>
            </a:r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>
                <a:solidFill>
                  <a:srgbClr val="F92672"/>
                </a:solidFill>
                <a:latin typeface="Monaco" charset="0"/>
                <a:ea typeface="Monaco" charset="0"/>
                <a:cs typeface="Monaco" charset="0"/>
              </a:rPr>
              <a:t>=</a:t>
            </a:r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>
                <a:solidFill>
                  <a:srgbClr val="66D9EF"/>
                </a:solidFill>
                <a:latin typeface="Monaco" charset="0"/>
                <a:ea typeface="Monaco" charset="0"/>
                <a:cs typeface="Monaco" charset="0"/>
              </a:rPr>
              <a:t>do</a:t>
            </a:r>
            <a:endParaRPr lang="en-US">
              <a:solidFill>
                <a:srgbClr val="A6E22E"/>
              </a:solidFill>
              <a:latin typeface="Monaco" charset="0"/>
              <a:ea typeface="Monaco" charset="0"/>
              <a:cs typeface="Monaco" charset="0"/>
            </a:endParaRPr>
          </a:p>
          <a:p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  </a:t>
            </a:r>
            <a:r>
              <a:rPr lang="en-US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(start,</a:t>
            </a:r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end)</a:t>
            </a:r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>
                <a:solidFill>
                  <a:srgbClr val="F92672"/>
                </a:solidFill>
                <a:latin typeface="Monaco" charset="0"/>
                <a:ea typeface="Monaco" charset="0"/>
                <a:cs typeface="Monaco" charset="0"/>
              </a:rPr>
              <a:t>&lt;-</a:t>
            </a:r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makeNodes</a:t>
            </a:r>
          </a:p>
          <a:p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  </a:t>
            </a:r>
            <a:r>
              <a:rPr lang="en-US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(eStart,</a:t>
            </a:r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eEnd) </a:t>
            </a:r>
            <a:r>
              <a:rPr lang="en-US">
                <a:solidFill>
                  <a:srgbClr val="F92672"/>
                </a:solidFill>
                <a:latin typeface="Monaco" charset="0"/>
                <a:ea typeface="Monaco" charset="0"/>
                <a:cs typeface="Monaco" charset="0"/>
              </a:rPr>
              <a:t>&lt;-</a:t>
            </a:r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genCfg</a:t>
            </a:r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e</a:t>
            </a:r>
          </a:p>
          <a:p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  </a:t>
            </a:r>
            <a:r>
              <a:rPr lang="en-US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connect</a:t>
            </a:r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start</a:t>
            </a:r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eStar</a:t>
            </a:r>
          </a:p>
          <a:p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  </a:t>
            </a:r>
            <a:r>
              <a:rPr lang="en-US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connect</a:t>
            </a:r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end</a:t>
            </a:r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eEnd</a:t>
            </a:r>
          </a:p>
          <a:p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  </a:t>
            </a:r>
            <a:r>
              <a:rPr lang="en-US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return</a:t>
            </a:r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(start,</a:t>
            </a:r>
            <a:r>
              <a:rPr lang="en-US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end)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82" y="1410054"/>
            <a:ext cx="2713101" cy="3304538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8317487" y="2870789"/>
            <a:ext cx="1330206" cy="681497"/>
          </a:xfrm>
          <a:prstGeom prst="rightArrow">
            <a:avLst>
              <a:gd name="adj1" fmla="val 33006"/>
              <a:gd name="adj2" fmla="val 57822"/>
            </a:avLst>
          </a:prstGeom>
          <a:solidFill>
            <a:srgbClr val="131314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E9FA68-0DAA-3E66-205B-7FF0DD24133B}"/>
              </a:ext>
            </a:extLst>
          </p:cNvPr>
          <p:cNvSpPr/>
          <p:nvPr/>
        </p:nvSpPr>
        <p:spPr>
          <a:xfrm>
            <a:off x="3984870" y="1952178"/>
            <a:ext cx="4269117" cy="3130461"/>
          </a:xfrm>
          <a:prstGeom prst="rect">
            <a:avLst/>
          </a:prstGeom>
          <a:solidFill>
            <a:srgbClr val="FFFFFF">
              <a:alpha val="7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B2CD84-4DF6-4310-B725-0A3B81DBCFAD}"/>
              </a:ext>
            </a:extLst>
          </p:cNvPr>
          <p:cNvSpPr/>
          <p:nvPr/>
        </p:nvSpPr>
        <p:spPr>
          <a:xfrm>
            <a:off x="8306578" y="1591725"/>
            <a:ext cx="4269117" cy="3490914"/>
          </a:xfrm>
          <a:prstGeom prst="rect">
            <a:avLst/>
          </a:prstGeom>
          <a:solidFill>
            <a:srgbClr val="FFFFFF">
              <a:alpha val="7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43F86D-648C-EC08-361A-A517F5ED6BB7}"/>
              </a:ext>
            </a:extLst>
          </p:cNvPr>
          <p:cNvSpPr/>
          <p:nvPr/>
        </p:nvSpPr>
        <p:spPr>
          <a:xfrm>
            <a:off x="2385170" y="276318"/>
            <a:ext cx="74685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>
                <a:solidFill>
                  <a:schemeClr val="tx1">
                    <a:lumMod val="50000"/>
                  </a:schemeClr>
                </a:solidFill>
                <a:latin typeface="+mj-lt"/>
              </a:rPr>
              <a:t>Deriving Control via a </a:t>
            </a:r>
            <a:r>
              <a:rPr lang="en-US" sz="4400" b="1">
                <a:solidFill>
                  <a:schemeClr val="tx1">
                    <a:lumMod val="50000"/>
                  </a:schemeClr>
                </a:solidFill>
                <a:latin typeface="+mj-lt"/>
              </a:rPr>
              <a:t>Mandate</a:t>
            </a:r>
          </a:p>
        </p:txBody>
      </p:sp>
    </p:spTree>
    <p:extLst>
      <p:ext uri="{BB962C8B-B14F-4D97-AF65-F5344CB8AC3E}">
        <p14:creationId xmlns:p14="http://schemas.microsoft.com/office/powerpoint/2010/main" val="138941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308CE0D-6798-424D-9995-5AF27A253183}"/>
              </a:ext>
            </a:extLst>
          </p:cNvPr>
          <p:cNvSpPr/>
          <p:nvPr/>
        </p:nvSpPr>
        <p:spPr>
          <a:xfrm>
            <a:off x="-141770" y="-334040"/>
            <a:ext cx="6237770" cy="777922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38" y="1327859"/>
            <a:ext cx="2072880" cy="2749739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762126" y="5112597"/>
            <a:ext cx="11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Tiger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392458" y="5084183"/>
            <a:ext cx="19859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MITScript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707" y="2714880"/>
            <a:ext cx="2707430" cy="140024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3F39CA5-58BF-9648-AACD-3C06F1EF0E51}"/>
              </a:ext>
            </a:extLst>
          </p:cNvPr>
          <p:cNvSpPr txBox="1">
            <a:spLocks/>
          </p:cNvSpPr>
          <p:nvPr/>
        </p:nvSpPr>
        <p:spPr>
          <a:xfrm>
            <a:off x="5739137" y="1144553"/>
            <a:ext cx="6813613" cy="5019928"/>
          </a:xfrm>
          <a:prstGeom prst="rect">
            <a:avLst/>
          </a:prstGeom>
        </p:spPr>
        <p:txBody>
          <a:bodyPr lIns="91436" tIns="45718" rIns="91436" bIns="45718"/>
          <a:lstStyle>
            <a:lvl1pPr algn="ctr" defTabSz="60953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 Rounded MT Bold"/>
              </a:rPr>
              <a:t>Generated</a:t>
            </a:r>
          </a:p>
          <a:p>
            <a:pPr>
              <a:spcBef>
                <a:spcPts val="600"/>
              </a:spcBef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Arial Rounded MT Bold"/>
              </a:rPr>
              <a:t>multiple CFG-generators</a:t>
            </a:r>
          </a:p>
          <a:p>
            <a:pPr>
              <a:spcBef>
                <a:spcPts val="600"/>
              </a:spcBef>
            </a:pPr>
            <a:endParaRPr lang="en-US" sz="3200" b="1" dirty="0">
              <a:solidFill>
                <a:schemeClr val="accent4">
                  <a:lumMod val="75000"/>
                </a:schemeClr>
              </a:solidFill>
              <a:latin typeface="+mn-lt"/>
              <a:cs typeface="Arial Rounded MT Bold"/>
            </a:endParaRPr>
          </a:p>
          <a:p>
            <a:pPr>
              <a:spcBef>
                <a:spcPts val="600"/>
              </a:spcBef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 Rounded MT Bold"/>
              </a:rPr>
              <a:t>for</a:t>
            </a:r>
          </a:p>
          <a:p>
            <a:pPr>
              <a:spcBef>
                <a:spcPts val="600"/>
              </a:spcBef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Arial Rounded MT Bold"/>
              </a:rPr>
              <a:t>two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 Rounded MT Bold"/>
              </a:rPr>
              <a:t>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Arial Rounded MT Bold"/>
              </a:rPr>
              <a:t>medium-size languages</a:t>
            </a:r>
          </a:p>
          <a:p>
            <a:pPr>
              <a:spcBef>
                <a:spcPts val="600"/>
              </a:spcBef>
            </a:pPr>
            <a:endParaRPr lang="en-US" sz="3200" b="1" dirty="0">
              <a:solidFill>
                <a:schemeClr val="accent4">
                  <a:lumMod val="75000"/>
                </a:schemeClr>
              </a:solidFill>
              <a:latin typeface="+mn-lt"/>
              <a:cs typeface="Arial Rounded MT Bold"/>
            </a:endParaRPr>
          </a:p>
          <a:p>
            <a:pPr>
              <a:spcBef>
                <a:spcPts val="600"/>
              </a:spcBef>
            </a:pPr>
            <a:endParaRPr lang="en-US" sz="3200" b="1" dirty="0">
              <a:solidFill>
                <a:schemeClr val="accent4">
                  <a:lumMod val="75000"/>
                </a:schemeClr>
              </a:solidFill>
              <a:latin typeface="+mn-lt"/>
              <a:cs typeface="Arial Rounded MT Bold"/>
            </a:endParaRPr>
          </a:p>
          <a:p>
            <a:pPr>
              <a:spcBef>
                <a:spcPts val="600"/>
              </a:spcBef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 Rounded MT Bold"/>
              </a:rPr>
              <a:t>same as a human would build</a:t>
            </a:r>
          </a:p>
        </p:txBody>
      </p:sp>
    </p:spTree>
    <p:extLst>
      <p:ext uri="{BB962C8B-B14F-4D97-AF65-F5344CB8AC3E}">
        <p14:creationId xmlns:p14="http://schemas.microsoft.com/office/powerpoint/2010/main" val="4238050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85621" y="198412"/>
            <a:ext cx="10096779" cy="641293"/>
          </a:xfrm>
          <a:prstGeom prst="rect">
            <a:avLst/>
          </a:prstGeom>
        </p:spPr>
        <p:txBody>
          <a:bodyPr lIns="91436" tIns="45718" rIns="91436" bIns="45718"/>
          <a:lstStyle>
            <a:lvl1pPr algn="ctr" defTabSz="60953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 err="1">
                <a:solidFill>
                  <a:schemeClr val="accent4"/>
                </a:solidFill>
                <a:cs typeface="Arial Rounded MT Bold"/>
              </a:rPr>
              <a:t>What does a CFG look like?</a:t>
            </a:r>
            <a:endParaRPr lang="en-US" sz="4500" b="1" dirty="0">
              <a:solidFill>
                <a:schemeClr val="accent4"/>
              </a:solidFill>
              <a:cs typeface="Arial Rounded MT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1758" y="1782722"/>
            <a:ext cx="3160514" cy="3893374"/>
          </a:xfrm>
          <a:prstGeom prst="rect">
            <a:avLst/>
          </a:prstGeom>
          <a:solidFill>
            <a:srgbClr val="262626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mr-IN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b</a:t>
            </a:r>
            <a:r>
              <a:rPr lang="mr-IN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mr-IN">
                <a:solidFill>
                  <a:srgbClr val="F92672"/>
                </a:solidFill>
                <a:latin typeface="Monaco" charset="0"/>
                <a:ea typeface="Monaco" charset="0"/>
                <a:cs typeface="Monaco" charset="0"/>
              </a:rPr>
              <a:t>=</a:t>
            </a:r>
            <a:r>
              <a:rPr lang="mr-IN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mr-IN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prec</a:t>
            </a:r>
            <a:r>
              <a:rPr lang="mr-IN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mr-IN">
                <a:solidFill>
                  <a:srgbClr val="F92672"/>
                </a:solidFill>
                <a:latin typeface="Monaco" charset="0"/>
                <a:ea typeface="Monaco" charset="0"/>
                <a:cs typeface="Monaco" charset="0"/>
              </a:rPr>
              <a:t>&lt;</a:t>
            </a:r>
            <a:r>
              <a:rPr lang="mr-IN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mr-IN">
                <a:solidFill>
                  <a:srgbClr val="AE81FF"/>
                </a:solidFill>
                <a:latin typeface="Monaco" charset="0"/>
                <a:ea typeface="Monaco" charset="0"/>
                <a:cs typeface="Monaco" charset="0"/>
              </a:rPr>
              <a:t>5</a:t>
            </a:r>
            <a:r>
              <a:rPr lang="mr-IN">
                <a:solidFill>
                  <a:srgbClr val="F92672"/>
                </a:solidFill>
                <a:latin typeface="Monaco" charset="0"/>
                <a:ea typeface="Monaco" charset="0"/>
                <a:cs typeface="Monaco" charset="0"/>
              </a:rPr>
              <a:t>;</a:t>
            </a:r>
            <a:endParaRPr lang="mr-IN">
              <a:solidFill>
                <a:srgbClr val="F8F8F2"/>
              </a:solidFill>
              <a:latin typeface="Monaco" charset="0"/>
              <a:ea typeface="Monaco" charset="0"/>
              <a:cs typeface="Monaco" charset="0"/>
            </a:endParaRPr>
          </a:p>
          <a:p>
            <a:endParaRPr lang="mr-IN">
              <a:solidFill>
                <a:srgbClr val="333333"/>
              </a:solidFill>
              <a:latin typeface="Monaco" charset="0"/>
              <a:ea typeface="Monaco" charset="0"/>
              <a:cs typeface="Monaco" charset="0"/>
            </a:endParaRPr>
          </a:p>
          <a:p>
            <a:r>
              <a:rPr lang="mr-IN">
                <a:solidFill>
                  <a:srgbClr val="66D9EF"/>
                </a:solidFill>
                <a:latin typeface="Monaco" charset="0"/>
                <a:ea typeface="Monaco" charset="0"/>
                <a:cs typeface="Monaco" charset="0"/>
              </a:rPr>
              <a:t>if</a:t>
            </a:r>
            <a:r>
              <a:rPr lang="mr-IN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mr-IN">
                <a:solidFill>
                  <a:srgbClr val="F92672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mr-IN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b</a:t>
            </a:r>
            <a:r>
              <a:rPr lang="mr-IN">
                <a:solidFill>
                  <a:srgbClr val="F92672"/>
                </a:solidFill>
                <a:latin typeface="Monaco" charset="0"/>
                <a:ea typeface="Monaco" charset="0"/>
                <a:cs typeface="Monaco" charset="0"/>
              </a:rPr>
              <a:t>)</a:t>
            </a:r>
            <a:r>
              <a:rPr lang="mr-IN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mr-IN">
                <a:solidFill>
                  <a:srgbClr val="F92672"/>
                </a:solidFill>
                <a:latin typeface="Monaco" charset="0"/>
                <a:ea typeface="Monaco" charset="0"/>
                <a:cs typeface="Monaco" charset="0"/>
              </a:rPr>
              <a:t>{</a:t>
            </a:r>
          </a:p>
          <a:p>
            <a:r>
              <a:rPr lang="mr-IN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  </a:t>
            </a:r>
            <a:r>
              <a:rPr lang="mr-IN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print</a:t>
            </a:r>
            <a:r>
              <a:rPr lang="mr-IN">
                <a:solidFill>
                  <a:srgbClr val="F92672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mr-IN">
                <a:solidFill>
                  <a:srgbClr val="E6DB74"/>
                </a:solidFill>
                <a:latin typeface="Monaco" charset="0"/>
                <a:ea typeface="Monaco" charset="0"/>
                <a:cs typeface="Monaco" charset="0"/>
              </a:rPr>
              <a:t>"("</a:t>
            </a:r>
            <a:r>
              <a:rPr lang="mr-IN">
                <a:solidFill>
                  <a:srgbClr val="F92672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  <a:endParaRPr lang="mr-IN">
              <a:solidFill>
                <a:srgbClr val="F8F8F2"/>
              </a:solidFill>
              <a:latin typeface="Monaco" charset="0"/>
              <a:ea typeface="Monaco" charset="0"/>
              <a:cs typeface="Monaco" charset="0"/>
            </a:endParaRPr>
          </a:p>
          <a:p>
            <a:r>
              <a:rPr lang="mr-IN">
                <a:solidFill>
                  <a:srgbClr val="F92672"/>
                </a:solidFill>
                <a:latin typeface="Monaco" charset="0"/>
                <a:ea typeface="Monaco" charset="0"/>
                <a:cs typeface="Monaco" charset="0"/>
              </a:rPr>
              <a:t>}</a:t>
            </a:r>
            <a:br>
              <a:rPr lang="mr-IN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</a:br>
            <a:endParaRPr lang="mr-IN">
              <a:solidFill>
                <a:srgbClr val="333333"/>
              </a:solidFill>
              <a:latin typeface="Monaco" charset="0"/>
              <a:ea typeface="Monaco" charset="0"/>
              <a:cs typeface="Monaco" charset="0"/>
            </a:endParaRPr>
          </a:p>
          <a:p>
            <a:r>
              <a:rPr lang="mr-IN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print</a:t>
            </a:r>
            <a:r>
              <a:rPr lang="mr-IN">
                <a:solidFill>
                  <a:srgbClr val="F92672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mr-IN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left</a:t>
            </a:r>
            <a:r>
              <a:rPr lang="mr-IN">
                <a:solidFill>
                  <a:srgbClr val="F92672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  <a:endParaRPr lang="mr-IN">
              <a:solidFill>
                <a:srgbClr val="F8F8F2"/>
              </a:solidFill>
              <a:latin typeface="Monaco" charset="0"/>
              <a:ea typeface="Monaco" charset="0"/>
              <a:cs typeface="Monaco" charset="0"/>
            </a:endParaRPr>
          </a:p>
          <a:p>
            <a:r>
              <a:rPr lang="mr-IN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print</a:t>
            </a:r>
            <a:r>
              <a:rPr lang="mr-IN">
                <a:solidFill>
                  <a:srgbClr val="F92672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mr-IN">
                <a:solidFill>
                  <a:srgbClr val="E6DB74"/>
                </a:solidFill>
                <a:latin typeface="Monaco" charset="0"/>
                <a:ea typeface="Monaco" charset="0"/>
                <a:cs typeface="Monaco" charset="0"/>
              </a:rPr>
              <a:t>"+"</a:t>
            </a:r>
            <a:r>
              <a:rPr lang="mr-IN">
                <a:solidFill>
                  <a:srgbClr val="F92672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  <a:endParaRPr lang="mr-IN">
              <a:solidFill>
                <a:srgbClr val="F8F8F2"/>
              </a:solidFill>
              <a:latin typeface="Monaco" charset="0"/>
              <a:ea typeface="Monaco" charset="0"/>
              <a:cs typeface="Monaco" charset="0"/>
            </a:endParaRPr>
          </a:p>
          <a:p>
            <a:r>
              <a:rPr lang="mr-IN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print</a:t>
            </a:r>
            <a:r>
              <a:rPr lang="mr-IN">
                <a:solidFill>
                  <a:srgbClr val="F92672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mr-IN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right</a:t>
            </a:r>
            <a:r>
              <a:rPr lang="mr-IN">
                <a:solidFill>
                  <a:srgbClr val="F92672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  <a:br>
              <a:rPr lang="mr-IN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</a:br>
            <a:endParaRPr lang="mr-IN">
              <a:solidFill>
                <a:srgbClr val="333333"/>
              </a:solidFill>
              <a:latin typeface="Monaco" charset="0"/>
              <a:ea typeface="Monaco" charset="0"/>
              <a:cs typeface="Monaco" charset="0"/>
            </a:endParaRPr>
          </a:p>
          <a:p>
            <a:r>
              <a:rPr lang="mr-IN">
                <a:solidFill>
                  <a:srgbClr val="66D9EF"/>
                </a:solidFill>
                <a:latin typeface="Monaco" charset="0"/>
                <a:ea typeface="Monaco" charset="0"/>
                <a:cs typeface="Monaco" charset="0"/>
              </a:rPr>
              <a:t>if</a:t>
            </a:r>
            <a:r>
              <a:rPr lang="mr-IN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mr-IN">
                <a:solidFill>
                  <a:srgbClr val="F92672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mr-IN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b</a:t>
            </a:r>
            <a:r>
              <a:rPr lang="mr-IN">
                <a:solidFill>
                  <a:srgbClr val="F92672"/>
                </a:solidFill>
                <a:latin typeface="Monaco" charset="0"/>
                <a:ea typeface="Monaco" charset="0"/>
                <a:cs typeface="Monaco" charset="0"/>
              </a:rPr>
              <a:t>)</a:t>
            </a:r>
            <a:r>
              <a:rPr lang="mr-IN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mr-IN">
                <a:solidFill>
                  <a:srgbClr val="F92672"/>
                </a:solidFill>
                <a:latin typeface="Monaco" charset="0"/>
                <a:ea typeface="Monaco" charset="0"/>
                <a:cs typeface="Monaco" charset="0"/>
              </a:rPr>
              <a:t>{</a:t>
            </a:r>
          </a:p>
          <a:p>
            <a:r>
              <a:rPr lang="mr-IN">
                <a:solidFill>
                  <a:srgbClr val="333333"/>
                </a:solidFill>
                <a:latin typeface="Monaco" charset="0"/>
                <a:ea typeface="Monaco" charset="0"/>
                <a:cs typeface="Monaco" charset="0"/>
              </a:rPr>
              <a:t>  </a:t>
            </a:r>
            <a:r>
              <a:rPr lang="mr-IN">
                <a:solidFill>
                  <a:srgbClr val="F8F8F2"/>
                </a:solidFill>
                <a:latin typeface="Monaco" charset="0"/>
                <a:ea typeface="Monaco" charset="0"/>
                <a:cs typeface="Monaco" charset="0"/>
              </a:rPr>
              <a:t>print</a:t>
            </a:r>
            <a:r>
              <a:rPr lang="mr-IN">
                <a:solidFill>
                  <a:srgbClr val="F92672"/>
                </a:solidFill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mr-IN">
                <a:solidFill>
                  <a:srgbClr val="E6DB74"/>
                </a:solidFill>
                <a:latin typeface="Monaco" charset="0"/>
                <a:ea typeface="Monaco" charset="0"/>
                <a:cs typeface="Monaco" charset="0"/>
              </a:rPr>
              <a:t>")"</a:t>
            </a:r>
            <a:r>
              <a:rPr lang="mr-IN">
                <a:solidFill>
                  <a:srgbClr val="F92672"/>
                </a:solidFill>
                <a:latin typeface="Monaco" charset="0"/>
                <a:ea typeface="Monaco" charset="0"/>
                <a:cs typeface="Monaco" charset="0"/>
              </a:rPr>
              <a:t>);</a:t>
            </a:r>
            <a:endParaRPr lang="mr-IN">
              <a:solidFill>
                <a:srgbClr val="F8F8F2"/>
              </a:solidFill>
              <a:latin typeface="Monaco" charset="0"/>
              <a:ea typeface="Monaco" charset="0"/>
              <a:cs typeface="Monaco" charset="0"/>
            </a:endParaRPr>
          </a:p>
          <a:p>
            <a:r>
              <a:rPr lang="mr-IN">
                <a:solidFill>
                  <a:srgbClr val="F92672"/>
                </a:solidFill>
                <a:latin typeface="Monaco" charset="0"/>
                <a:ea typeface="Monaco" charset="0"/>
                <a:cs typeface="Monaco" charset="0"/>
              </a:rPr>
              <a:t>}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946" y="1474511"/>
            <a:ext cx="2608172" cy="317673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559552" y="1614097"/>
            <a:ext cx="0" cy="4230624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25820" y="4784895"/>
            <a:ext cx="2386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Option 1: </a:t>
            </a:r>
            <a:r>
              <a:rPr lang="en-US" sz="2000"/>
              <a:t>Basic Block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716" y="1291631"/>
            <a:ext cx="2478684" cy="34049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77560" y="4784895"/>
            <a:ext cx="2930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Option 2: </a:t>
            </a:r>
            <a:r>
              <a:rPr lang="en-US" sz="2000"/>
              <a:t>Statement-Level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319031" y="5776835"/>
            <a:ext cx="2900054" cy="61703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More Options Coming</a:t>
            </a:r>
          </a:p>
        </p:txBody>
      </p:sp>
    </p:spTree>
    <p:extLst>
      <p:ext uri="{BB962C8B-B14F-4D97-AF65-F5344CB8AC3E}">
        <p14:creationId xmlns:p14="http://schemas.microsoft.com/office/powerpoint/2010/main" val="113811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85621" y="198412"/>
            <a:ext cx="10096779" cy="641293"/>
          </a:xfrm>
          <a:prstGeom prst="rect">
            <a:avLst/>
          </a:prstGeom>
        </p:spPr>
        <p:txBody>
          <a:bodyPr lIns="91436" tIns="45718" rIns="91436" bIns="45718"/>
          <a:lstStyle>
            <a:lvl1pPr algn="ctr" defTabSz="60953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 err="1">
                <a:solidFill>
                  <a:schemeClr val="accent4"/>
                </a:solidFill>
                <a:cs typeface="Arial Rounded MT Bold"/>
              </a:rPr>
              <a:t>What does a CFG look like?</a:t>
            </a:r>
            <a:endParaRPr lang="en-US" sz="4500" b="1" dirty="0">
              <a:solidFill>
                <a:schemeClr val="accent4"/>
              </a:solidFill>
              <a:cs typeface="Arial Rounded MT Bol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280" y="597241"/>
            <a:ext cx="1982554" cy="24147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812280" y="3011978"/>
            <a:ext cx="1945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Option 1: </a:t>
            </a:r>
            <a:r>
              <a:rPr lang="en-US" sz="1600"/>
              <a:t>Basic Block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873" y="3711398"/>
            <a:ext cx="1890961" cy="25976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526353" y="6309015"/>
            <a:ext cx="2380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Option 2: </a:t>
            </a:r>
            <a:r>
              <a:rPr lang="en-US" sz="1600"/>
              <a:t>Statement-Level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430" y="1940758"/>
            <a:ext cx="2740524" cy="326720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08466" y="5631906"/>
            <a:ext cx="2966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Option 3: </a:t>
            </a:r>
            <a:r>
              <a:rPr lang="en-US" sz="2000"/>
              <a:t>Expression-Level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596" y="1261504"/>
            <a:ext cx="3224520" cy="432443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492294" y="5631906"/>
            <a:ext cx="1179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Option 4:</a:t>
            </a:r>
            <a:endParaRPr lang="en-US" sz="2000"/>
          </a:p>
        </p:txBody>
      </p:sp>
      <p:sp>
        <p:nvSpPr>
          <p:cNvPr id="3" name="Rectangle 2"/>
          <p:cNvSpPr/>
          <p:nvPr/>
        </p:nvSpPr>
        <p:spPr>
          <a:xfrm>
            <a:off x="6671656" y="5631906"/>
            <a:ext cx="18305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/>
              <a:t>Flow-sensitive</a:t>
            </a:r>
          </a:p>
          <a:p>
            <a:r>
              <a:rPr lang="en-US" sz="2000"/>
              <a:t>Splitting on “b”</a:t>
            </a:r>
          </a:p>
          <a:p>
            <a:r>
              <a:rPr lang="en-US" sz="2000"/>
              <a:t>Statement-level</a:t>
            </a:r>
          </a:p>
        </p:txBody>
      </p:sp>
    </p:spTree>
    <p:extLst>
      <p:ext uri="{BB962C8B-B14F-4D97-AF65-F5344CB8AC3E}">
        <p14:creationId xmlns:p14="http://schemas.microsoft.com/office/powerpoint/2010/main" val="37136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85621" y="198412"/>
            <a:ext cx="10096779" cy="641293"/>
          </a:xfrm>
          <a:prstGeom prst="rect">
            <a:avLst/>
          </a:prstGeom>
        </p:spPr>
        <p:txBody>
          <a:bodyPr lIns="91436" tIns="45718" rIns="91436" bIns="45718"/>
          <a:lstStyle>
            <a:lvl1pPr algn="ctr" defTabSz="60953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 err="1">
                <a:solidFill>
                  <a:schemeClr val="accent4"/>
                </a:solidFill>
                <a:cs typeface="Arial Rounded MT Bold"/>
              </a:rPr>
              <a:t>We need all all CFGs</a:t>
            </a:r>
            <a:endParaRPr lang="en-US" sz="4500" b="1" dirty="0">
              <a:solidFill>
                <a:schemeClr val="accent4"/>
              </a:solidFill>
              <a:cs typeface="Arial Rounded MT Bold"/>
            </a:endParaRPr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DBC299AE-A8CF-CA4E-8798-CFCA6E88F266}"/>
              </a:ext>
            </a:extLst>
          </p:cNvPr>
          <p:cNvSpPr/>
          <p:nvPr/>
        </p:nvSpPr>
        <p:spPr>
          <a:xfrm>
            <a:off x="364047" y="3336705"/>
            <a:ext cx="2470067" cy="878772"/>
          </a:xfrm>
          <a:prstGeom prst="parallelogram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048022E5-8E6D-A043-A99F-4C5DC8D853F9}"/>
              </a:ext>
            </a:extLst>
          </p:cNvPr>
          <p:cNvSpPr/>
          <p:nvPr/>
        </p:nvSpPr>
        <p:spPr>
          <a:xfrm>
            <a:off x="364047" y="4892372"/>
            <a:ext cx="2470067" cy="878772"/>
          </a:xfrm>
          <a:prstGeom prst="parallelogram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C24A4C80-7398-7C43-B1B8-B74E813186EA}"/>
              </a:ext>
            </a:extLst>
          </p:cNvPr>
          <p:cNvSpPr/>
          <p:nvPr/>
        </p:nvSpPr>
        <p:spPr>
          <a:xfrm>
            <a:off x="364047" y="1781038"/>
            <a:ext cx="2470067" cy="878772"/>
          </a:xfrm>
          <a:prstGeom prst="parallelogram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FE2C2B6-649D-2446-93C1-D0286A93A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71" y="601970"/>
            <a:ext cx="2309455" cy="275329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EEF96FF-C01C-8A4D-8DBB-C86C2DCFFCA6}"/>
              </a:ext>
            </a:extLst>
          </p:cNvPr>
          <p:cNvSpPr txBox="1"/>
          <p:nvPr/>
        </p:nvSpPr>
        <p:spPr>
          <a:xfrm>
            <a:off x="5585092" y="1978616"/>
            <a:ext cx="2260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Expression-Level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8D5EEF3-236E-314C-87E7-E3B66BBD7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136" y="4080842"/>
            <a:ext cx="1937431" cy="259830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55EF4548-8702-BD48-B94E-5178CF76603A}"/>
              </a:ext>
            </a:extLst>
          </p:cNvPr>
          <p:cNvSpPr/>
          <p:nvPr/>
        </p:nvSpPr>
        <p:spPr>
          <a:xfrm>
            <a:off x="5563740" y="5009316"/>
            <a:ext cx="21290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Flow-sensitive,</a:t>
            </a:r>
          </a:p>
          <a:p>
            <a:r>
              <a:rPr lang="en-US" sz="2400" dirty="0">
                <a:solidFill>
                  <a:schemeClr val="accent4"/>
                </a:solidFill>
              </a:rPr>
              <a:t>statement-level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AA1CDB-CDDC-9045-BBB9-8B9664805E35}"/>
              </a:ext>
            </a:extLst>
          </p:cNvPr>
          <p:cNvSpPr txBox="1"/>
          <p:nvPr/>
        </p:nvSpPr>
        <p:spPr>
          <a:xfrm>
            <a:off x="642473" y="1919982"/>
            <a:ext cx="1913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Analyzer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0932E5-669C-574D-B758-AAE25A67344D}"/>
              </a:ext>
            </a:extLst>
          </p:cNvPr>
          <p:cNvSpPr txBox="1"/>
          <p:nvPr/>
        </p:nvSpPr>
        <p:spPr>
          <a:xfrm>
            <a:off x="642473" y="5009316"/>
            <a:ext cx="1913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Analyzer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3F81E7-BDD7-444B-AE86-6A678A773B8B}"/>
              </a:ext>
            </a:extLst>
          </p:cNvPr>
          <p:cNvSpPr txBox="1"/>
          <p:nvPr/>
        </p:nvSpPr>
        <p:spPr>
          <a:xfrm>
            <a:off x="3033306" y="502029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needs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8467FA5-2F30-D44E-9D54-FE7B75174321}"/>
              </a:ext>
            </a:extLst>
          </p:cNvPr>
          <p:cNvSpPr txBox="1"/>
          <p:nvPr/>
        </p:nvSpPr>
        <p:spPr>
          <a:xfrm>
            <a:off x="3033306" y="1928037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needs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25321E-656F-E04B-A49B-FCC1CCF66181}"/>
              </a:ext>
            </a:extLst>
          </p:cNvPr>
          <p:cNvSpPr txBox="1"/>
          <p:nvPr/>
        </p:nvSpPr>
        <p:spPr>
          <a:xfrm>
            <a:off x="746827" y="3429000"/>
            <a:ext cx="1704505" cy="7616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3200" dirty="0">
                <a:solidFill>
                  <a:schemeClr val="bg1"/>
                </a:solidFill>
              </a:rPr>
              <a:t>Analyzer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(1 join 2)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DCCCC38-7D87-CD48-BD0C-6BBC9953FF97}"/>
              </a:ext>
            </a:extLst>
          </p:cNvPr>
          <p:cNvSpPr txBox="1"/>
          <p:nvPr/>
        </p:nvSpPr>
        <p:spPr>
          <a:xfrm>
            <a:off x="3033306" y="3408807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needs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04D70D9-F728-894E-AE5A-BBD5BF9F385E}"/>
              </a:ext>
            </a:extLst>
          </p:cNvPr>
          <p:cNvSpPr/>
          <p:nvPr/>
        </p:nvSpPr>
        <p:spPr>
          <a:xfrm>
            <a:off x="5563740" y="3309300"/>
            <a:ext cx="22819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20" dirty="0"/>
              <a:t>Flow-sensitive,</a:t>
            </a:r>
          </a:p>
          <a:p>
            <a:r>
              <a:rPr lang="en-US" sz="2400" b="1" spc="20" dirty="0"/>
              <a:t>expression-level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7CF83A2-DB77-9F4E-912B-F9404BAC513A}"/>
              </a:ext>
            </a:extLst>
          </p:cNvPr>
          <p:cNvSpPr txBox="1"/>
          <p:nvPr/>
        </p:nvSpPr>
        <p:spPr>
          <a:xfrm>
            <a:off x="11079334" y="3175020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84312028-BB6C-9042-818F-8A82C4B455C1}"/>
              </a:ext>
            </a:extLst>
          </p:cNvPr>
          <p:cNvSpPr/>
          <p:nvPr/>
        </p:nvSpPr>
        <p:spPr>
          <a:xfrm>
            <a:off x="4467081" y="2100618"/>
            <a:ext cx="818234" cy="339664"/>
          </a:xfrm>
          <a:prstGeom prst="rightArrow">
            <a:avLst>
              <a:gd name="adj1" fmla="val 36015"/>
              <a:gd name="adj2" fmla="val 50000"/>
            </a:avLst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3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C28D1380-6D34-DA44-8B0C-241704CD8B9B}"/>
              </a:ext>
            </a:extLst>
          </p:cNvPr>
          <p:cNvSpPr/>
          <p:nvPr/>
        </p:nvSpPr>
        <p:spPr>
          <a:xfrm>
            <a:off x="4467081" y="3535068"/>
            <a:ext cx="818234" cy="339664"/>
          </a:xfrm>
          <a:prstGeom prst="rightArrow">
            <a:avLst>
              <a:gd name="adj1" fmla="val 36015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3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721CFC37-BCE0-3546-B2A7-7C10D6676265}"/>
              </a:ext>
            </a:extLst>
          </p:cNvPr>
          <p:cNvSpPr/>
          <p:nvPr/>
        </p:nvSpPr>
        <p:spPr>
          <a:xfrm>
            <a:off x="4467081" y="5200079"/>
            <a:ext cx="818234" cy="339664"/>
          </a:xfrm>
          <a:prstGeom prst="rightArrow">
            <a:avLst>
              <a:gd name="adj1" fmla="val 36015"/>
              <a:gd name="adj2" fmla="val 50000"/>
            </a:avLst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3"/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879E85FE-29F4-0F48-A8DF-2C73CECE02E9}"/>
              </a:ext>
            </a:extLst>
          </p:cNvPr>
          <p:cNvSpPr/>
          <p:nvPr/>
        </p:nvSpPr>
        <p:spPr>
          <a:xfrm>
            <a:off x="8224129" y="3548219"/>
            <a:ext cx="2534151" cy="339664"/>
          </a:xfrm>
          <a:prstGeom prst="rightArrow">
            <a:avLst>
              <a:gd name="adj1" fmla="val 29023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3"/>
          </a:p>
        </p:txBody>
      </p:sp>
    </p:spTree>
    <p:extLst>
      <p:ext uri="{BB962C8B-B14F-4D97-AF65-F5344CB8AC3E}">
        <p14:creationId xmlns:p14="http://schemas.microsoft.com/office/powerpoint/2010/main" val="11430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7" grpId="0"/>
      <p:bldP spid="38" grpId="0"/>
      <p:bldP spid="39" grpId="0"/>
      <p:bldP spid="40" grpId="0"/>
      <p:bldP spid="42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85621" y="198412"/>
            <a:ext cx="10096779" cy="641293"/>
          </a:xfrm>
          <a:prstGeom prst="rect">
            <a:avLst/>
          </a:prstGeom>
        </p:spPr>
        <p:txBody>
          <a:bodyPr lIns="91436" tIns="45718" rIns="91436" bIns="45718"/>
          <a:lstStyle>
            <a:lvl1pPr algn="ctr" defTabSz="60953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 err="1">
                <a:solidFill>
                  <a:schemeClr val="accent4"/>
                </a:solidFill>
                <a:cs typeface="Arial Rounded MT Bold"/>
              </a:rPr>
              <a:t>Approach</a:t>
            </a:r>
            <a:endParaRPr lang="en-US" sz="4500" b="1" dirty="0">
              <a:solidFill>
                <a:schemeClr val="accent4"/>
              </a:solidFill>
              <a:cs typeface="Arial Rounded MT Bold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D457582-D6DF-D8D6-1586-0AC18F9A64B9}"/>
              </a:ext>
            </a:extLst>
          </p:cNvPr>
          <p:cNvSpPr txBox="1">
            <a:spLocks/>
          </p:cNvSpPr>
          <p:nvPr/>
        </p:nvSpPr>
        <p:spPr>
          <a:xfrm>
            <a:off x="1485621" y="1908459"/>
            <a:ext cx="4296286" cy="641293"/>
          </a:xfrm>
          <a:prstGeom prst="rect">
            <a:avLst/>
          </a:prstGeom>
        </p:spPr>
        <p:txBody>
          <a:bodyPr lIns="91436" tIns="45718" rIns="91436" bIns="45718"/>
          <a:lstStyle>
            <a:lvl1pPr algn="ctr" defTabSz="60953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accent4"/>
                </a:solidFill>
                <a:cs typeface="Arial Rounded MT Bold"/>
              </a:rPr>
              <a:t>Feynman Algorithm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4B90AF-8B6C-656E-DDF3-34D196B7DE20}"/>
              </a:ext>
            </a:extLst>
          </p:cNvPr>
          <p:cNvSpPr txBox="1"/>
          <p:nvPr/>
        </p:nvSpPr>
        <p:spPr>
          <a:xfrm>
            <a:off x="1485621" y="3070174"/>
            <a:ext cx="3089115" cy="1362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>
                <a:solidFill>
                  <a:schemeClr val="tx1">
                    <a:lumMod val="75000"/>
                  </a:schemeClr>
                </a:solidFill>
              </a:rPr>
              <a:t>Write down the problem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>
                <a:solidFill>
                  <a:schemeClr val="tx1">
                    <a:lumMod val="75000"/>
                  </a:schemeClr>
                </a:solidFill>
              </a:rPr>
              <a:t>Think really hard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>
                <a:solidFill>
                  <a:schemeClr val="tx1">
                    <a:lumMod val="75000"/>
                  </a:schemeClr>
                </a:solidFill>
              </a:rPr>
              <a:t>Write down the solution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D3CB9F1-5BBB-2DBB-845D-E1DD7F1B0A3A}"/>
              </a:ext>
            </a:extLst>
          </p:cNvPr>
          <p:cNvSpPr txBox="1">
            <a:spLocks/>
          </p:cNvSpPr>
          <p:nvPr/>
        </p:nvSpPr>
        <p:spPr>
          <a:xfrm>
            <a:off x="7330968" y="1908459"/>
            <a:ext cx="2883121" cy="641293"/>
          </a:xfrm>
          <a:prstGeom prst="rect">
            <a:avLst/>
          </a:prstGeom>
        </p:spPr>
        <p:txBody>
          <a:bodyPr lIns="91436" tIns="45718" rIns="91436" bIns="45718"/>
          <a:lstStyle>
            <a:lvl1pPr algn="ctr" defTabSz="60953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accent4"/>
                </a:solidFill>
                <a:cs typeface="Arial Rounded MT Bold"/>
              </a:rPr>
              <a:t>Our Approach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B5782D-8CD2-0247-C674-735C3D1AA0FE}"/>
              </a:ext>
            </a:extLst>
          </p:cNvPr>
          <p:cNvSpPr txBox="1"/>
          <p:nvPr/>
        </p:nvSpPr>
        <p:spPr>
          <a:xfrm>
            <a:off x="7330968" y="3070174"/>
            <a:ext cx="3375411" cy="924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>
                <a:solidFill>
                  <a:schemeClr val="tx1">
                    <a:lumMod val="75000"/>
                  </a:schemeClr>
                </a:solidFill>
              </a:rPr>
              <a:t>Define “control-flow graph”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>
                <a:solidFill>
                  <a:schemeClr val="tx1">
                    <a:lumMod val="75000"/>
                  </a:schemeClr>
                </a:solidFill>
              </a:rPr>
              <a:t>Implement the definition</a:t>
            </a:r>
          </a:p>
        </p:txBody>
      </p:sp>
    </p:spTree>
    <p:extLst>
      <p:ext uri="{BB962C8B-B14F-4D97-AF65-F5344CB8AC3E}">
        <p14:creationId xmlns:p14="http://schemas.microsoft.com/office/powerpoint/2010/main" val="369864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James-Koppel-dark">
  <a:themeElements>
    <a:clrScheme name="JamesKoppel">
      <a:dk1>
        <a:srgbClr val="545966"/>
      </a:dk1>
      <a:lt1>
        <a:sysClr val="window" lastClr="FFFFFF"/>
      </a:lt1>
      <a:dk2>
        <a:srgbClr val="95A8AD"/>
      </a:dk2>
      <a:lt2>
        <a:srgbClr val="EEECE1"/>
      </a:lt2>
      <a:accent1>
        <a:srgbClr val="5236C6"/>
      </a:accent1>
      <a:accent2>
        <a:srgbClr val="48DFCC"/>
      </a:accent2>
      <a:accent3>
        <a:srgbClr val="256F84"/>
      </a:accent3>
      <a:accent4>
        <a:srgbClr val="313743"/>
      </a:accent4>
      <a:accent5>
        <a:srgbClr val="3D414A"/>
      </a:accent5>
      <a:accent6>
        <a:srgbClr val="BFC8CB"/>
      </a:accent6>
      <a:hlink>
        <a:srgbClr val="5236C6"/>
      </a:hlink>
      <a:folHlink>
        <a:srgbClr val="48DF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JamesKoppel">
      <a:dk1>
        <a:srgbClr val="545966"/>
      </a:dk1>
      <a:lt1>
        <a:sysClr val="window" lastClr="FFFFFF"/>
      </a:lt1>
      <a:dk2>
        <a:srgbClr val="95A8AD"/>
      </a:dk2>
      <a:lt2>
        <a:srgbClr val="EEECE1"/>
      </a:lt2>
      <a:accent1>
        <a:srgbClr val="5236C6"/>
      </a:accent1>
      <a:accent2>
        <a:srgbClr val="48DFCC"/>
      </a:accent2>
      <a:accent3>
        <a:srgbClr val="256F84"/>
      </a:accent3>
      <a:accent4>
        <a:srgbClr val="313743"/>
      </a:accent4>
      <a:accent5>
        <a:srgbClr val="3D414A"/>
      </a:accent5>
      <a:accent6>
        <a:srgbClr val="BFC8CB"/>
      </a:accent6>
      <a:hlink>
        <a:srgbClr val="5236C6"/>
      </a:hlink>
      <a:folHlink>
        <a:srgbClr val="48DF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James-Koppel-dark.thmx</Template>
  <TotalTime>23884</TotalTime>
  <Words>1723</Words>
  <Application>Microsoft Macintosh PowerPoint</Application>
  <PresentationFormat>Widescreen</PresentationFormat>
  <Paragraphs>419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Courier</vt:lpstr>
      <vt:lpstr>Lato Regular</vt:lpstr>
      <vt:lpstr>Monaco</vt:lpstr>
      <vt:lpstr>James-Koppel-dark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Gist of ALL(*)</dc:title>
  <dc:creator>Microsoft Office User</dc:creator>
  <cp:lastModifiedBy>James Brandon Koppel</cp:lastModifiedBy>
  <cp:revision>1519</cp:revision>
  <dcterms:created xsi:type="dcterms:W3CDTF">2018-05-08T15:29:01Z</dcterms:created>
  <dcterms:modified xsi:type="dcterms:W3CDTF">2022-09-02T07:18:22Z</dcterms:modified>
</cp:coreProperties>
</file>