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  <p:sldMasterId id="2147483666" r:id="rId2"/>
  </p:sldMasterIdLst>
  <p:notesMasterIdLst>
    <p:notesMasterId r:id="rId42"/>
  </p:notesMasterIdLst>
  <p:handoutMasterIdLst>
    <p:handoutMasterId r:id="rId43"/>
  </p:handoutMasterIdLst>
  <p:sldIdLst>
    <p:sldId id="287" r:id="rId3"/>
    <p:sldId id="257" r:id="rId4"/>
    <p:sldId id="293" r:id="rId5"/>
    <p:sldId id="259" r:id="rId6"/>
    <p:sldId id="260" r:id="rId7"/>
    <p:sldId id="261" r:id="rId8"/>
    <p:sldId id="295" r:id="rId9"/>
    <p:sldId id="294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2" r:id="rId19"/>
    <p:sldId id="297" r:id="rId20"/>
    <p:sldId id="298" r:id="rId21"/>
    <p:sldId id="299" r:id="rId22"/>
    <p:sldId id="300" r:id="rId23"/>
    <p:sldId id="274" r:id="rId24"/>
    <p:sldId id="289" r:id="rId25"/>
    <p:sldId id="275" r:id="rId26"/>
    <p:sldId id="280" r:id="rId27"/>
    <p:sldId id="301" r:id="rId28"/>
    <p:sldId id="302" r:id="rId29"/>
    <p:sldId id="303" r:id="rId30"/>
    <p:sldId id="304" r:id="rId31"/>
    <p:sldId id="305" r:id="rId32"/>
    <p:sldId id="306" r:id="rId33"/>
    <p:sldId id="307" r:id="rId34"/>
    <p:sldId id="281" r:id="rId35"/>
    <p:sldId id="309" r:id="rId36"/>
    <p:sldId id="310" r:id="rId37"/>
    <p:sldId id="290" r:id="rId38"/>
    <p:sldId id="292" r:id="rId39"/>
    <p:sldId id="296" r:id="rId40"/>
    <p:sldId id="308" r:id="rId41"/>
  </p:sldIdLst>
  <p:sldSz cx="12192000" cy="6858000"/>
  <p:notesSz cx="6858000" cy="9144000"/>
  <p:defaultTextStyle>
    <a:defPPr>
      <a:defRPr lang="en-US"/>
    </a:defPPr>
    <a:lvl1pPr marL="0" algn="l" defTabSz="45716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67" algn="l" defTabSz="45716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32" algn="l" defTabSz="45716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45716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45716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830" algn="l" defTabSz="45716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994" algn="l" defTabSz="45716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45716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327" algn="l" defTabSz="45716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3743"/>
    <a:srgbClr val="5E687F"/>
    <a:srgbClr val="485062"/>
    <a:srgbClr val="FFFFFF"/>
    <a:srgbClr val="FF0004"/>
    <a:srgbClr val="9636C6"/>
    <a:srgbClr val="282DC6"/>
    <a:srgbClr val="22262F"/>
    <a:srgbClr val="0000FF"/>
    <a:srgbClr val="252A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63"/>
    <p:restoredTop sz="93713"/>
  </p:normalViewPr>
  <p:slideViewPr>
    <p:cSldViewPr snapToGrid="0" snapToObjects="1">
      <p:cViewPr>
        <p:scale>
          <a:sx n="79" d="100"/>
          <a:sy n="79" d="100"/>
        </p:scale>
        <p:origin x="3376" y="16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684B33-A8B5-D14C-98B1-BFECD8991474}" type="datetime1">
              <a:rPr lang="en-US" smtClean="0"/>
              <a:t>12/9/18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4112BF-C718-C74B-BA6E-89F911A09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025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2693CB-C542-9740-B737-C09DBAE2906D}" type="datetime1">
              <a:rPr lang="en-US" smtClean="0"/>
              <a:t>12/9/18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C259F7-C13E-D642-8C2F-B08923178A9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4131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7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32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30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94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27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Replace these images with something that shows an insect next to the butterfly net</a:t>
            </a:r>
            <a:r>
              <a:rPr lang="mr-IN"/>
              <a:t>…</a:t>
            </a:r>
            <a:r>
              <a:rPr lang="en-US"/>
              <a:t>.maybe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259F7-C13E-D642-8C2F-B08923178A90}" type="slidenum">
              <a:rPr lang="uk-UA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60512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bottom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259F7-C13E-D642-8C2F-B08923178A90}" type="slidenum"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727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 got confused about what “!” means</a:t>
            </a:r>
            <a:r>
              <a:rPr lang="en-US" baseline="0"/>
              <a:t> in my own talk. Other people certainly will.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259F7-C13E-D642-8C2F-B08923178A90}" type="slidenum"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84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MAKE SURE to REPLACE</a:t>
            </a:r>
            <a:r>
              <a:rPr lang="en-US" baseline="0"/>
              <a:t> [] WITH SYMBOL</a:t>
            </a:r>
          </a:p>
          <a:p>
            <a:r>
              <a:rPr lang="en-US" baseline="0"/>
              <a:t>Use a different color for the things containing “[]” (these are continuations, not normal code)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259F7-C13E-D642-8C2F-B08923178A90}" type="slidenum"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364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MAKE SURE to REPLACE</a:t>
            </a:r>
            <a:r>
              <a:rPr lang="en-US" baseline="0"/>
              <a:t> [] WITH SYMBOL</a:t>
            </a:r>
          </a:p>
          <a:p>
            <a:r>
              <a:rPr lang="en-US" baseline="0"/>
              <a:t>Use a different color for the things containing “[]” (these are continuations, not normal code)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259F7-C13E-D642-8C2F-B08923178A90}" type="slidenum"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364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259F7-C13E-D642-8C2F-B08923178A90}" type="slidenum">
              <a:rPr lang="uk-UA"/>
              <a:t>30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2414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259F7-C13E-D642-8C2F-B08923178A90}" type="slidenum">
              <a:rPr lang="uk-UA"/>
              <a:t>31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76316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259F7-C13E-D642-8C2F-B08923178A90}" type="slidenum">
              <a:rPr lang="uk-UA"/>
              <a:t>32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710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96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6197" y="439511"/>
            <a:ext cx="700139" cy="365125"/>
          </a:xfrm>
          <a:prstGeom prst="rect">
            <a:avLst/>
          </a:prstGeom>
          <a:ln>
            <a:noFill/>
          </a:ln>
        </p:spPr>
        <p:txBody>
          <a:bodyPr lIns="91434" tIns="45718" rIns="91434" bIns="45718"/>
          <a:lstStyle>
            <a:lvl1pPr>
              <a:defRPr>
                <a:solidFill>
                  <a:srgbClr val="FFFFFF"/>
                </a:solidFill>
                <a:latin typeface="+mj-lt"/>
              </a:defRPr>
            </a:lvl1pPr>
          </a:lstStyle>
          <a:p>
            <a:fld id="{6113E31D-E2AB-40D1-8B51-AFA5AFEF39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8723185" y="6340267"/>
            <a:ext cx="3141599" cy="292384"/>
          </a:xfrm>
          <a:prstGeom prst="rect">
            <a:avLst/>
          </a:prstGeom>
          <a:noFill/>
        </p:spPr>
        <p:txBody>
          <a:bodyPr wrap="square" lIns="121909" tIns="60954" rIns="121909" bIns="60954" rtlCol="0">
            <a:spAutoFit/>
          </a:bodyPr>
          <a:lstStyle/>
          <a:p>
            <a:r>
              <a:rPr lang="en-US" sz="1100" b="0" i="0" spc="800" dirty="0" smtClean="0">
                <a:solidFill>
                  <a:schemeClr val="bg1"/>
                </a:solidFill>
                <a:latin typeface="Lato Regular"/>
                <a:cs typeface="Lato Regular"/>
              </a:rPr>
              <a:t>Copyright © 2018, James Koppel Coaching LLC</a:t>
            </a:r>
            <a:endParaRPr lang="en-US" sz="1100" b="0" i="0" spc="800" dirty="0">
              <a:solidFill>
                <a:schemeClr val="bg1"/>
              </a:solidFill>
              <a:latin typeface="Lato Regular"/>
              <a:cs typeface="Lato Regular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0499" y="482831"/>
            <a:ext cx="1007581" cy="38211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36" tIns="45718" rIns="91436" bIns="45718" spcCol="0"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 userDrawn="1"/>
        </p:nvSpPr>
        <p:spPr>
          <a:xfrm>
            <a:off x="691964" y="281129"/>
            <a:ext cx="747659" cy="747659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36" tIns="45718" rIns="91436" bIns="45718" spcCol="0" rtlCol="0" anchor="ctr"/>
          <a:lstStyle/>
          <a:p>
            <a:pPr algn="ctr"/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 flipH="1">
            <a:off x="-10499" y="-94466"/>
            <a:ext cx="93539" cy="7015444"/>
          </a:xfrm>
          <a:prstGeom prst="rect">
            <a:avLst/>
          </a:prstGeom>
          <a:solidFill>
            <a:srgbClr val="48DF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spcCol="0"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73854" y="5851991"/>
            <a:ext cx="1575271" cy="78066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6" tIns="45718" rIns="91436" bIns="45718" spcCol="0"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logo_lat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59" y="6002696"/>
            <a:ext cx="1228364" cy="532291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964" y="451340"/>
            <a:ext cx="1312025" cy="365125"/>
          </a:xfrm>
          <a:prstGeom prst="rect">
            <a:avLst/>
          </a:prstGeom>
        </p:spPr>
        <p:txBody>
          <a:bodyPr lIns="91434" tIns="45718" rIns="91434" bIns="45718"/>
          <a:lstStyle>
            <a:lvl1pPr>
              <a:defRPr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3962" y="482831"/>
            <a:ext cx="850150" cy="3821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36" tIns="45718" rIns="91436" bIns="45718" spcCol="0"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 userDrawn="1"/>
        </p:nvSpPr>
        <p:spPr>
          <a:xfrm>
            <a:off x="691964" y="281129"/>
            <a:ext cx="747659" cy="747659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36" tIns="45718" rIns="91436" bIns="45718" spcCol="0" rtlCol="0" anchor="ctr"/>
          <a:lstStyle/>
          <a:p>
            <a:pPr algn="ctr"/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5600" y="459592"/>
            <a:ext cx="1312025" cy="365125"/>
          </a:xfrm>
          <a:prstGeom prst="rect">
            <a:avLst/>
          </a:prstGeom>
        </p:spPr>
        <p:txBody>
          <a:bodyPr lIns="91434" tIns="45718" rIns="91434" bIns="45718"/>
          <a:lstStyle>
            <a:lvl1pPr>
              <a:defRPr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3962" y="482831"/>
            <a:ext cx="850150" cy="3821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36" tIns="45718" rIns="91436" bIns="45718" spcCol="0"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 userDrawn="1"/>
        </p:nvSpPr>
        <p:spPr>
          <a:xfrm>
            <a:off x="691964" y="281129"/>
            <a:ext cx="747659" cy="747659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36" tIns="45718" rIns="91436" bIns="45718" spcCol="0" rtlCol="0" anchor="ctr"/>
          <a:lstStyle/>
          <a:p>
            <a:pPr algn="ctr"/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5600" y="459592"/>
            <a:ext cx="1312025" cy="365125"/>
          </a:xfrm>
          <a:prstGeom prst="rect">
            <a:avLst/>
          </a:prstGeom>
        </p:spPr>
        <p:txBody>
          <a:bodyPr lIns="91434" tIns="45718" rIns="91434" bIns="45718"/>
          <a:lstStyle>
            <a:lvl1pPr>
              <a:defRPr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10499" y="482831"/>
            <a:ext cx="1007581" cy="38211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36" tIns="45718" rIns="91436" bIns="45718" spcCol="0" rtlCol="0" anchor="ctr"/>
          <a:lstStyle/>
          <a:p>
            <a:pPr algn="ctr"/>
            <a:endParaRPr lang="en-US" dirty="0"/>
          </a:p>
        </p:txBody>
      </p:sp>
      <p:sp>
        <p:nvSpPr>
          <p:cNvPr id="18" name="Oval 17"/>
          <p:cNvSpPr/>
          <p:nvPr userDrawn="1"/>
        </p:nvSpPr>
        <p:spPr>
          <a:xfrm>
            <a:off x="691964" y="281129"/>
            <a:ext cx="747659" cy="747659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36" tIns="45718" rIns="91436" bIns="45718" spcCol="0" rtlCol="0" anchor="ctr"/>
          <a:lstStyle/>
          <a:p>
            <a:pPr algn="ctr"/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 flipH="1">
            <a:off x="-10499" y="-94466"/>
            <a:ext cx="93539" cy="701544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spcCol="0"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56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89" r:id="rId3"/>
    <p:sldLayoutId id="2147483691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609539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5" indent="-457155" algn="l" defTabSz="609539" rtl="0" eaLnBrk="1" latinLnBrk="0" hangingPunct="1">
        <a:spcBef>
          <a:spcPct val="20000"/>
        </a:spcBef>
        <a:buFont typeface="Arial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02" indent="-380962" algn="l" defTabSz="609539" rtl="0" eaLnBrk="1" latinLnBrk="0" hangingPunct="1">
        <a:spcBef>
          <a:spcPct val="20000"/>
        </a:spcBef>
        <a:buFont typeface="Arial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9" indent="-304768" algn="l" defTabSz="60953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68" algn="l" defTabSz="609539" rtl="0" eaLnBrk="1" latinLnBrk="0" hangingPunct="1">
        <a:spcBef>
          <a:spcPct val="20000"/>
        </a:spcBef>
        <a:buFont typeface="Arial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68" algn="l" defTabSz="609539" rtl="0" eaLnBrk="1" latinLnBrk="0" hangingPunct="1">
        <a:spcBef>
          <a:spcPct val="20000"/>
        </a:spcBef>
        <a:buFont typeface="Arial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4" indent="-304768" algn="l" defTabSz="609539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5" indent="-304768" algn="l" defTabSz="609539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4" indent="-304768" algn="l" defTabSz="609539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2" indent="-304768" algn="l" defTabSz="609539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9" algn="l" defTabSz="6095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0" algn="l" defTabSz="6095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8" algn="l" defTabSz="6095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8" algn="l" defTabSz="6095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6" algn="l" defTabSz="6095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5" algn="l" defTabSz="6095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6095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3" algn="l" defTabSz="6095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 flipH="1">
            <a:off x="-10499" y="-94466"/>
            <a:ext cx="93539" cy="7015444"/>
          </a:xfrm>
          <a:prstGeom prst="rect">
            <a:avLst/>
          </a:prstGeom>
          <a:solidFill>
            <a:srgbClr val="48DF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spcCol="0"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753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609523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43" indent="-457143" algn="l" defTabSz="609523" rtl="0" eaLnBrk="1" latinLnBrk="0" hangingPunct="1">
        <a:spcBef>
          <a:spcPct val="20000"/>
        </a:spcBef>
        <a:buFont typeface="Arial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478" indent="-380953" algn="l" defTabSz="609523" rtl="0" eaLnBrk="1" latinLnBrk="0" hangingPunct="1">
        <a:spcBef>
          <a:spcPct val="20000"/>
        </a:spcBef>
        <a:buFont typeface="Arial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11" indent="-304760" algn="l" defTabSz="609523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33" indent="-304760" algn="l" defTabSz="609523" rtl="0" eaLnBrk="1" latinLnBrk="0" hangingPunct="1">
        <a:spcBef>
          <a:spcPct val="20000"/>
        </a:spcBef>
        <a:buFont typeface="Arial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58" indent="-304760" algn="l" defTabSz="609523" rtl="0" eaLnBrk="1" latinLnBrk="0" hangingPunct="1">
        <a:spcBef>
          <a:spcPct val="20000"/>
        </a:spcBef>
        <a:buFont typeface="Arial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380" indent="-304760" algn="l" defTabSz="60952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906" indent="-304760" algn="l" defTabSz="60952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430" indent="-304760" algn="l" defTabSz="60952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953" indent="-304760" algn="l" defTabSz="60952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23" algn="l" defTabSz="6095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50" algn="l" defTabSz="6095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73" algn="l" defTabSz="6095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98" algn="l" defTabSz="6095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20" algn="l" defTabSz="6095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143" algn="l" defTabSz="6095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667" algn="l" defTabSz="6095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91" algn="l" defTabSz="6095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Relationship Id="rId3" Type="http://schemas.openxmlformats.org/officeDocument/2006/relationships/image" Target="../media/image4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Relationship Id="rId3" Type="http://schemas.openxmlformats.org/officeDocument/2006/relationships/image" Target="../media/image6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5" Type="http://schemas.openxmlformats.org/officeDocument/2006/relationships/image" Target="../media/image9.tiff"/><Relationship Id="rId6" Type="http://schemas.openxmlformats.org/officeDocument/2006/relationships/image" Target="../media/image10.tiff"/><Relationship Id="rId7" Type="http://schemas.openxmlformats.org/officeDocument/2006/relationships/image" Target="../media/image11.tiff"/><Relationship Id="rId8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tiff"/><Relationship Id="rId5" Type="http://schemas.openxmlformats.org/officeDocument/2006/relationships/image" Target="../media/image18.tiff"/><Relationship Id="rId6" Type="http://schemas.openxmlformats.org/officeDocument/2006/relationships/image" Target="../media/image19.tiff"/><Relationship Id="rId7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6.tiff"/><Relationship Id="rId5" Type="http://schemas.openxmlformats.org/officeDocument/2006/relationships/image" Target="../media/image16.tiff"/><Relationship Id="rId6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33109" y="975206"/>
            <a:ext cx="10058400" cy="2376488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7800" spc="-151" dirty="0" smtClean="0">
                <a:solidFill>
                  <a:schemeClr val="bg1"/>
                </a:solidFill>
              </a:rPr>
              <a:t>Capturing the </a:t>
            </a:r>
            <a:r>
              <a:rPr lang="en-US" sz="7800" b="1" spc="-151" dirty="0" smtClean="0">
                <a:solidFill>
                  <a:srgbClr val="48DFCC"/>
                </a:solidFill>
              </a:rPr>
              <a:t>Future</a:t>
            </a:r>
            <a:r>
              <a:rPr lang="en-US" sz="7800" spc="-151" dirty="0" smtClean="0">
                <a:solidFill>
                  <a:schemeClr val="bg1"/>
                </a:solidFill>
              </a:rPr>
              <a:t> by</a:t>
            </a:r>
            <a:br>
              <a:rPr lang="en-US" sz="7800" spc="-151" dirty="0" smtClean="0">
                <a:solidFill>
                  <a:schemeClr val="bg1"/>
                </a:solidFill>
              </a:rPr>
            </a:br>
            <a:r>
              <a:rPr lang="en-US" sz="7800" spc="-151" dirty="0" smtClean="0">
                <a:solidFill>
                  <a:schemeClr val="bg1"/>
                </a:solidFill>
              </a:rPr>
              <a:t>Replaying the </a:t>
            </a:r>
            <a:r>
              <a:rPr lang="en-US" sz="7800" b="1" spc="-151" dirty="0" smtClean="0">
                <a:solidFill>
                  <a:srgbClr val="48DFCC"/>
                </a:solidFill>
              </a:rPr>
              <a:t>Past</a:t>
            </a:r>
            <a:endParaRPr lang="en-US" sz="7800" b="1" spc="-151" dirty="0">
              <a:solidFill>
                <a:srgbClr val="48DFCC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112538" y="4073444"/>
            <a:ext cx="10621593" cy="1143000"/>
          </a:xfrm>
          <a:prstGeom prst="rect">
            <a:avLst/>
          </a:prstGeom>
        </p:spPr>
        <p:txBody>
          <a:bodyPr lIns="91436" tIns="45718" rIns="91436" bIns="45718">
            <a:normAutofit fontScale="55000" lnSpcReduction="20000"/>
          </a:bodyPr>
          <a:lstStyle>
            <a:lvl1pPr marL="457155" indent="-457155" algn="l" defTabSz="609539" rtl="0" eaLnBrk="1" latinLnBrk="0" hangingPunct="1">
              <a:spcBef>
                <a:spcPct val="20000"/>
              </a:spcBef>
              <a:buFont typeface="Arial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02" indent="-380962" algn="l" defTabSz="609539" rtl="0" eaLnBrk="1" latinLnBrk="0" hangingPunct="1">
              <a:spcBef>
                <a:spcPct val="20000"/>
              </a:spcBef>
              <a:buFont typeface="Arial"/>
              <a:buChar char="–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849" indent="-304768" algn="l" defTabSz="60953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387" indent="-304768" algn="l" defTabSz="609539" rtl="0" eaLnBrk="1" latinLnBrk="0" hangingPunct="1">
              <a:spcBef>
                <a:spcPct val="20000"/>
              </a:spcBef>
              <a:buFont typeface="Arial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926" indent="-304768" algn="l" defTabSz="609539" rtl="0" eaLnBrk="1" latinLnBrk="0" hangingPunct="1">
              <a:spcBef>
                <a:spcPct val="20000"/>
              </a:spcBef>
              <a:buFont typeface="Arial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464" indent="-304768" algn="l" defTabSz="609539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05" indent="-304768" algn="l" defTabSz="609539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44" indent="-304768" algn="l" defTabSz="609539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082" indent="-304768" algn="l" defTabSz="609539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James Koppel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, MIT</a:t>
            </a:r>
          </a:p>
          <a:p>
            <a:pPr marL="0" indent="0">
              <a:buFont typeface="Arial"/>
              <a:buNone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Gabriel Scherer, INRIA</a:t>
            </a:r>
          </a:p>
          <a:p>
            <a:pPr marL="0" indent="0">
              <a:buFont typeface="Arial"/>
              <a:buNone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Armando Solar-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Lezama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, MIT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57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862907" y="2428322"/>
            <a:ext cx="2118632" cy="15185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dirty="0"/>
              <a:t>Any monadic effect</a:t>
            </a:r>
          </a:p>
        </p:txBody>
      </p:sp>
      <p:sp>
        <p:nvSpPr>
          <p:cNvPr id="6" name="Rectangle 5"/>
          <p:cNvSpPr/>
          <p:nvPr/>
        </p:nvSpPr>
        <p:spPr>
          <a:xfrm>
            <a:off x="5003533" y="2428322"/>
            <a:ext cx="1943099" cy="15185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/>
              <a:t>Delimited control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40547" y="1758851"/>
            <a:ext cx="1467064" cy="384719"/>
          </a:xfrm>
          <a:prstGeom prst="rect">
            <a:avLst/>
          </a:prstGeom>
          <a:noFill/>
        </p:spPr>
        <p:txBody>
          <a:bodyPr wrap="none" lIns="91434" tIns="45718" rIns="91434" bIns="45718" rtlCol="0">
            <a:spAutoFit/>
          </a:bodyPr>
          <a:lstStyle/>
          <a:p>
            <a:r>
              <a:rPr lang="en-US"/>
              <a:t>Fillinski 1994</a:t>
            </a:r>
          </a:p>
        </p:txBody>
      </p:sp>
      <p:sp>
        <p:nvSpPr>
          <p:cNvPr id="8" name="Right Arrow 7"/>
          <p:cNvSpPr/>
          <p:nvPr/>
        </p:nvSpPr>
        <p:spPr>
          <a:xfrm>
            <a:off x="7289533" y="2869193"/>
            <a:ext cx="1404259" cy="5388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16140" y="4916438"/>
            <a:ext cx="5004602" cy="384717"/>
          </a:xfrm>
          <a:prstGeom prst="rect">
            <a:avLst/>
          </a:prstGeom>
          <a:noFill/>
        </p:spPr>
        <p:txBody>
          <a:bodyPr wrap="none" lIns="91434" tIns="45718" rIns="91434" bIns="45718" rtlCol="0">
            <a:spAutoFit/>
          </a:bodyPr>
          <a:lstStyle/>
          <a:p>
            <a:r>
              <a:rPr lang="en-US" b="1" dirty="0"/>
              <a:t>“Delimited control is the mother of all monads”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7969" y="4698857"/>
            <a:ext cx="794657" cy="7946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969" y="4062337"/>
            <a:ext cx="1986643" cy="589753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10</a:t>
            </a:fld>
            <a:endParaRPr lang="en-US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485621" y="198412"/>
            <a:ext cx="7519639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 smtClean="0">
                <a:solidFill>
                  <a:schemeClr val="accent4"/>
                </a:solidFill>
                <a:cs typeface="Arial Rounded MT Bold"/>
              </a:rPr>
              <a:t>Setup</a:t>
            </a:r>
            <a:endParaRPr lang="en-US" sz="4500" b="1" dirty="0">
              <a:solidFill>
                <a:schemeClr val="accent4"/>
              </a:solidFill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45969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873408" y="2428322"/>
            <a:ext cx="2090057" cy="15185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/>
              <a:t>Any monadic effect</a:t>
            </a:r>
          </a:p>
        </p:txBody>
      </p:sp>
      <p:sp>
        <p:nvSpPr>
          <p:cNvPr id="6" name="Rectangle 5"/>
          <p:cNvSpPr/>
          <p:nvPr/>
        </p:nvSpPr>
        <p:spPr>
          <a:xfrm>
            <a:off x="5003533" y="2428322"/>
            <a:ext cx="1943099" cy="15185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/>
              <a:t>Delimited control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40547" y="1758851"/>
            <a:ext cx="1467064" cy="384719"/>
          </a:xfrm>
          <a:prstGeom prst="rect">
            <a:avLst/>
          </a:prstGeom>
          <a:noFill/>
        </p:spPr>
        <p:txBody>
          <a:bodyPr wrap="none" lIns="91434" tIns="45718" rIns="91434" bIns="45718" rtlCol="0">
            <a:spAutoFit/>
          </a:bodyPr>
          <a:lstStyle/>
          <a:p>
            <a:r>
              <a:rPr lang="en-US"/>
              <a:t>Fillinski 1994</a:t>
            </a:r>
          </a:p>
        </p:txBody>
      </p:sp>
      <p:sp>
        <p:nvSpPr>
          <p:cNvPr id="8" name="Right Arrow 7"/>
          <p:cNvSpPr/>
          <p:nvPr/>
        </p:nvSpPr>
        <p:spPr>
          <a:xfrm>
            <a:off x="7289533" y="2869193"/>
            <a:ext cx="1404259" cy="5388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447064" y="1491364"/>
            <a:ext cx="1629696" cy="12736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dirty="0"/>
              <a:t>Mutable State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21999" y="1320268"/>
            <a:ext cx="1467064" cy="384719"/>
          </a:xfrm>
          <a:prstGeom prst="rect">
            <a:avLst/>
          </a:prstGeom>
          <a:noFill/>
        </p:spPr>
        <p:txBody>
          <a:bodyPr wrap="none" lIns="91434" tIns="45718" rIns="91434" bIns="45718" rtlCol="0">
            <a:spAutoFit/>
          </a:bodyPr>
          <a:lstStyle/>
          <a:p>
            <a:r>
              <a:rPr lang="en-US"/>
              <a:t>Fillinski 1994</a:t>
            </a:r>
          </a:p>
        </p:txBody>
      </p:sp>
      <p:sp>
        <p:nvSpPr>
          <p:cNvPr id="14" name="Right Arrow 13"/>
          <p:cNvSpPr/>
          <p:nvPr/>
        </p:nvSpPr>
        <p:spPr>
          <a:xfrm rot="2152316">
            <a:off x="3459205" y="2239441"/>
            <a:ext cx="1404259" cy="5388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20724703">
            <a:off x="3380353" y="3321545"/>
            <a:ext cx="1404259" cy="5388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447064" y="3213316"/>
            <a:ext cx="1629696" cy="12736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/>
              <a:t>call/cc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65" y="4199231"/>
            <a:ext cx="1203311" cy="12033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529" y="4587590"/>
            <a:ext cx="1498600" cy="1143000"/>
          </a:xfrm>
          <a:prstGeom prst="rect">
            <a:avLst/>
          </a:prstGeom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832229" y="439511"/>
            <a:ext cx="700139" cy="365125"/>
          </a:xfrm>
        </p:spPr>
        <p:txBody>
          <a:bodyPr/>
          <a:lstStyle/>
          <a:p>
            <a:fld id="{6113E31D-E2AB-40D1-8B51-AFA5AFEF393A}" type="slidenum">
              <a:rPr lang="en-US" smtClean="0"/>
              <a:t>11</a:t>
            </a:fld>
            <a:endParaRPr lang="en-US"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485621" y="198412"/>
            <a:ext cx="7519639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 smtClean="0">
                <a:solidFill>
                  <a:schemeClr val="accent4"/>
                </a:solidFill>
                <a:cs typeface="Arial Rounded MT Bold"/>
              </a:rPr>
              <a:t>Setup</a:t>
            </a:r>
            <a:endParaRPr lang="en-US" sz="4500" b="1" dirty="0">
              <a:solidFill>
                <a:schemeClr val="accent4"/>
              </a:solidFill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53938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873405" y="2428322"/>
            <a:ext cx="2084251" cy="15185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/>
              <a:t>Any monadic effect</a:t>
            </a:r>
          </a:p>
        </p:txBody>
      </p:sp>
      <p:sp>
        <p:nvSpPr>
          <p:cNvPr id="6" name="Rectangle 5"/>
          <p:cNvSpPr/>
          <p:nvPr/>
        </p:nvSpPr>
        <p:spPr>
          <a:xfrm>
            <a:off x="5003533" y="2428322"/>
            <a:ext cx="1943099" cy="15185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/>
              <a:t>Delimited control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40547" y="1758851"/>
            <a:ext cx="1467064" cy="384719"/>
          </a:xfrm>
          <a:prstGeom prst="rect">
            <a:avLst/>
          </a:prstGeom>
          <a:noFill/>
        </p:spPr>
        <p:txBody>
          <a:bodyPr wrap="none" lIns="91434" tIns="45718" rIns="91434" bIns="45718" rtlCol="0">
            <a:spAutoFit/>
          </a:bodyPr>
          <a:lstStyle/>
          <a:p>
            <a:r>
              <a:rPr lang="en-US"/>
              <a:t>Fillinski 1994</a:t>
            </a:r>
          </a:p>
        </p:txBody>
      </p:sp>
      <p:sp>
        <p:nvSpPr>
          <p:cNvPr id="8" name="Right Arrow 7"/>
          <p:cNvSpPr/>
          <p:nvPr/>
        </p:nvSpPr>
        <p:spPr>
          <a:xfrm>
            <a:off x="7289533" y="2869193"/>
            <a:ext cx="1404259" cy="5388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447064" y="1491364"/>
            <a:ext cx="1629696" cy="12736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/>
              <a:t>Mutable State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22000" y="1188278"/>
            <a:ext cx="1164285" cy="384719"/>
          </a:xfrm>
          <a:prstGeom prst="rect">
            <a:avLst/>
          </a:prstGeom>
          <a:noFill/>
        </p:spPr>
        <p:txBody>
          <a:bodyPr wrap="none" lIns="91434" tIns="45718" rIns="91434" bIns="45718" rtlCol="0">
            <a:spAutoFit/>
          </a:bodyPr>
          <a:lstStyle/>
          <a:p>
            <a:r>
              <a:rPr lang="en-US" b="1"/>
              <a:t>This work</a:t>
            </a:r>
          </a:p>
        </p:txBody>
      </p:sp>
      <p:sp>
        <p:nvSpPr>
          <p:cNvPr id="14" name="Right Arrow 13"/>
          <p:cNvSpPr/>
          <p:nvPr/>
        </p:nvSpPr>
        <p:spPr>
          <a:xfrm rot="2152316">
            <a:off x="3459205" y="2239441"/>
            <a:ext cx="1404259" cy="5388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20724703">
            <a:off x="3380353" y="3321545"/>
            <a:ext cx="1404259" cy="5388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447064" y="3213316"/>
            <a:ext cx="1629696" cy="12736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strike="sngStrike">
                <a:solidFill>
                  <a:schemeClr val="accent1">
                    <a:lumMod val="20000"/>
                    <a:lumOff val="80000"/>
                  </a:schemeClr>
                </a:solidFill>
              </a:rPr>
              <a:t>call/cc</a:t>
            </a:r>
          </a:p>
          <a:p>
            <a:pPr algn="ctr"/>
            <a:r>
              <a:rPr lang="en-US" sz="2000" b="1">
                <a:solidFill>
                  <a:schemeClr val="bg1"/>
                </a:solidFill>
              </a:rPr>
              <a:t>Exceptions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58" y="1265619"/>
            <a:ext cx="635647" cy="116270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2547" y="990225"/>
            <a:ext cx="2597151" cy="8772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064" y="4724971"/>
            <a:ext cx="1906815" cy="96484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3131" y="4724971"/>
            <a:ext cx="1669416" cy="9014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0063" y="4294479"/>
            <a:ext cx="1683458" cy="168345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1587" y="4486945"/>
            <a:ext cx="1493342" cy="1202874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42682" y="439511"/>
            <a:ext cx="847168" cy="365125"/>
          </a:xfrm>
        </p:spPr>
        <p:txBody>
          <a:bodyPr/>
          <a:lstStyle/>
          <a:p>
            <a:fld id="{6113E31D-E2AB-40D1-8B51-AFA5AFEF393A}" type="slidenum">
              <a:rPr lang="en-US" smtClean="0"/>
              <a:t>12</a:t>
            </a:fld>
            <a:endParaRPr lang="en-US" dirty="0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485621" y="198412"/>
            <a:ext cx="7519639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 smtClean="0">
                <a:solidFill>
                  <a:schemeClr val="accent4"/>
                </a:solidFill>
                <a:cs typeface="Arial Rounded MT Bold"/>
              </a:rPr>
              <a:t>Setup</a:t>
            </a:r>
            <a:endParaRPr lang="en-US" sz="4500" b="1" dirty="0">
              <a:solidFill>
                <a:schemeClr val="accent4"/>
              </a:solidFill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03107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956511" y="1607368"/>
            <a:ext cx="3662419" cy="400105"/>
          </a:xfrm>
          <a:prstGeom prst="rect">
            <a:avLst/>
          </a:prstGeom>
          <a:noFill/>
        </p:spPr>
        <p:txBody>
          <a:bodyPr wrap="none" lIns="91434" tIns="45718" rIns="91434" bIns="45718" rtlCol="0">
            <a:spAutoFit/>
          </a:bodyPr>
          <a:lstStyle/>
          <a:p>
            <a:r>
              <a:rPr lang="en-US" sz="2000" b="1" dirty="0">
                <a:latin typeface="News Gothic MT" charset="0"/>
                <a:ea typeface="News Gothic MT" charset="0"/>
                <a:cs typeface="News Gothic MT" charset="0"/>
              </a:rPr>
              <a:t>Thermometer Continuations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86" y="2514840"/>
            <a:ext cx="2671254" cy="1609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62006" y="1434947"/>
            <a:ext cx="2266554" cy="707882"/>
          </a:xfrm>
          <a:prstGeom prst="rect">
            <a:avLst/>
          </a:prstGeom>
          <a:noFill/>
        </p:spPr>
        <p:txBody>
          <a:bodyPr wrap="none" lIns="91434" tIns="45718" rIns="91434" bIns="45718" rtlCol="0">
            <a:spAutoFit/>
          </a:bodyPr>
          <a:lstStyle/>
          <a:p>
            <a:pPr algn="ctr"/>
            <a:r>
              <a:rPr lang="en-US" sz="2000" b="1" dirty="0">
                <a:latin typeface="News Gothic MT" charset="0"/>
                <a:ea typeface="News Gothic MT" charset="0"/>
                <a:cs typeface="News Gothic MT" charset="0"/>
              </a:rPr>
              <a:t>Replay-Based</a:t>
            </a:r>
          </a:p>
          <a:p>
            <a:pPr algn="ctr"/>
            <a:r>
              <a:rPr lang="en-US" sz="2000" b="1" dirty="0" err="1">
                <a:latin typeface="News Gothic MT" charset="0"/>
                <a:ea typeface="News Gothic MT" charset="0"/>
                <a:cs typeface="News Gothic MT" charset="0"/>
              </a:rPr>
              <a:t>Nondeterminism</a:t>
            </a:r>
            <a:endParaRPr lang="en-US" sz="2000" b="1" dirty="0">
              <a:latin typeface="News Gothic MT" charset="0"/>
              <a:ea typeface="News Gothic MT" charset="0"/>
              <a:cs typeface="News Gothic MT" charset="0"/>
            </a:endParaRPr>
          </a:p>
        </p:txBody>
      </p:sp>
      <p:sp>
        <p:nvSpPr>
          <p:cNvPr id="13" name="Left Arrow 12"/>
          <p:cNvSpPr/>
          <p:nvPr/>
        </p:nvSpPr>
        <p:spPr>
          <a:xfrm>
            <a:off x="4287529" y="3784765"/>
            <a:ext cx="930728" cy="3390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131129" y="4196487"/>
            <a:ext cx="1392348" cy="384717"/>
          </a:xfrm>
          <a:prstGeom prst="rect">
            <a:avLst/>
          </a:prstGeom>
          <a:noFill/>
        </p:spPr>
        <p:txBody>
          <a:bodyPr wrap="none" lIns="91434" tIns="45718" rIns="91434" bIns="45718" rtlCol="0">
            <a:spAutoFit/>
          </a:bodyPr>
          <a:lstStyle/>
          <a:p>
            <a:r>
              <a:rPr lang="en-US" b="1" dirty="0">
                <a:solidFill>
                  <a:srgbClr val="5236C6"/>
                </a:solidFill>
              </a:rPr>
              <a:t>Special case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01412" y="5034986"/>
            <a:ext cx="2204099" cy="384717"/>
          </a:xfrm>
          <a:prstGeom prst="rect">
            <a:avLst/>
          </a:prstGeom>
          <a:noFill/>
        </p:spPr>
        <p:txBody>
          <a:bodyPr wrap="none" lIns="91434" tIns="45718" rIns="91434" bIns="45718" rtlCol="0">
            <a:spAutoFit/>
          </a:bodyPr>
          <a:lstStyle/>
          <a:p>
            <a:r>
              <a:rPr lang="en-US" b="1" dirty="0">
                <a:solidFill>
                  <a:srgbClr val="5236C6"/>
                </a:solidFill>
              </a:rPr>
              <a:t>Language of Choice: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6066" y="4700323"/>
            <a:ext cx="1498600" cy="114300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2682" y="439511"/>
            <a:ext cx="847168" cy="365125"/>
          </a:xfrm>
        </p:spPr>
        <p:txBody>
          <a:bodyPr/>
          <a:lstStyle/>
          <a:p>
            <a:fld id="{6113E31D-E2AB-40D1-8B51-AFA5AFEF393A}" type="slidenum">
              <a:rPr lang="en-US" smtClean="0"/>
              <a:t>13</a:t>
            </a:fld>
            <a:endParaRPr lang="en-US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485621" y="198412"/>
            <a:ext cx="7519639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 smtClean="0">
                <a:solidFill>
                  <a:schemeClr val="accent4"/>
                </a:solidFill>
                <a:cs typeface="Arial Rounded MT Bold"/>
              </a:rPr>
              <a:t>Overview</a:t>
            </a:r>
            <a:endParaRPr lang="en-US" sz="4500" b="1" dirty="0">
              <a:solidFill>
                <a:schemeClr val="accent4"/>
              </a:solidFill>
              <a:cs typeface="Arial Rounded MT Bold"/>
            </a:endParaRPr>
          </a:p>
        </p:txBody>
      </p:sp>
      <p:pic>
        <p:nvPicPr>
          <p:cNvPr id="20" name="Picture 19" descr="Screen Shot 2018-09-16 at 1.56.4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477" y="2419167"/>
            <a:ext cx="6368094" cy="1365598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 flipH="1">
            <a:off x="6484883" y="2396836"/>
            <a:ext cx="984255" cy="2307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480866" y="2142829"/>
            <a:ext cx="1552961" cy="384717"/>
          </a:xfrm>
          <a:prstGeom prst="rect">
            <a:avLst/>
          </a:prstGeom>
          <a:noFill/>
        </p:spPr>
        <p:txBody>
          <a:bodyPr wrap="none" lIns="91434" tIns="45718" rIns="91434" bIns="45718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thermometer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118959" y="4617165"/>
            <a:ext cx="4124787" cy="1323723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63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 animBg="1"/>
      <p:bldP spid="14" grpId="0"/>
      <p:bldP spid="15" grpId="0"/>
      <p:bldP spid="22" grpId="0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74272" y="2175109"/>
            <a:ext cx="4593771" cy="677107"/>
          </a:xfrm>
          <a:prstGeom prst="rect">
            <a:avLst/>
          </a:prstGeom>
          <a:solidFill>
            <a:schemeClr val="accent4"/>
          </a:solidFill>
        </p:spPr>
        <p:txBody>
          <a:bodyPr wrap="square" lIns="91434" tIns="45718" rIns="91434" bIns="45718">
            <a:spAutoFit/>
          </a:bodyPr>
          <a:lstStyle/>
          <a:p>
            <a:r>
              <a:rPr lang="en-US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withNondeterminism2</a:t>
            </a:r>
            <a:r>
              <a:rPr lang="en-US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(</a:t>
            </a:r>
            <a:r>
              <a:rPr lang="en-US">
                <a:solidFill>
                  <a:srgbClr val="66D9EF"/>
                </a:solidFill>
                <a:effectLst/>
                <a:latin typeface="Monaco" charset="0"/>
                <a:ea typeface="Monaco" charset="0"/>
                <a:cs typeface="Monaco" charset="0"/>
              </a:rPr>
              <a:t>fn</a:t>
            </a:r>
            <a:r>
              <a:rPr lang="en-US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()</a:t>
            </a:r>
            <a:r>
              <a:rPr lang="en-US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=&gt;</a:t>
            </a:r>
            <a:endParaRPr lang="en-US">
              <a:solidFill>
                <a:srgbClr val="F8F8F2"/>
              </a:solidFill>
              <a:effectLst/>
              <a:latin typeface="Monaco" charset="0"/>
              <a:ea typeface="Monaco" charset="0"/>
              <a:cs typeface="Monaco" charset="0"/>
            </a:endParaRPr>
          </a:p>
          <a:p>
            <a:r>
              <a:rPr lang="en-US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   </a:t>
            </a:r>
            <a:r>
              <a:rPr lang="en-US">
                <a:solidFill>
                  <a:srgbClr val="AE81FF"/>
                </a:solidFill>
                <a:effectLst/>
                <a:latin typeface="Monaco" charset="0"/>
                <a:ea typeface="Monaco" charset="0"/>
                <a:cs typeface="Monaco" charset="0"/>
              </a:rPr>
              <a:t>3</a:t>
            </a:r>
            <a:r>
              <a:rPr lang="en-US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*</a:t>
            </a:r>
            <a:r>
              <a:rPr lang="en-US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choose2</a:t>
            </a:r>
            <a:r>
              <a:rPr lang="en-US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(</a:t>
            </a:r>
            <a:r>
              <a:rPr lang="en-US">
                <a:solidFill>
                  <a:srgbClr val="AE81FF"/>
                </a:solidFill>
                <a:effectLst/>
                <a:latin typeface="Monaco" charset="0"/>
                <a:ea typeface="Monaco" charset="0"/>
                <a:cs typeface="Monaco" charset="0"/>
              </a:rPr>
              <a:t>5</a:t>
            </a:r>
            <a:r>
              <a:rPr lang="en-US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,</a:t>
            </a:r>
            <a:r>
              <a:rPr lang="en-US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AE81FF"/>
                </a:solidFill>
                <a:effectLst/>
                <a:latin typeface="Monaco" charset="0"/>
                <a:ea typeface="Monaco" charset="0"/>
                <a:cs typeface="Monaco" charset="0"/>
              </a:rPr>
              <a:t>6</a:t>
            </a:r>
            <a:r>
              <a:rPr lang="en-US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))</a:t>
            </a:r>
          </a:p>
        </p:txBody>
      </p:sp>
      <p:sp>
        <p:nvSpPr>
          <p:cNvPr id="5" name="Rectangle 4"/>
          <p:cNvSpPr/>
          <p:nvPr/>
        </p:nvSpPr>
        <p:spPr>
          <a:xfrm>
            <a:off x="974272" y="3146366"/>
            <a:ext cx="1739280" cy="384719"/>
          </a:xfrm>
          <a:prstGeom prst="rect">
            <a:avLst/>
          </a:prstGeom>
          <a:solidFill>
            <a:srgbClr val="313743"/>
          </a:solidFill>
        </p:spPr>
        <p:txBody>
          <a:bodyPr wrap="none" lIns="91434" tIns="45718" rIns="91434" bIns="45718">
            <a:spAutoFit/>
          </a:bodyPr>
          <a:lstStyle/>
          <a:p>
            <a:r>
              <a:rPr lang="en-US" dirty="0">
                <a:latin typeface="Monaco" charset="0"/>
                <a:ea typeface="Monaco" charset="0"/>
                <a:cs typeface="Monaco" charset="0"/>
                <a:sym typeface="Wingdings"/>
              </a:rPr>
              <a:t></a:t>
            </a:r>
            <a:r>
              <a:rPr lang="en-US" dirty="0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 [</a:t>
            </a:r>
            <a:r>
              <a:rPr lang="en-US" dirty="0">
                <a:solidFill>
                  <a:srgbClr val="AE81FF"/>
                </a:solidFill>
                <a:latin typeface="Monaco" charset="0"/>
                <a:ea typeface="Monaco" charset="0"/>
                <a:cs typeface="Monaco" charset="0"/>
              </a:rPr>
              <a:t>15</a:t>
            </a:r>
            <a:r>
              <a:rPr lang="en-US" dirty="0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,</a:t>
            </a:r>
            <a:r>
              <a:rPr lang="en-US" dirty="0">
                <a:solidFill>
                  <a:srgbClr val="AE81FF"/>
                </a:solidFill>
                <a:latin typeface="Monaco" charset="0"/>
                <a:ea typeface="Monaco" charset="0"/>
                <a:cs typeface="Monaco" charset="0"/>
              </a:rPr>
              <a:t> 18</a:t>
            </a:r>
            <a:r>
              <a:rPr lang="en-US" dirty="0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]</a:t>
            </a:r>
            <a:endParaRPr lang="en-US" dirty="0">
              <a:solidFill>
                <a:srgbClr val="333333"/>
              </a:solidFill>
              <a:latin typeface="Monaco" charset="0"/>
              <a:ea typeface="Monaco" charset="0"/>
              <a:cs typeface="Monaco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2682" y="439511"/>
            <a:ext cx="847168" cy="365125"/>
          </a:xfrm>
        </p:spPr>
        <p:txBody>
          <a:bodyPr/>
          <a:lstStyle/>
          <a:p>
            <a:fld id="{6113E31D-E2AB-40D1-8B51-AFA5AFEF393A}" type="slidenum">
              <a:rPr lang="en-US" smtClean="0"/>
              <a:t>14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090296" y="1989835"/>
            <a:ext cx="3201355" cy="523216"/>
          </a:xfrm>
          <a:prstGeom prst="rect">
            <a:avLst/>
          </a:prstGeom>
          <a:noFill/>
        </p:spPr>
        <p:txBody>
          <a:bodyPr wrap="none" lIns="91434" tIns="45718" rIns="91434" bIns="45718" rtlCol="0">
            <a:spAutoFit/>
          </a:bodyPr>
          <a:lstStyle/>
          <a:p>
            <a:r>
              <a:rPr lang="en-US" sz="2800" dirty="0" smtClean="0">
                <a:latin typeface="Monaco" charset="0"/>
                <a:ea typeface="Monaco" charset="0"/>
                <a:cs typeface="Monaco" charset="0"/>
              </a:rPr>
              <a:t>choose2 (5, 6)</a:t>
            </a:r>
            <a:endParaRPr lang="en-US" sz="2800" dirty="0">
              <a:latin typeface="Monaco" charset="0"/>
              <a:ea typeface="Monaco" charset="0"/>
              <a:cs typeface="Monaco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8905002" y="2603381"/>
            <a:ext cx="1149816" cy="1653185"/>
          </a:xfrm>
          <a:prstGeom prst="straightConnector1">
            <a:avLst/>
          </a:prstGeom>
          <a:ln w="19050" cmpd="sng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7300216" y="2603381"/>
            <a:ext cx="1165016" cy="1653185"/>
          </a:xfrm>
          <a:prstGeom prst="straightConnector1">
            <a:avLst/>
          </a:prstGeom>
          <a:ln w="19050" cmpd="sng">
            <a:solidFill>
              <a:srgbClr val="5236C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420662" y="2915982"/>
            <a:ext cx="338567" cy="400105"/>
          </a:xfrm>
          <a:prstGeom prst="rect">
            <a:avLst/>
          </a:prstGeom>
          <a:noFill/>
        </p:spPr>
        <p:txBody>
          <a:bodyPr wrap="none" lIns="91434" tIns="45718" rIns="91434" bIns="45718" rtlCol="0">
            <a:spAutoFit/>
          </a:bodyPr>
          <a:lstStyle/>
          <a:p>
            <a:r>
              <a:rPr lang="en-US" sz="2000" dirty="0">
                <a:latin typeface="Monaco" charset="0"/>
                <a:ea typeface="Monaco" charset="0"/>
                <a:cs typeface="Monaco" charset="0"/>
              </a:rPr>
              <a:t>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25382" y="2915982"/>
            <a:ext cx="338567" cy="400105"/>
          </a:xfrm>
          <a:prstGeom prst="rect">
            <a:avLst/>
          </a:prstGeom>
          <a:noFill/>
        </p:spPr>
        <p:txBody>
          <a:bodyPr wrap="none" lIns="91434" tIns="45718" rIns="91434" bIns="45718" rtlCol="0">
            <a:spAutoFit/>
          </a:bodyPr>
          <a:lstStyle/>
          <a:p>
            <a:r>
              <a:rPr lang="en-US" sz="2000" dirty="0">
                <a:latin typeface="Monaco" charset="0"/>
                <a:ea typeface="Monaco" charset="0"/>
                <a:cs typeface="Monaco" charset="0"/>
              </a:rPr>
              <a:t>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67730" y="4228288"/>
            <a:ext cx="45765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 smtClean="0">
                <a:solidFill>
                  <a:srgbClr val="5236C6"/>
                </a:solidFill>
              </a:rPr>
              <a:t>15</a:t>
            </a:r>
            <a:endParaRPr lang="en-US" sz="2100" b="1" dirty="0">
              <a:solidFill>
                <a:srgbClr val="5236C6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885181" y="4238784"/>
            <a:ext cx="598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5236C6"/>
                </a:solidFill>
              </a:rPr>
              <a:t>18</a:t>
            </a:r>
            <a:endParaRPr lang="en-US" sz="2000" b="1" dirty="0">
              <a:solidFill>
                <a:srgbClr val="5236C6"/>
              </a:solidFill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1454133" y="292876"/>
            <a:ext cx="10321976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500" b="1" dirty="0" smtClean="0">
                <a:solidFill>
                  <a:schemeClr val="accent4"/>
                </a:solidFill>
                <a:cs typeface="Arial Rounded MT Bold"/>
              </a:rPr>
              <a:t>Replay-Based </a:t>
            </a:r>
            <a:r>
              <a:rPr lang="en-US" sz="3500" b="1" dirty="0" err="1" smtClean="0">
                <a:solidFill>
                  <a:schemeClr val="accent4"/>
                </a:solidFill>
                <a:cs typeface="Arial Rounded MT Bold"/>
              </a:rPr>
              <a:t>Nondeterminism</a:t>
            </a:r>
            <a:r>
              <a:rPr lang="en-US" sz="3500" b="1" dirty="0" smtClean="0">
                <a:solidFill>
                  <a:schemeClr val="accent4"/>
                </a:solidFill>
                <a:cs typeface="Arial Rounded MT Bold"/>
              </a:rPr>
              <a:t>: </a:t>
            </a:r>
            <a:r>
              <a:rPr lang="en-US" sz="3000" b="1" dirty="0" smtClean="0">
                <a:solidFill>
                  <a:srgbClr val="5236C6"/>
                </a:solidFill>
                <a:cs typeface="Arial Rounded MT Bold"/>
              </a:rPr>
              <a:t>Easiest Version</a:t>
            </a:r>
            <a:endParaRPr lang="en-US" sz="3000" b="1" dirty="0">
              <a:solidFill>
                <a:srgbClr val="5236C6"/>
              </a:solidFill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9069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42682" y="439511"/>
            <a:ext cx="847168" cy="365125"/>
          </a:xfrm>
        </p:spPr>
        <p:txBody>
          <a:bodyPr/>
          <a:lstStyle/>
          <a:p>
            <a:fld id="{6113E31D-E2AB-40D1-8B51-AFA5AFEF393A}" type="slidenum">
              <a:rPr lang="en-US" smtClean="0"/>
              <a:t>15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974844" y="1395745"/>
            <a:ext cx="3201355" cy="523216"/>
          </a:xfrm>
          <a:prstGeom prst="rect">
            <a:avLst/>
          </a:prstGeom>
          <a:noFill/>
        </p:spPr>
        <p:txBody>
          <a:bodyPr wrap="none" lIns="91434" tIns="45718" rIns="91434" bIns="45718" rtlCol="0">
            <a:spAutoFit/>
          </a:bodyPr>
          <a:lstStyle/>
          <a:p>
            <a:r>
              <a:rPr lang="en-US" sz="2800" dirty="0" smtClean="0">
                <a:latin typeface="Monaco" charset="0"/>
                <a:ea typeface="Monaco" charset="0"/>
                <a:cs typeface="Monaco" charset="0"/>
              </a:rPr>
              <a:t>choose2 (5, 6)</a:t>
            </a:r>
            <a:endParaRPr lang="en-US" sz="2800" dirty="0">
              <a:latin typeface="Monaco" charset="0"/>
              <a:ea typeface="Monaco" charset="0"/>
              <a:cs typeface="Monaco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8789550" y="2009291"/>
            <a:ext cx="1149816" cy="1653185"/>
          </a:xfrm>
          <a:prstGeom prst="straightConnector1">
            <a:avLst/>
          </a:prstGeom>
          <a:ln w="19050" cmpd="sng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7184764" y="2009291"/>
            <a:ext cx="1165016" cy="1653185"/>
          </a:xfrm>
          <a:prstGeom prst="straightConnector1">
            <a:avLst/>
          </a:prstGeom>
          <a:ln w="19050" cmpd="sng">
            <a:solidFill>
              <a:srgbClr val="5236C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305210" y="2321892"/>
            <a:ext cx="338567" cy="400105"/>
          </a:xfrm>
          <a:prstGeom prst="rect">
            <a:avLst/>
          </a:prstGeom>
          <a:noFill/>
        </p:spPr>
        <p:txBody>
          <a:bodyPr wrap="none" lIns="91434" tIns="45718" rIns="91434" bIns="45718" rtlCol="0">
            <a:spAutoFit/>
          </a:bodyPr>
          <a:lstStyle/>
          <a:p>
            <a:r>
              <a:rPr lang="en-US" sz="2000" dirty="0">
                <a:latin typeface="Monaco" charset="0"/>
                <a:ea typeface="Monaco" charset="0"/>
                <a:cs typeface="Monaco" charset="0"/>
              </a:rPr>
              <a:t>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09930" y="2321892"/>
            <a:ext cx="338567" cy="400105"/>
          </a:xfrm>
          <a:prstGeom prst="rect">
            <a:avLst/>
          </a:prstGeom>
          <a:noFill/>
        </p:spPr>
        <p:txBody>
          <a:bodyPr wrap="none" lIns="91434" tIns="45718" rIns="91434" bIns="45718" rtlCol="0">
            <a:spAutoFit/>
          </a:bodyPr>
          <a:lstStyle/>
          <a:p>
            <a:r>
              <a:rPr lang="en-US" sz="2000" dirty="0">
                <a:latin typeface="Monaco" charset="0"/>
                <a:ea typeface="Monaco" charset="0"/>
                <a:cs typeface="Monaco" charset="0"/>
              </a:rPr>
              <a:t>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952278" y="3634198"/>
            <a:ext cx="45765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 smtClean="0">
                <a:solidFill>
                  <a:srgbClr val="5236C6"/>
                </a:solidFill>
              </a:rPr>
              <a:t>15</a:t>
            </a:r>
            <a:endParaRPr lang="en-US" sz="2100" b="1" dirty="0">
              <a:solidFill>
                <a:srgbClr val="5236C6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769729" y="3644694"/>
            <a:ext cx="598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5236C6"/>
                </a:solidFill>
              </a:rPr>
              <a:t>18</a:t>
            </a:r>
            <a:endParaRPr lang="en-US" sz="2000" b="1" dirty="0">
              <a:solidFill>
                <a:srgbClr val="5236C6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1454133" y="292876"/>
            <a:ext cx="10321976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500" b="1" dirty="0" smtClean="0">
                <a:solidFill>
                  <a:schemeClr val="accent4"/>
                </a:solidFill>
                <a:cs typeface="Arial Rounded MT Bold"/>
              </a:rPr>
              <a:t>Replay-Based </a:t>
            </a:r>
            <a:r>
              <a:rPr lang="en-US" sz="3500" b="1" dirty="0" err="1" smtClean="0">
                <a:solidFill>
                  <a:schemeClr val="accent4"/>
                </a:solidFill>
                <a:cs typeface="Arial Rounded MT Bold"/>
              </a:rPr>
              <a:t>Nondeterminism</a:t>
            </a:r>
            <a:r>
              <a:rPr lang="en-US" sz="3500" b="1" dirty="0" smtClean="0">
                <a:solidFill>
                  <a:schemeClr val="accent4"/>
                </a:solidFill>
                <a:cs typeface="Arial Rounded MT Bold"/>
              </a:rPr>
              <a:t>: </a:t>
            </a:r>
            <a:r>
              <a:rPr lang="en-US" sz="3000" b="1" dirty="0" smtClean="0">
                <a:solidFill>
                  <a:srgbClr val="5236C6"/>
                </a:solidFill>
                <a:cs typeface="Arial Rounded MT Bold"/>
              </a:rPr>
              <a:t>Easiest Version</a:t>
            </a:r>
            <a:endParaRPr lang="en-US" sz="3000" b="1" dirty="0">
              <a:solidFill>
                <a:srgbClr val="5236C6"/>
              </a:solidFill>
              <a:cs typeface="Arial Rounded MT Bold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932999" y="4971049"/>
            <a:ext cx="4593771" cy="646331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withNondeterminism</a:t>
            </a:r>
            <a:r>
              <a:rPr lang="en-US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(</a:t>
            </a:r>
            <a:r>
              <a:rPr lang="en-US">
                <a:solidFill>
                  <a:srgbClr val="66D9EF"/>
                </a:solidFill>
                <a:effectLst/>
                <a:latin typeface="Monaco" charset="0"/>
                <a:ea typeface="Monaco" charset="0"/>
                <a:cs typeface="Monaco" charset="0"/>
              </a:rPr>
              <a:t>fn</a:t>
            </a:r>
            <a:r>
              <a:rPr lang="en-US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()</a:t>
            </a:r>
            <a:r>
              <a:rPr lang="en-US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=&gt;</a:t>
            </a:r>
            <a:endParaRPr lang="en-US">
              <a:solidFill>
                <a:srgbClr val="F8F8F2"/>
              </a:solidFill>
              <a:effectLst/>
              <a:latin typeface="Monaco" charset="0"/>
              <a:ea typeface="Monaco" charset="0"/>
              <a:cs typeface="Monaco" charset="0"/>
            </a:endParaRPr>
          </a:p>
          <a:p>
            <a:r>
              <a:rPr lang="en-US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   </a:t>
            </a:r>
            <a:r>
              <a:rPr lang="en-US">
                <a:solidFill>
                  <a:srgbClr val="AE81FF"/>
                </a:solidFill>
                <a:effectLst/>
                <a:latin typeface="Monaco" charset="0"/>
                <a:ea typeface="Monaco" charset="0"/>
                <a:cs typeface="Monaco" charset="0"/>
              </a:rPr>
              <a:t>3</a:t>
            </a:r>
            <a:r>
              <a:rPr lang="en-US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*</a:t>
            </a:r>
            <a:r>
              <a:rPr lang="en-US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choose2</a:t>
            </a:r>
            <a:r>
              <a:rPr lang="en-US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(</a:t>
            </a:r>
            <a:r>
              <a:rPr lang="en-US">
                <a:solidFill>
                  <a:srgbClr val="AE81FF"/>
                </a:solidFill>
                <a:effectLst/>
                <a:latin typeface="Monaco" charset="0"/>
                <a:ea typeface="Monaco" charset="0"/>
                <a:cs typeface="Monaco" charset="0"/>
              </a:rPr>
              <a:t>5</a:t>
            </a:r>
            <a:r>
              <a:rPr lang="en-US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,</a:t>
            </a:r>
            <a:r>
              <a:rPr lang="en-US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AE81FF"/>
                </a:solidFill>
                <a:effectLst/>
                <a:latin typeface="Monaco" charset="0"/>
                <a:ea typeface="Monaco" charset="0"/>
                <a:cs typeface="Monaco" charset="0"/>
              </a:rPr>
              <a:t>6</a:t>
            </a:r>
            <a:r>
              <a:rPr lang="en-US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))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932998" y="5571213"/>
            <a:ext cx="4593771" cy="369332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Monaco" charset="0"/>
                <a:ea typeface="Monaco" charset="0"/>
                <a:cs typeface="Monaco" charset="0"/>
                <a:sym typeface="Wingdings"/>
              </a:rPr>
              <a:t></a:t>
            </a:r>
            <a:r>
              <a:rPr lang="en-US" dirty="0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 [</a:t>
            </a:r>
            <a:r>
              <a:rPr lang="en-US" dirty="0">
                <a:solidFill>
                  <a:srgbClr val="AE81FF"/>
                </a:solidFill>
                <a:latin typeface="Monaco" charset="0"/>
                <a:ea typeface="Monaco" charset="0"/>
                <a:cs typeface="Monaco" charset="0"/>
              </a:rPr>
              <a:t>15</a:t>
            </a:r>
            <a:r>
              <a:rPr lang="en-US" dirty="0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,</a:t>
            </a:r>
            <a:r>
              <a:rPr lang="en-US" dirty="0">
                <a:solidFill>
                  <a:srgbClr val="AE81FF"/>
                </a:solidFill>
                <a:latin typeface="Monaco" charset="0"/>
                <a:ea typeface="Monaco" charset="0"/>
                <a:cs typeface="Monaco" charset="0"/>
              </a:rPr>
              <a:t> 18</a:t>
            </a:r>
            <a:r>
              <a:rPr lang="en-US" dirty="0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]</a:t>
            </a:r>
            <a:endParaRPr lang="en-US" dirty="0">
              <a:solidFill>
                <a:srgbClr val="333333"/>
              </a:solidFill>
              <a:latin typeface="Monaco" charset="0"/>
              <a:ea typeface="Monaco" charset="0"/>
              <a:cs typeface="Monaco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29343" y="1532182"/>
            <a:ext cx="3940628" cy="369332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66D9EF"/>
                </a:solidFill>
                <a:effectLst/>
                <a:latin typeface="Monaco" charset="0"/>
                <a:ea typeface="Monaco" charset="0"/>
                <a:cs typeface="Monaco" charset="0"/>
              </a:rPr>
              <a:t>val</a:t>
            </a:r>
            <a:r>
              <a:rPr lang="en-US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firstTime</a:t>
            </a:r>
            <a:r>
              <a:rPr lang="en-US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=</a:t>
            </a:r>
            <a:r>
              <a:rPr lang="en-US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ref</a:t>
            </a:r>
            <a:r>
              <a:rPr lang="en-US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false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29343" y="2040014"/>
            <a:ext cx="3940628" cy="2031325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66D9EF"/>
                </a:solidFill>
                <a:effectLst/>
                <a:latin typeface="Courier" charset="0"/>
              </a:rPr>
              <a:t>fun</a:t>
            </a:r>
            <a:r>
              <a:rPr lang="en-US" dirty="0">
                <a:solidFill>
                  <a:srgbClr val="333333"/>
                </a:solidFill>
                <a:effectLst/>
                <a:latin typeface="Courier" charset="0"/>
              </a:rPr>
              <a:t> </a:t>
            </a:r>
            <a:r>
              <a:rPr lang="en-US" dirty="0">
                <a:solidFill>
                  <a:srgbClr val="F8F8F2"/>
                </a:solidFill>
                <a:effectLst/>
                <a:latin typeface="Courier" charset="0"/>
              </a:rPr>
              <a:t>choose2</a:t>
            </a:r>
            <a:r>
              <a:rPr lang="en-US" dirty="0">
                <a:solidFill>
                  <a:srgbClr val="333333"/>
                </a:solidFill>
                <a:effectLst/>
                <a:latin typeface="Courier" charset="0"/>
              </a:rPr>
              <a:t> </a:t>
            </a:r>
            <a:r>
              <a:rPr lang="en-US" dirty="0">
                <a:solidFill>
                  <a:srgbClr val="F92672"/>
                </a:solidFill>
                <a:effectLst/>
                <a:latin typeface="Courier" charset="0"/>
              </a:rPr>
              <a:t>(</a:t>
            </a:r>
            <a:r>
              <a:rPr lang="en-US" dirty="0">
                <a:solidFill>
                  <a:srgbClr val="F8F8F2"/>
                </a:solidFill>
                <a:effectLst/>
                <a:latin typeface="Courier" charset="0"/>
              </a:rPr>
              <a:t>x1</a:t>
            </a:r>
            <a:r>
              <a:rPr lang="en-US" dirty="0">
                <a:solidFill>
                  <a:srgbClr val="F92672"/>
                </a:solidFill>
                <a:effectLst/>
                <a:latin typeface="Courier" charset="0"/>
              </a:rPr>
              <a:t>,</a:t>
            </a:r>
            <a:r>
              <a:rPr lang="en-US" dirty="0">
                <a:solidFill>
                  <a:srgbClr val="F8F8F2"/>
                </a:solidFill>
                <a:effectLst/>
                <a:latin typeface="Courier" charset="0"/>
              </a:rPr>
              <a:t>x2</a:t>
            </a:r>
            <a:r>
              <a:rPr lang="en-US" dirty="0">
                <a:solidFill>
                  <a:srgbClr val="F92672"/>
                </a:solidFill>
                <a:effectLst/>
                <a:latin typeface="Courier" charset="0"/>
              </a:rPr>
              <a:t>)</a:t>
            </a:r>
            <a:r>
              <a:rPr lang="en-US" dirty="0">
                <a:solidFill>
                  <a:srgbClr val="333333"/>
                </a:solidFill>
                <a:effectLst/>
                <a:latin typeface="Courier" charset="0"/>
              </a:rPr>
              <a:t> </a:t>
            </a:r>
            <a:r>
              <a:rPr lang="en-US" dirty="0">
                <a:solidFill>
                  <a:srgbClr val="F92672"/>
                </a:solidFill>
                <a:effectLst/>
                <a:latin typeface="Courier" charset="0"/>
              </a:rPr>
              <a:t>=</a:t>
            </a:r>
            <a:r>
              <a:rPr lang="en-US" dirty="0">
                <a:solidFill>
                  <a:srgbClr val="333333"/>
                </a:solidFill>
                <a:effectLst/>
                <a:latin typeface="Courier" charset="0"/>
              </a:rPr>
              <a:t> </a:t>
            </a:r>
            <a:endParaRPr lang="en-US" dirty="0">
              <a:solidFill>
                <a:srgbClr val="66D9EF"/>
              </a:solidFill>
              <a:latin typeface="Courier" charset="0"/>
            </a:endParaRPr>
          </a:p>
          <a:p>
            <a:r>
              <a:rPr lang="en-US" dirty="0">
                <a:solidFill>
                  <a:srgbClr val="66D9EF"/>
                </a:solidFill>
                <a:effectLst/>
                <a:latin typeface="Courier" charset="0"/>
              </a:rPr>
              <a:t>  if</a:t>
            </a:r>
            <a:r>
              <a:rPr lang="en-US" dirty="0">
                <a:solidFill>
                  <a:srgbClr val="333333"/>
                </a:solidFill>
                <a:effectLst/>
                <a:latin typeface="Courier" charset="0"/>
              </a:rPr>
              <a:t> </a:t>
            </a:r>
            <a:r>
              <a:rPr lang="en-US" dirty="0" err="1">
                <a:solidFill>
                  <a:srgbClr val="F8F8F2"/>
                </a:solidFill>
                <a:effectLst/>
                <a:latin typeface="Courier" charset="0"/>
              </a:rPr>
              <a:t>deref</a:t>
            </a:r>
            <a:r>
              <a:rPr lang="en-US" dirty="0">
                <a:solidFill>
                  <a:srgbClr val="F8F8F2"/>
                </a:solidFill>
                <a:effectLst/>
                <a:latin typeface="Courier" charset="0"/>
              </a:rPr>
              <a:t> </a:t>
            </a:r>
            <a:r>
              <a:rPr lang="en-US" dirty="0" err="1">
                <a:solidFill>
                  <a:srgbClr val="F8F8F2"/>
                </a:solidFill>
                <a:effectLst/>
                <a:latin typeface="Courier" charset="0"/>
              </a:rPr>
              <a:t>firstTime</a:t>
            </a:r>
            <a:r>
              <a:rPr lang="en-US" dirty="0">
                <a:solidFill>
                  <a:srgbClr val="333333"/>
                </a:solidFill>
                <a:effectLst/>
                <a:latin typeface="Courier" charset="0"/>
              </a:rPr>
              <a:t> </a:t>
            </a:r>
            <a:r>
              <a:rPr lang="en-US" dirty="0">
                <a:solidFill>
                  <a:srgbClr val="66D9EF"/>
                </a:solidFill>
                <a:effectLst/>
                <a:latin typeface="Courier" charset="0"/>
              </a:rPr>
              <a:t>then</a:t>
            </a:r>
            <a:endParaRPr lang="en-US" dirty="0">
              <a:solidFill>
                <a:srgbClr val="333333"/>
              </a:solidFill>
              <a:latin typeface="Courier" charset="0"/>
            </a:endParaRPr>
          </a:p>
          <a:p>
            <a:r>
              <a:rPr lang="en-US" dirty="0">
                <a:solidFill>
                  <a:srgbClr val="333333"/>
                </a:solidFill>
                <a:effectLst/>
                <a:latin typeface="Courier" charset="0"/>
              </a:rPr>
              <a:t>    </a:t>
            </a:r>
            <a:r>
              <a:rPr lang="en-US" dirty="0">
                <a:solidFill>
                  <a:srgbClr val="F8F8F2"/>
                </a:solidFill>
                <a:effectLst/>
                <a:latin typeface="Courier" charset="0"/>
              </a:rPr>
              <a:t>x1</a:t>
            </a:r>
            <a:endParaRPr lang="en-US" dirty="0">
              <a:solidFill>
                <a:srgbClr val="333333"/>
              </a:solidFill>
              <a:latin typeface="Courier" charset="0"/>
            </a:endParaRPr>
          </a:p>
          <a:p>
            <a:r>
              <a:rPr lang="en-US" dirty="0">
                <a:solidFill>
                  <a:srgbClr val="333333"/>
                </a:solidFill>
                <a:effectLst/>
                <a:latin typeface="Courier" charset="0"/>
              </a:rPr>
              <a:t>  </a:t>
            </a:r>
            <a:r>
              <a:rPr lang="en-US" dirty="0">
                <a:solidFill>
                  <a:srgbClr val="66D9EF"/>
                </a:solidFill>
                <a:effectLst/>
                <a:latin typeface="Courier" charset="0"/>
              </a:rPr>
              <a:t>else</a:t>
            </a:r>
            <a:endParaRPr lang="en-US" dirty="0">
              <a:solidFill>
                <a:srgbClr val="333333"/>
              </a:solidFill>
              <a:latin typeface="Courier" charset="0"/>
            </a:endParaRPr>
          </a:p>
          <a:p>
            <a:r>
              <a:rPr lang="en-US" dirty="0">
                <a:solidFill>
                  <a:srgbClr val="333333"/>
                </a:solidFill>
                <a:effectLst/>
                <a:latin typeface="Courier" charset="0"/>
              </a:rPr>
              <a:t>    </a:t>
            </a:r>
            <a:r>
              <a:rPr lang="en-US" dirty="0">
                <a:solidFill>
                  <a:srgbClr val="F8F8F2"/>
                </a:solidFill>
                <a:effectLst/>
                <a:latin typeface="Courier" charset="0"/>
              </a:rPr>
              <a:t>x2</a:t>
            </a:r>
          </a:p>
          <a:p>
            <a:r>
              <a:rPr lang="en-US" dirty="0">
                <a:solidFill>
                  <a:srgbClr val="333333"/>
                </a:solidFill>
                <a:effectLst/>
                <a:latin typeface="Verdana" charset="0"/>
              </a:rPr>
              <a:t/>
            </a:r>
            <a:br>
              <a:rPr lang="en-US" dirty="0">
                <a:solidFill>
                  <a:srgbClr val="333333"/>
                </a:solidFill>
                <a:effectLst/>
                <a:latin typeface="Verdana" charset="0"/>
              </a:rPr>
            </a:br>
            <a:endParaRPr lang="en-US" dirty="0">
              <a:solidFill>
                <a:srgbClr val="333333"/>
              </a:solidFill>
              <a:effectLst/>
              <a:latin typeface="Verdana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29343" y="4174946"/>
            <a:ext cx="5099957" cy="923330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66D9EF"/>
                </a:solidFill>
                <a:effectLst/>
                <a:latin typeface="Courier" charset="0"/>
              </a:rPr>
              <a:t>fun</a:t>
            </a:r>
            <a:r>
              <a:rPr lang="en-US">
                <a:solidFill>
                  <a:srgbClr val="333333"/>
                </a:solidFill>
                <a:effectLst/>
                <a:latin typeface="Courier" charset="0"/>
              </a:rPr>
              <a:t> </a:t>
            </a:r>
            <a:r>
              <a:rPr lang="en-US">
                <a:solidFill>
                  <a:srgbClr val="F8F8F2"/>
                </a:solidFill>
                <a:effectLst/>
                <a:latin typeface="Courier" charset="0"/>
              </a:rPr>
              <a:t>withNondeterminism2</a:t>
            </a:r>
            <a:r>
              <a:rPr lang="en-US">
                <a:solidFill>
                  <a:srgbClr val="333333"/>
                </a:solidFill>
                <a:effectLst/>
                <a:latin typeface="Courier" charset="0"/>
              </a:rPr>
              <a:t> </a:t>
            </a:r>
            <a:r>
              <a:rPr lang="en-US">
                <a:solidFill>
                  <a:srgbClr val="F8F8F2"/>
                </a:solidFill>
                <a:effectLst/>
                <a:latin typeface="Courier" charset="0"/>
              </a:rPr>
              <a:t>f</a:t>
            </a:r>
            <a:r>
              <a:rPr lang="en-US">
                <a:solidFill>
                  <a:srgbClr val="333333"/>
                </a:solidFill>
                <a:effectLst/>
                <a:latin typeface="Courier" charset="0"/>
              </a:rPr>
              <a:t> </a:t>
            </a:r>
            <a:r>
              <a:rPr lang="en-US">
                <a:solidFill>
                  <a:srgbClr val="F92672"/>
                </a:solidFill>
                <a:effectLst/>
                <a:latin typeface="Courier" charset="0"/>
              </a:rPr>
              <a:t>=</a:t>
            </a:r>
            <a:endParaRPr lang="en-US">
              <a:solidFill>
                <a:srgbClr val="333333"/>
              </a:solidFill>
              <a:latin typeface="Courier" charset="0"/>
            </a:endParaRPr>
          </a:p>
          <a:p>
            <a:r>
              <a:rPr lang="en-US">
                <a:solidFill>
                  <a:srgbClr val="333333"/>
                </a:solidFill>
                <a:effectLst/>
                <a:latin typeface="Courier" charset="0"/>
              </a:rPr>
              <a:t>   </a:t>
            </a:r>
            <a:r>
              <a:rPr lang="en-US">
                <a:solidFill>
                  <a:srgbClr val="F92672"/>
                </a:solidFill>
                <a:effectLst/>
                <a:latin typeface="Courier" charset="0"/>
              </a:rPr>
              <a:t>[ (</a:t>
            </a:r>
            <a:r>
              <a:rPr lang="en-US">
                <a:solidFill>
                  <a:srgbClr val="F8F8F2"/>
                </a:solidFill>
                <a:effectLst/>
                <a:latin typeface="Courier" charset="0"/>
              </a:rPr>
              <a:t>firstTime</a:t>
            </a:r>
            <a:r>
              <a:rPr lang="en-US">
                <a:solidFill>
                  <a:srgbClr val="333333"/>
                </a:solidFill>
                <a:effectLst/>
                <a:latin typeface="Courier" charset="0"/>
              </a:rPr>
              <a:t> </a:t>
            </a:r>
            <a:r>
              <a:rPr lang="en-US">
                <a:solidFill>
                  <a:srgbClr val="F92672"/>
                </a:solidFill>
                <a:effectLst/>
                <a:latin typeface="Courier" charset="0"/>
              </a:rPr>
              <a:t>:=</a:t>
            </a:r>
            <a:r>
              <a:rPr lang="en-US">
                <a:solidFill>
                  <a:srgbClr val="333333"/>
                </a:solidFill>
                <a:effectLst/>
                <a:latin typeface="Courier" charset="0"/>
              </a:rPr>
              <a:t> </a:t>
            </a:r>
            <a:r>
              <a:rPr lang="en-US">
                <a:solidFill>
                  <a:srgbClr val="F8F8F2"/>
                </a:solidFill>
                <a:effectLst/>
                <a:latin typeface="Courier" charset="0"/>
              </a:rPr>
              <a:t>true</a:t>
            </a:r>
            <a:r>
              <a:rPr lang="en-US">
                <a:solidFill>
                  <a:srgbClr val="333333"/>
                </a:solidFill>
                <a:effectLst/>
                <a:latin typeface="Courier" charset="0"/>
              </a:rPr>
              <a:t> </a:t>
            </a:r>
            <a:r>
              <a:rPr lang="en-US">
                <a:solidFill>
                  <a:srgbClr val="F92672"/>
                </a:solidFill>
                <a:effectLst/>
                <a:latin typeface="Courier" charset="0"/>
              </a:rPr>
              <a:t>;</a:t>
            </a:r>
            <a:r>
              <a:rPr lang="en-US">
                <a:solidFill>
                  <a:srgbClr val="333333"/>
                </a:solidFill>
                <a:effectLst/>
                <a:latin typeface="Courier" charset="0"/>
              </a:rPr>
              <a:t> </a:t>
            </a:r>
            <a:r>
              <a:rPr lang="en-US">
                <a:solidFill>
                  <a:srgbClr val="F8F8F2"/>
                </a:solidFill>
                <a:effectLst/>
                <a:latin typeface="Courier" charset="0"/>
              </a:rPr>
              <a:t>f</a:t>
            </a:r>
            <a:r>
              <a:rPr lang="en-US">
                <a:solidFill>
                  <a:srgbClr val="333333"/>
                </a:solidFill>
                <a:effectLst/>
                <a:latin typeface="Courier" charset="0"/>
              </a:rPr>
              <a:t> </a:t>
            </a:r>
            <a:r>
              <a:rPr lang="en-US">
                <a:solidFill>
                  <a:srgbClr val="F8F8F2"/>
                </a:solidFill>
                <a:effectLst/>
                <a:latin typeface="Courier" charset="0"/>
              </a:rPr>
              <a:t>()</a:t>
            </a:r>
            <a:r>
              <a:rPr lang="en-US">
                <a:solidFill>
                  <a:srgbClr val="F92672"/>
                </a:solidFill>
                <a:effectLst/>
                <a:latin typeface="Courier" charset="0"/>
              </a:rPr>
              <a:t>)</a:t>
            </a:r>
            <a:endParaRPr lang="en-US">
              <a:solidFill>
                <a:srgbClr val="F8F8F2"/>
              </a:solidFill>
              <a:effectLst/>
              <a:latin typeface="Courier" charset="0"/>
            </a:endParaRPr>
          </a:p>
          <a:p>
            <a:r>
              <a:rPr lang="en-US">
                <a:solidFill>
                  <a:srgbClr val="F92672"/>
                </a:solidFill>
                <a:effectLst/>
                <a:latin typeface="Courier" charset="0"/>
              </a:rPr>
              <a:t>   , (</a:t>
            </a:r>
            <a:r>
              <a:rPr lang="en-US">
                <a:solidFill>
                  <a:srgbClr val="F8F8F2"/>
                </a:solidFill>
                <a:effectLst/>
                <a:latin typeface="Courier" charset="0"/>
              </a:rPr>
              <a:t>firstTime</a:t>
            </a:r>
            <a:r>
              <a:rPr lang="en-US">
                <a:solidFill>
                  <a:srgbClr val="333333"/>
                </a:solidFill>
                <a:effectLst/>
                <a:latin typeface="Courier" charset="0"/>
              </a:rPr>
              <a:t> </a:t>
            </a:r>
            <a:r>
              <a:rPr lang="en-US">
                <a:solidFill>
                  <a:srgbClr val="F92672"/>
                </a:solidFill>
                <a:effectLst/>
                <a:latin typeface="Courier" charset="0"/>
              </a:rPr>
              <a:t>:=</a:t>
            </a:r>
            <a:r>
              <a:rPr lang="en-US">
                <a:solidFill>
                  <a:srgbClr val="333333"/>
                </a:solidFill>
                <a:effectLst/>
                <a:latin typeface="Courier" charset="0"/>
              </a:rPr>
              <a:t> </a:t>
            </a:r>
            <a:r>
              <a:rPr lang="en-US">
                <a:solidFill>
                  <a:srgbClr val="F8F8F2"/>
                </a:solidFill>
                <a:effectLst/>
                <a:latin typeface="Courier" charset="0"/>
              </a:rPr>
              <a:t>false</a:t>
            </a:r>
            <a:r>
              <a:rPr lang="en-US">
                <a:solidFill>
                  <a:srgbClr val="F92672"/>
                </a:solidFill>
                <a:effectLst/>
                <a:latin typeface="Courier" charset="0"/>
              </a:rPr>
              <a:t>;</a:t>
            </a:r>
            <a:r>
              <a:rPr lang="en-US">
                <a:solidFill>
                  <a:srgbClr val="333333"/>
                </a:solidFill>
                <a:effectLst/>
                <a:latin typeface="Courier" charset="0"/>
              </a:rPr>
              <a:t> </a:t>
            </a:r>
            <a:r>
              <a:rPr lang="en-US">
                <a:solidFill>
                  <a:srgbClr val="F8F8F2"/>
                </a:solidFill>
                <a:effectLst/>
                <a:latin typeface="Courier" charset="0"/>
              </a:rPr>
              <a:t>f</a:t>
            </a:r>
            <a:r>
              <a:rPr lang="en-US">
                <a:solidFill>
                  <a:srgbClr val="333333"/>
                </a:solidFill>
                <a:effectLst/>
                <a:latin typeface="Courier" charset="0"/>
              </a:rPr>
              <a:t> </a:t>
            </a:r>
            <a:r>
              <a:rPr lang="en-US">
                <a:solidFill>
                  <a:srgbClr val="F8F8F2"/>
                </a:solidFill>
                <a:effectLst/>
                <a:latin typeface="Courier" charset="0"/>
              </a:rPr>
              <a:t>()</a:t>
            </a:r>
            <a:r>
              <a:rPr lang="en-US">
                <a:solidFill>
                  <a:srgbClr val="F92672"/>
                </a:solidFill>
                <a:effectLst/>
                <a:latin typeface="Courier" charset="0"/>
              </a:rPr>
              <a:t>)]</a:t>
            </a:r>
            <a:endParaRPr lang="en-US">
              <a:solidFill>
                <a:srgbClr val="F8F8F2"/>
              </a:solidFill>
              <a:effectLst/>
              <a:latin typeface="Courier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76863" y="1936407"/>
            <a:ext cx="4214104" cy="2238539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233360" y="4151818"/>
            <a:ext cx="5780643" cy="1180287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6685724" y="4628854"/>
            <a:ext cx="4972062" cy="1490471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68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8804563" y="1857865"/>
            <a:ext cx="704556" cy="7045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386415" y="3216488"/>
            <a:ext cx="757288" cy="7572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0289655" y="3216488"/>
            <a:ext cx="757288" cy="7572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stCxn id="8" idx="3"/>
            <a:endCxn id="9" idx="7"/>
          </p:cNvCxnSpPr>
          <p:nvPr/>
        </p:nvCxnSpPr>
        <p:spPr>
          <a:xfrm flipH="1">
            <a:off x="8032801" y="2459241"/>
            <a:ext cx="874942" cy="8681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5"/>
            <a:endCxn id="10" idx="1"/>
          </p:cNvCxnSpPr>
          <p:nvPr/>
        </p:nvCxnSpPr>
        <p:spPr>
          <a:xfrm>
            <a:off x="9405939" y="2459241"/>
            <a:ext cx="994618" cy="8681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7220996" y="3880343"/>
            <a:ext cx="423817" cy="11903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880515" y="3973776"/>
            <a:ext cx="378644" cy="10969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10337135" y="3880343"/>
            <a:ext cx="158700" cy="6126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0682244" y="3726368"/>
            <a:ext cx="0" cy="7742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10747105" y="3659687"/>
            <a:ext cx="320307" cy="8053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7375921" y="1700383"/>
            <a:ext cx="1188523" cy="1291041"/>
          </a:xfrm>
          <a:prstGeom prst="line">
            <a:avLst/>
          </a:prstGeom>
          <a:ln w="28575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6706711" y="2991424"/>
            <a:ext cx="679704" cy="2172728"/>
          </a:xfrm>
          <a:prstGeom prst="line">
            <a:avLst/>
          </a:prstGeom>
          <a:ln w="28575" cmpd="sng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8143703" y="1700383"/>
            <a:ext cx="764042" cy="1060123"/>
          </a:xfrm>
          <a:prstGeom prst="line">
            <a:avLst/>
          </a:prstGeom>
          <a:ln w="28575" cmpd="sng">
            <a:solidFill>
              <a:srgbClr val="E483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8154199" y="2750010"/>
            <a:ext cx="777588" cy="2403646"/>
          </a:xfrm>
          <a:prstGeom prst="line">
            <a:avLst/>
          </a:prstGeom>
          <a:ln w="28575" cmpd="sng">
            <a:solidFill>
              <a:srgbClr val="E4831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9405939" y="1700383"/>
            <a:ext cx="835918" cy="1060123"/>
          </a:xfrm>
          <a:prstGeom prst="line">
            <a:avLst/>
          </a:prstGeom>
          <a:ln w="28575" cmpd="sng">
            <a:solidFill>
              <a:srgbClr val="E483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9246659" y="2750010"/>
            <a:ext cx="984702" cy="2403646"/>
          </a:xfrm>
          <a:prstGeom prst="line">
            <a:avLst/>
          </a:prstGeom>
          <a:ln w="28575" cmpd="sng">
            <a:solidFill>
              <a:srgbClr val="E4831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42682" y="439511"/>
            <a:ext cx="847168" cy="365125"/>
          </a:xfrm>
        </p:spPr>
        <p:txBody>
          <a:bodyPr/>
          <a:lstStyle/>
          <a:p>
            <a:fld id="{6113E31D-E2AB-40D1-8B51-AFA5AFEF393A}" type="slidenum">
              <a:rPr lang="en-US" smtClean="0"/>
              <a:t>16</a:t>
            </a:fld>
            <a:endParaRPr lang="en-US" dirty="0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1485621" y="198412"/>
            <a:ext cx="10321976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 smtClean="0">
                <a:solidFill>
                  <a:schemeClr val="accent4"/>
                </a:solidFill>
                <a:cs typeface="Arial Rounded MT Bold"/>
              </a:rPr>
              <a:t>Scaling Up</a:t>
            </a:r>
            <a:endParaRPr lang="en-US" sz="3000" b="1" dirty="0">
              <a:solidFill>
                <a:srgbClr val="5236C6"/>
              </a:solidFill>
              <a:cs typeface="Arial Rounded MT Bold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42682" y="3201568"/>
            <a:ext cx="4642757" cy="1554271"/>
          </a:xfrm>
          <a:prstGeom prst="rect">
            <a:avLst/>
          </a:prstGeom>
          <a:solidFill>
            <a:srgbClr val="313743"/>
          </a:solidFill>
        </p:spPr>
        <p:txBody>
          <a:bodyPr wrap="square" lIns="91434" tIns="45718" rIns="91434" bIns="45718">
            <a:spAutoFit/>
          </a:bodyPr>
          <a:lstStyle/>
          <a:p>
            <a:r>
              <a:rPr lang="en-US" dirty="0" err="1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withNondeterminism</a:t>
            </a:r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(</a:t>
            </a:r>
            <a:r>
              <a:rPr lang="en-US" dirty="0" err="1">
                <a:solidFill>
                  <a:srgbClr val="66D9EF"/>
                </a:solidFill>
                <a:effectLst/>
                <a:latin typeface="Monaco" charset="0"/>
                <a:ea typeface="Monaco" charset="0"/>
                <a:cs typeface="Monaco" charset="0"/>
              </a:rPr>
              <a:t>fn</a:t>
            </a:r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()</a:t>
            </a:r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=&gt;</a:t>
            </a:r>
            <a:endParaRPr lang="en-US" dirty="0">
              <a:solidFill>
                <a:srgbClr val="F8F8F2"/>
              </a:solidFill>
              <a:effectLst/>
              <a:latin typeface="Monaco" charset="0"/>
              <a:ea typeface="Monaco" charset="0"/>
              <a:cs typeface="Monaco" charset="0"/>
            </a:endParaRPr>
          </a:p>
          <a:p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en-US" dirty="0">
                <a:solidFill>
                  <a:srgbClr val="66D9EF"/>
                </a:solidFill>
                <a:effectLst/>
                <a:latin typeface="Monaco" charset="0"/>
                <a:ea typeface="Monaco" charset="0"/>
                <a:cs typeface="Monaco" charset="0"/>
              </a:rPr>
              <a:t>if</a:t>
            </a:r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choose</a:t>
            </a:r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[</a:t>
            </a:r>
            <a:r>
              <a:rPr lang="en-US" dirty="0" err="1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true</a:t>
            </a:r>
            <a:r>
              <a:rPr lang="en-US" dirty="0" err="1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,</a:t>
            </a:r>
            <a:r>
              <a:rPr lang="en-US" dirty="0" err="1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false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]</a:t>
            </a:r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>
                <a:solidFill>
                  <a:srgbClr val="66D9EF"/>
                </a:solidFill>
                <a:effectLst/>
                <a:latin typeface="Monaco" charset="0"/>
                <a:ea typeface="Monaco" charset="0"/>
                <a:cs typeface="Monaco" charset="0"/>
              </a:rPr>
              <a:t>then</a:t>
            </a:r>
            <a:endParaRPr lang="en-US" dirty="0">
              <a:solidFill>
                <a:srgbClr val="F8F8F2"/>
              </a:solidFill>
              <a:effectLst/>
              <a:latin typeface="Monaco" charset="0"/>
              <a:ea typeface="Monaco" charset="0"/>
              <a:cs typeface="Monaco" charset="0"/>
            </a:endParaRPr>
          </a:p>
          <a:p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en-US" dirty="0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choose</a:t>
            </a:r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[</a:t>
            </a:r>
            <a:r>
              <a:rPr lang="en-US" dirty="0">
                <a:solidFill>
                  <a:srgbClr val="AE81FF"/>
                </a:solidFill>
                <a:effectLst/>
                <a:latin typeface="Monaco" charset="0"/>
                <a:ea typeface="Monaco" charset="0"/>
                <a:cs typeface="Monaco" charset="0"/>
              </a:rPr>
              <a:t>5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,</a:t>
            </a:r>
            <a:r>
              <a:rPr lang="en-US" dirty="0">
                <a:solidFill>
                  <a:srgbClr val="AE81FF"/>
                </a:solidFill>
                <a:effectLst/>
                <a:latin typeface="Monaco" charset="0"/>
                <a:ea typeface="Monaco" charset="0"/>
                <a:cs typeface="Monaco" charset="0"/>
              </a:rPr>
              <a:t>6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]</a:t>
            </a:r>
            <a:endParaRPr lang="en-US" dirty="0">
              <a:solidFill>
                <a:srgbClr val="F8F8F2"/>
              </a:solidFill>
              <a:effectLst/>
              <a:latin typeface="Monaco" charset="0"/>
              <a:ea typeface="Monaco" charset="0"/>
              <a:cs typeface="Monaco" charset="0"/>
            </a:endParaRPr>
          </a:p>
          <a:p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en-US" dirty="0">
                <a:solidFill>
                  <a:srgbClr val="66D9EF"/>
                </a:solidFill>
                <a:effectLst/>
                <a:latin typeface="Monaco" charset="0"/>
                <a:ea typeface="Monaco" charset="0"/>
                <a:cs typeface="Monaco" charset="0"/>
              </a:rPr>
              <a:t>else</a:t>
            </a:r>
          </a:p>
          <a:p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en-US" dirty="0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choose</a:t>
            </a:r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[</a:t>
            </a:r>
            <a:r>
              <a:rPr lang="en-US" dirty="0">
                <a:solidFill>
                  <a:srgbClr val="AE81FF"/>
                </a:solidFill>
                <a:effectLst/>
                <a:latin typeface="Monaco" charset="0"/>
                <a:ea typeface="Monaco" charset="0"/>
                <a:cs typeface="Monaco" charset="0"/>
              </a:rPr>
              <a:t>7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,</a:t>
            </a:r>
            <a:r>
              <a:rPr lang="en-US" dirty="0">
                <a:solidFill>
                  <a:srgbClr val="AE81FF"/>
                </a:solidFill>
                <a:effectLst/>
                <a:latin typeface="Monaco" charset="0"/>
                <a:ea typeface="Monaco" charset="0"/>
                <a:cs typeface="Monaco" charset="0"/>
              </a:rPr>
              <a:t>8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,</a:t>
            </a:r>
            <a:r>
              <a:rPr lang="en-US" dirty="0">
                <a:solidFill>
                  <a:srgbClr val="AE81FF"/>
                </a:solidFill>
                <a:effectLst/>
                <a:latin typeface="Monaco" charset="0"/>
                <a:ea typeface="Monaco" charset="0"/>
                <a:cs typeface="Monaco" charset="0"/>
              </a:rPr>
              <a:t>9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])</a:t>
            </a:r>
            <a:endParaRPr lang="en-US" dirty="0">
              <a:solidFill>
                <a:srgbClr val="F8F8F2"/>
              </a:solidFill>
              <a:effectLst/>
              <a:latin typeface="Monaco" charset="0"/>
              <a:ea typeface="Monaco" charset="0"/>
              <a:cs typeface="Monaco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122711" y="1192985"/>
            <a:ext cx="2088943" cy="384719"/>
          </a:xfrm>
          <a:prstGeom prst="rect">
            <a:avLst/>
          </a:prstGeom>
          <a:solidFill>
            <a:schemeClr val="bg1"/>
          </a:solidFill>
        </p:spPr>
        <p:txBody>
          <a:bodyPr wrap="none" lIns="91434" tIns="45718" rIns="91434" bIns="45718" rtlCol="0">
            <a:spAutoFit/>
          </a:bodyPr>
          <a:lstStyle/>
          <a:p>
            <a:r>
              <a:rPr lang="en-US" dirty="0"/>
              <a:t>choose [true, false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697432" y="3327390"/>
            <a:ext cx="1456601" cy="384719"/>
          </a:xfrm>
          <a:prstGeom prst="rect">
            <a:avLst/>
          </a:prstGeom>
          <a:solidFill>
            <a:srgbClr val="FFFFFF"/>
          </a:solidFill>
        </p:spPr>
        <p:txBody>
          <a:bodyPr wrap="none" lIns="91434" tIns="45718" rIns="91434" bIns="45718" rtlCol="0">
            <a:spAutoFit/>
          </a:bodyPr>
          <a:lstStyle/>
          <a:p>
            <a:r>
              <a:rPr lang="en-US" dirty="0"/>
              <a:t>choose [5, 6]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289655" y="2760506"/>
            <a:ext cx="1695975" cy="384719"/>
          </a:xfrm>
          <a:prstGeom prst="rect">
            <a:avLst/>
          </a:prstGeom>
          <a:solidFill>
            <a:srgbClr val="FFFFFF"/>
          </a:solidFill>
        </p:spPr>
        <p:txBody>
          <a:bodyPr wrap="none" lIns="91434" tIns="45718" rIns="91434" bIns="45718" rtlCol="0">
            <a:spAutoFit/>
          </a:bodyPr>
          <a:lstStyle/>
          <a:p>
            <a:r>
              <a:rPr lang="en-US" dirty="0"/>
              <a:t>choose [7, 8, 9]</a:t>
            </a:r>
          </a:p>
        </p:txBody>
      </p:sp>
    </p:spTree>
    <p:extLst>
      <p:ext uri="{BB962C8B-B14F-4D97-AF65-F5344CB8AC3E}">
        <p14:creationId xmlns:p14="http://schemas.microsoft.com/office/powerpoint/2010/main" val="95542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42682" y="3519728"/>
            <a:ext cx="4642757" cy="1554271"/>
          </a:xfrm>
          <a:prstGeom prst="rect">
            <a:avLst/>
          </a:prstGeom>
          <a:solidFill>
            <a:srgbClr val="313743"/>
          </a:solidFill>
        </p:spPr>
        <p:txBody>
          <a:bodyPr wrap="square" lIns="91434" tIns="45718" rIns="91434" bIns="45718">
            <a:spAutoFit/>
          </a:bodyPr>
          <a:lstStyle/>
          <a:p>
            <a:r>
              <a:rPr lang="en-US" dirty="0" err="1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withNondeterminism</a:t>
            </a:r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(</a:t>
            </a:r>
            <a:r>
              <a:rPr lang="en-US" dirty="0" err="1">
                <a:solidFill>
                  <a:srgbClr val="66D9EF"/>
                </a:solidFill>
                <a:effectLst/>
                <a:latin typeface="Monaco" charset="0"/>
                <a:ea typeface="Monaco" charset="0"/>
                <a:cs typeface="Monaco" charset="0"/>
              </a:rPr>
              <a:t>fn</a:t>
            </a:r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()</a:t>
            </a:r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=&gt;</a:t>
            </a:r>
            <a:endParaRPr lang="en-US" dirty="0">
              <a:solidFill>
                <a:srgbClr val="F8F8F2"/>
              </a:solidFill>
              <a:effectLst/>
              <a:latin typeface="Monaco" charset="0"/>
              <a:ea typeface="Monaco" charset="0"/>
              <a:cs typeface="Monaco" charset="0"/>
            </a:endParaRPr>
          </a:p>
          <a:p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en-US" dirty="0">
                <a:solidFill>
                  <a:srgbClr val="66D9EF"/>
                </a:solidFill>
                <a:effectLst/>
                <a:latin typeface="Monaco" charset="0"/>
                <a:ea typeface="Monaco" charset="0"/>
                <a:cs typeface="Monaco" charset="0"/>
              </a:rPr>
              <a:t>if</a:t>
            </a:r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choose</a:t>
            </a:r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[</a:t>
            </a:r>
            <a:r>
              <a:rPr lang="en-US" dirty="0" err="1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true</a:t>
            </a:r>
            <a:r>
              <a:rPr lang="en-US" dirty="0" err="1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,</a:t>
            </a:r>
            <a:r>
              <a:rPr lang="en-US" dirty="0" err="1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false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]</a:t>
            </a:r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>
                <a:solidFill>
                  <a:srgbClr val="66D9EF"/>
                </a:solidFill>
                <a:effectLst/>
                <a:latin typeface="Monaco" charset="0"/>
                <a:ea typeface="Monaco" charset="0"/>
                <a:cs typeface="Monaco" charset="0"/>
              </a:rPr>
              <a:t>then</a:t>
            </a:r>
            <a:endParaRPr lang="en-US" dirty="0">
              <a:solidFill>
                <a:srgbClr val="F8F8F2"/>
              </a:solidFill>
              <a:effectLst/>
              <a:latin typeface="Monaco" charset="0"/>
              <a:ea typeface="Monaco" charset="0"/>
              <a:cs typeface="Monaco" charset="0"/>
            </a:endParaRPr>
          </a:p>
          <a:p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en-US" dirty="0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choose</a:t>
            </a:r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[</a:t>
            </a:r>
            <a:r>
              <a:rPr lang="en-US" dirty="0">
                <a:solidFill>
                  <a:srgbClr val="AE81FF"/>
                </a:solidFill>
                <a:effectLst/>
                <a:latin typeface="Monaco" charset="0"/>
                <a:ea typeface="Monaco" charset="0"/>
                <a:cs typeface="Monaco" charset="0"/>
              </a:rPr>
              <a:t>5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,</a:t>
            </a:r>
            <a:r>
              <a:rPr lang="en-US" dirty="0">
                <a:solidFill>
                  <a:srgbClr val="AE81FF"/>
                </a:solidFill>
                <a:effectLst/>
                <a:latin typeface="Monaco" charset="0"/>
                <a:ea typeface="Monaco" charset="0"/>
                <a:cs typeface="Monaco" charset="0"/>
              </a:rPr>
              <a:t>6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]</a:t>
            </a:r>
            <a:endParaRPr lang="en-US" dirty="0">
              <a:solidFill>
                <a:srgbClr val="F8F8F2"/>
              </a:solidFill>
              <a:effectLst/>
              <a:latin typeface="Monaco" charset="0"/>
              <a:ea typeface="Monaco" charset="0"/>
              <a:cs typeface="Monaco" charset="0"/>
            </a:endParaRPr>
          </a:p>
          <a:p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en-US" dirty="0">
                <a:solidFill>
                  <a:srgbClr val="66D9EF"/>
                </a:solidFill>
                <a:effectLst/>
                <a:latin typeface="Monaco" charset="0"/>
                <a:ea typeface="Monaco" charset="0"/>
                <a:cs typeface="Monaco" charset="0"/>
              </a:rPr>
              <a:t>else</a:t>
            </a:r>
          </a:p>
          <a:p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en-US" dirty="0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choose</a:t>
            </a:r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[</a:t>
            </a:r>
            <a:r>
              <a:rPr lang="en-US" dirty="0">
                <a:solidFill>
                  <a:srgbClr val="AE81FF"/>
                </a:solidFill>
                <a:effectLst/>
                <a:latin typeface="Monaco" charset="0"/>
                <a:ea typeface="Monaco" charset="0"/>
                <a:cs typeface="Monaco" charset="0"/>
              </a:rPr>
              <a:t>7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,</a:t>
            </a:r>
            <a:r>
              <a:rPr lang="en-US" dirty="0">
                <a:solidFill>
                  <a:srgbClr val="AE81FF"/>
                </a:solidFill>
                <a:effectLst/>
                <a:latin typeface="Monaco" charset="0"/>
                <a:ea typeface="Monaco" charset="0"/>
                <a:cs typeface="Monaco" charset="0"/>
              </a:rPr>
              <a:t>8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,</a:t>
            </a:r>
            <a:r>
              <a:rPr lang="en-US" dirty="0">
                <a:solidFill>
                  <a:srgbClr val="AE81FF"/>
                </a:solidFill>
                <a:effectLst/>
                <a:latin typeface="Monaco" charset="0"/>
                <a:ea typeface="Monaco" charset="0"/>
                <a:cs typeface="Monaco" charset="0"/>
              </a:rPr>
              <a:t>9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])</a:t>
            </a:r>
            <a:endParaRPr lang="en-US" dirty="0">
              <a:solidFill>
                <a:srgbClr val="F8F8F2"/>
              </a:solidFill>
              <a:effectLst/>
              <a:latin typeface="Monaco" charset="0"/>
              <a:ea typeface="Monaco" charset="0"/>
              <a:cs typeface="Monaco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42681" y="1694972"/>
            <a:ext cx="4801374" cy="1261880"/>
          </a:xfrm>
          <a:prstGeom prst="rect">
            <a:avLst/>
          </a:prstGeom>
          <a:solidFill>
            <a:srgbClr val="313743"/>
          </a:solidFill>
        </p:spPr>
        <p:txBody>
          <a:bodyPr wrap="square" lIns="91434" tIns="45718" rIns="91434" bIns="45718">
            <a:spAutoFit/>
          </a:bodyPr>
          <a:lstStyle/>
          <a:p>
            <a:r>
              <a:rPr lang="en-US" dirty="0" err="1">
                <a:solidFill>
                  <a:srgbClr val="66D9EF"/>
                </a:solidFill>
                <a:effectLst/>
                <a:latin typeface="Monaco" charset="0"/>
                <a:ea typeface="Monaco" charset="0"/>
                <a:cs typeface="Monaco" charset="0"/>
              </a:rPr>
              <a:t>type </a:t>
            </a:r>
            <a:r>
              <a:rPr lang="en-US" dirty="0" err="1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idx</a:t>
            </a:r>
            <a:r>
              <a:rPr lang="en-US" dirty="0" err="1">
                <a:solidFill>
                  <a:srgbClr val="66D9EF"/>
                </a:solidFill>
                <a:effectLst/>
                <a:latin typeface="Monaco" charset="0"/>
                <a:ea typeface="Monaco" charset="0"/>
                <a:cs typeface="Monaco" charset="0"/>
              </a:rPr>
              <a:t>    </a:t>
            </a:r>
            <a:r>
              <a:rPr lang="en-US" dirty="0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= </a:t>
            </a:r>
            <a:r>
              <a:rPr lang="en-US" dirty="0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int</a:t>
            </a:r>
          </a:p>
          <a:p>
            <a:r>
              <a:rPr lang="en-US" dirty="0" err="1">
                <a:solidFill>
                  <a:srgbClr val="66D9EF"/>
                </a:solidFill>
                <a:latin typeface="Monaco" charset="0"/>
                <a:ea typeface="Monaco" charset="0"/>
                <a:cs typeface="Monaco" charset="0"/>
              </a:rPr>
              <a:t>type </a:t>
            </a:r>
            <a:r>
              <a:rPr lang="en-US" dirty="0" err="1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len    </a:t>
            </a:r>
            <a:r>
              <a:rPr lang="en-US" dirty="0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= </a:t>
            </a:r>
            <a:r>
              <a:rPr lang="en-US" dirty="0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int</a:t>
            </a:r>
            <a:endParaRPr lang="en-US" dirty="0" err="1">
              <a:solidFill>
                <a:srgbClr val="66D9EF"/>
              </a:solidFill>
              <a:effectLst/>
              <a:latin typeface="Monaco" charset="0"/>
              <a:ea typeface="Monaco" charset="0"/>
              <a:cs typeface="Monaco" charset="0"/>
            </a:endParaRPr>
          </a:p>
          <a:p>
            <a:r>
              <a:rPr lang="en-US" dirty="0" err="1">
                <a:solidFill>
                  <a:srgbClr val="66D9EF"/>
                </a:solidFill>
                <a:latin typeface="Monaco" charset="0"/>
                <a:ea typeface="Monaco" charset="0"/>
                <a:cs typeface="Monaco" charset="0"/>
              </a:rPr>
              <a:t>v</a:t>
            </a:r>
            <a:r>
              <a:rPr lang="en-US" dirty="0" err="1">
                <a:solidFill>
                  <a:srgbClr val="66D9EF"/>
                </a:solidFill>
                <a:effectLst/>
                <a:latin typeface="Monaco" charset="0"/>
                <a:ea typeface="Monaco" charset="0"/>
                <a:cs typeface="Monaco" charset="0"/>
              </a:rPr>
              <a:t>al </a:t>
            </a:r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past   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=</a:t>
            </a:r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 err="1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(idx * len) </a:t>
            </a:r>
            <a:r>
              <a:rPr lang="en-US" dirty="0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stack</a:t>
            </a:r>
          </a:p>
          <a:p>
            <a:r>
              <a:rPr lang="en-US" dirty="0" err="1">
                <a:solidFill>
                  <a:srgbClr val="66D9EF"/>
                </a:solidFill>
                <a:latin typeface="Monaco" charset="0"/>
                <a:ea typeface="Monaco" charset="0"/>
                <a:cs typeface="Monaco" charset="0"/>
              </a:rPr>
              <a:t>val </a:t>
            </a:r>
            <a:r>
              <a:rPr lang="en-US" dirty="0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future </a:t>
            </a:r>
            <a:r>
              <a:rPr lang="en-US" dirty="0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=</a:t>
            </a:r>
            <a:r>
              <a:rPr lang="en-US" dirty="0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 err="1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int</a:t>
            </a:r>
            <a:r>
              <a:rPr lang="en-US" dirty="0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 stack</a:t>
            </a:r>
            <a:r>
              <a:rPr lang="en-US" dirty="0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42682" y="439511"/>
            <a:ext cx="847168" cy="365125"/>
          </a:xfrm>
        </p:spPr>
        <p:txBody>
          <a:bodyPr/>
          <a:lstStyle/>
          <a:p>
            <a:fld id="{6113E31D-E2AB-40D1-8B51-AFA5AFEF393A}" type="slidenum">
              <a:rPr lang="en-US" smtClean="0"/>
              <a:t>17</a:t>
            </a:fld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85621" y="198412"/>
            <a:ext cx="10321976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 smtClean="0">
                <a:solidFill>
                  <a:schemeClr val="accent4"/>
                </a:solidFill>
                <a:cs typeface="Arial Rounded MT Bold"/>
              </a:rPr>
              <a:t>Scaling Up</a:t>
            </a:r>
            <a:endParaRPr lang="en-US" sz="3000" b="1" dirty="0">
              <a:solidFill>
                <a:srgbClr val="5236C6"/>
              </a:solidFill>
              <a:cs typeface="Arial Rounded MT Bold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6446884" y="3401327"/>
            <a:ext cx="5158242" cy="2495046"/>
            <a:chOff x="6306207" y="2325912"/>
            <a:chExt cx="5158242" cy="2495046"/>
          </a:xfrm>
        </p:grpSpPr>
        <p:sp>
          <p:nvSpPr>
            <p:cNvPr id="2" name="Oval 1"/>
            <p:cNvSpPr/>
            <p:nvPr/>
          </p:nvSpPr>
          <p:spPr>
            <a:xfrm>
              <a:off x="8171791" y="2325912"/>
              <a:ext cx="630621" cy="630621"/>
            </a:xfrm>
            <a:prstGeom prst="ellipse">
              <a:avLst/>
            </a:prstGeom>
            <a:noFill/>
            <a:ln w="19050">
              <a:solidFill>
                <a:srgbClr val="22262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7031420" y="3290588"/>
              <a:ext cx="618942" cy="618942"/>
            </a:xfrm>
            <a:prstGeom prst="ellipse">
              <a:avLst/>
            </a:prstGeom>
            <a:noFill/>
            <a:ln w="19050">
              <a:solidFill>
                <a:srgbClr val="22262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9877971" y="3290588"/>
              <a:ext cx="618942" cy="618942"/>
            </a:xfrm>
            <a:prstGeom prst="ellipse">
              <a:avLst/>
            </a:prstGeom>
            <a:noFill/>
            <a:ln w="19050">
              <a:solidFill>
                <a:srgbClr val="22262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6306207" y="4432076"/>
              <a:ext cx="388882" cy="388882"/>
            </a:xfrm>
            <a:prstGeom prst="rect">
              <a:avLst/>
            </a:prstGeom>
            <a:noFill/>
            <a:ln w="19050">
              <a:solidFill>
                <a:srgbClr val="22262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782909" y="4432076"/>
              <a:ext cx="388882" cy="388882"/>
            </a:xfrm>
            <a:prstGeom prst="rect">
              <a:avLst/>
            </a:prstGeom>
            <a:noFill/>
            <a:ln w="19050">
              <a:solidFill>
                <a:srgbClr val="22262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9023129" y="4432076"/>
              <a:ext cx="388882" cy="388882"/>
            </a:xfrm>
            <a:prstGeom prst="rect">
              <a:avLst/>
            </a:prstGeom>
            <a:noFill/>
            <a:ln w="19050">
              <a:solidFill>
                <a:srgbClr val="22262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993001" y="4432076"/>
              <a:ext cx="388882" cy="388882"/>
            </a:xfrm>
            <a:prstGeom prst="rect">
              <a:avLst/>
            </a:prstGeom>
            <a:noFill/>
            <a:ln w="19050">
              <a:solidFill>
                <a:srgbClr val="22262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1075567" y="4432076"/>
              <a:ext cx="388882" cy="388882"/>
            </a:xfrm>
            <a:prstGeom prst="rect">
              <a:avLst/>
            </a:prstGeom>
            <a:noFill/>
            <a:ln w="19050">
              <a:solidFill>
                <a:srgbClr val="22262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>
              <a:stCxn id="2" idx="3"/>
              <a:endCxn id="11" idx="7"/>
            </p:cNvCxnSpPr>
            <p:nvPr/>
          </p:nvCxnSpPr>
          <p:spPr>
            <a:xfrm flipH="1">
              <a:off x="7559720" y="2864181"/>
              <a:ext cx="704423" cy="517049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1" idx="3"/>
              <a:endCxn id="3" idx="0"/>
            </p:cNvCxnSpPr>
            <p:nvPr/>
          </p:nvCxnSpPr>
          <p:spPr>
            <a:xfrm flipH="1">
              <a:off x="6500648" y="3818888"/>
              <a:ext cx="621414" cy="613188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1" idx="5"/>
              <a:endCxn id="13" idx="0"/>
            </p:cNvCxnSpPr>
            <p:nvPr/>
          </p:nvCxnSpPr>
          <p:spPr>
            <a:xfrm>
              <a:off x="7559720" y="3818888"/>
              <a:ext cx="417630" cy="613188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12" idx="3"/>
              <a:endCxn id="14" idx="0"/>
            </p:cNvCxnSpPr>
            <p:nvPr/>
          </p:nvCxnSpPr>
          <p:spPr>
            <a:xfrm flipH="1">
              <a:off x="9217570" y="3818888"/>
              <a:ext cx="751043" cy="613188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2" idx="4"/>
              <a:endCxn id="15" idx="0"/>
            </p:cNvCxnSpPr>
            <p:nvPr/>
          </p:nvCxnSpPr>
          <p:spPr>
            <a:xfrm>
              <a:off x="10187442" y="3909530"/>
              <a:ext cx="0" cy="522546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12" idx="5"/>
              <a:endCxn id="16" idx="0"/>
            </p:cNvCxnSpPr>
            <p:nvPr/>
          </p:nvCxnSpPr>
          <p:spPr>
            <a:xfrm>
              <a:off x="10406271" y="3818888"/>
              <a:ext cx="863737" cy="613188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2" idx="5"/>
            </p:cNvCxnSpPr>
            <p:nvPr/>
          </p:nvCxnSpPr>
          <p:spPr>
            <a:xfrm>
              <a:off x="8710060" y="2864181"/>
              <a:ext cx="1167911" cy="620652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8176941" y="2882129"/>
              <a:ext cx="3080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22262F"/>
                  </a:solidFill>
                  <a:latin typeface="Monaco" charset="0"/>
                  <a:ea typeface="Monaco" charset="0"/>
                  <a:cs typeface="Monaco" charset="0"/>
                </a:rPr>
                <a:t>0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015645" y="3889060"/>
              <a:ext cx="3080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22262F"/>
                  </a:solidFill>
                  <a:latin typeface="Monaco" charset="0"/>
                  <a:ea typeface="Monaco" charset="0"/>
                  <a:cs typeface="Monaco" charset="0"/>
                </a:rPr>
                <a:t>0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9794413" y="3808359"/>
              <a:ext cx="3080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22262F"/>
                  </a:solidFill>
                  <a:latin typeface="Monaco" charset="0"/>
                  <a:ea typeface="Monaco" charset="0"/>
                  <a:cs typeface="Monaco" charset="0"/>
                </a:rPr>
                <a:t>0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568116" y="2882129"/>
              <a:ext cx="3080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22262F"/>
                  </a:solidFill>
                  <a:latin typeface="Monaco" charset="0"/>
                  <a:ea typeface="Monaco" charset="0"/>
                  <a:cs typeface="Monaco" charset="0"/>
                </a:rPr>
                <a:t>1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9944492" y="3864515"/>
              <a:ext cx="3080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22262F"/>
                  </a:solidFill>
                  <a:latin typeface="Monaco" charset="0"/>
                  <a:ea typeface="Monaco" charset="0"/>
                  <a:cs typeface="Monaco" charset="0"/>
                </a:rPr>
                <a:t>1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406039" y="3889060"/>
              <a:ext cx="3080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22262F"/>
                  </a:solidFill>
                  <a:latin typeface="Monaco" charset="0"/>
                  <a:ea typeface="Monaco" charset="0"/>
                  <a:cs typeface="Monaco" charset="0"/>
                </a:rPr>
                <a:t>1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257593" y="3821759"/>
              <a:ext cx="3080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22262F"/>
                  </a:solidFill>
                  <a:latin typeface="Monaco" charset="0"/>
                  <a:ea typeface="Monaco" charset="0"/>
                  <a:cs typeface="Monaco" charset="0"/>
                </a:rPr>
                <a:t>2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6580966" y="1430625"/>
            <a:ext cx="76815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</a:schemeClr>
                </a:solidFill>
                <a:latin typeface="Monaco" charset="0"/>
                <a:ea typeface="Monaco" charset="0"/>
                <a:cs typeface="Monaco" charset="0"/>
              </a:rPr>
              <a:t>past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858633" y="1452893"/>
            <a:ext cx="105990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</a:schemeClr>
                </a:solidFill>
                <a:latin typeface="Monaco" charset="0"/>
                <a:ea typeface="Monaco" charset="0"/>
                <a:cs typeface="Monaco" charset="0"/>
              </a:rPr>
              <a:t>future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9909962" y="1110250"/>
            <a:ext cx="1191946" cy="1459250"/>
            <a:chOff x="9909962" y="630394"/>
            <a:chExt cx="1191946" cy="1459250"/>
          </a:xfrm>
        </p:grpSpPr>
        <p:sp>
          <p:nvSpPr>
            <p:cNvPr id="53" name="TextBox 52"/>
            <p:cNvSpPr txBox="1"/>
            <p:nvPr/>
          </p:nvSpPr>
          <p:spPr>
            <a:xfrm>
              <a:off x="9909962" y="1745198"/>
              <a:ext cx="5549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chemeClr val="tx1">
                      <a:lumMod val="50000"/>
                    </a:schemeClr>
                  </a:solidFill>
                  <a:latin typeface="Monaco" charset="0"/>
                  <a:ea typeface="Monaco" charset="0"/>
                  <a:cs typeface="Monaco" charset="0"/>
                </a:rPr>
                <a:t>idx</a:t>
              </a:r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9950260" y="630394"/>
              <a:ext cx="1093305" cy="1062541"/>
              <a:chOff x="7150082" y="677110"/>
              <a:chExt cx="1093305" cy="1062541"/>
            </a:xfrm>
          </p:grpSpPr>
          <p:cxnSp>
            <p:nvCxnSpPr>
              <p:cNvPr id="59" name="Straight Connector 58"/>
              <p:cNvCxnSpPr/>
              <p:nvPr/>
            </p:nvCxnSpPr>
            <p:spPr>
              <a:xfrm>
                <a:off x="7151927" y="677110"/>
                <a:ext cx="0" cy="1055074"/>
              </a:xfrm>
              <a:prstGeom prst="line">
                <a:avLst/>
              </a:prstGeom>
              <a:ln>
                <a:solidFill>
                  <a:srgbClr val="2226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8243387" y="684577"/>
                <a:ext cx="0" cy="1055074"/>
              </a:xfrm>
              <a:prstGeom prst="line">
                <a:avLst/>
              </a:prstGeom>
              <a:ln>
                <a:solidFill>
                  <a:srgbClr val="2226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7150082" y="1732184"/>
                <a:ext cx="1093305" cy="0"/>
              </a:xfrm>
              <a:prstGeom prst="line">
                <a:avLst/>
              </a:prstGeom>
              <a:ln>
                <a:solidFill>
                  <a:srgbClr val="2226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" name="TextBox 61"/>
            <p:cNvSpPr txBox="1"/>
            <p:nvPr/>
          </p:nvSpPr>
          <p:spPr>
            <a:xfrm>
              <a:off x="10546948" y="1751090"/>
              <a:ext cx="5549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chemeClr val="tx1">
                      <a:lumMod val="50000"/>
                    </a:schemeClr>
                  </a:solidFill>
                  <a:latin typeface="Monaco" charset="0"/>
                  <a:ea typeface="Monaco" charset="0"/>
                  <a:cs typeface="Monaco" charset="0"/>
                </a:rPr>
                <a:t>len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7327613" y="1101160"/>
            <a:ext cx="1191946" cy="1459250"/>
            <a:chOff x="9909962" y="630394"/>
            <a:chExt cx="1191946" cy="1459250"/>
          </a:xfrm>
        </p:grpSpPr>
        <p:sp>
          <p:nvSpPr>
            <p:cNvPr id="67" name="TextBox 66"/>
            <p:cNvSpPr txBox="1"/>
            <p:nvPr/>
          </p:nvSpPr>
          <p:spPr>
            <a:xfrm>
              <a:off x="9909962" y="1745198"/>
              <a:ext cx="5549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chemeClr val="tx1">
                      <a:lumMod val="50000"/>
                    </a:schemeClr>
                  </a:solidFill>
                  <a:latin typeface="Monaco" charset="0"/>
                  <a:ea typeface="Monaco" charset="0"/>
                  <a:cs typeface="Monaco" charset="0"/>
                </a:rPr>
                <a:t>idx</a:t>
              </a:r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9950260" y="630394"/>
              <a:ext cx="1093305" cy="1062541"/>
              <a:chOff x="7150082" y="677110"/>
              <a:chExt cx="1093305" cy="1062541"/>
            </a:xfrm>
          </p:grpSpPr>
          <p:cxnSp>
            <p:nvCxnSpPr>
              <p:cNvPr id="70" name="Straight Connector 69"/>
              <p:cNvCxnSpPr/>
              <p:nvPr/>
            </p:nvCxnSpPr>
            <p:spPr>
              <a:xfrm>
                <a:off x="7151927" y="677110"/>
                <a:ext cx="0" cy="1055074"/>
              </a:xfrm>
              <a:prstGeom prst="line">
                <a:avLst/>
              </a:prstGeom>
              <a:ln>
                <a:solidFill>
                  <a:srgbClr val="2226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8243387" y="684577"/>
                <a:ext cx="0" cy="1055074"/>
              </a:xfrm>
              <a:prstGeom prst="line">
                <a:avLst/>
              </a:prstGeom>
              <a:ln>
                <a:solidFill>
                  <a:srgbClr val="2226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7150082" y="1732184"/>
                <a:ext cx="1093305" cy="0"/>
              </a:xfrm>
              <a:prstGeom prst="line">
                <a:avLst/>
              </a:prstGeom>
              <a:ln>
                <a:solidFill>
                  <a:srgbClr val="2226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9" name="TextBox 68"/>
            <p:cNvSpPr txBox="1"/>
            <p:nvPr/>
          </p:nvSpPr>
          <p:spPr>
            <a:xfrm>
              <a:off x="10546948" y="1751090"/>
              <a:ext cx="5549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chemeClr val="tx1">
                      <a:lumMod val="50000"/>
                    </a:schemeClr>
                  </a:solidFill>
                  <a:latin typeface="Monaco" charset="0"/>
                  <a:ea typeface="Monaco" charset="0"/>
                  <a:cs typeface="Monaco" charset="0"/>
                </a:rPr>
                <a:t>len</a:t>
              </a:r>
            </a:p>
          </p:txBody>
        </p:sp>
      </p:grpSp>
      <p:cxnSp>
        <p:nvCxnSpPr>
          <p:cNvPr id="74" name="Straight Arrow Connector 73"/>
          <p:cNvCxnSpPr/>
          <p:nvPr/>
        </p:nvCxnSpPr>
        <p:spPr>
          <a:xfrm flipH="1">
            <a:off x="7321689" y="3608905"/>
            <a:ext cx="840862" cy="552636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H="1">
            <a:off x="6345286" y="4198120"/>
            <a:ext cx="900012" cy="1024208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6" name="Group 85"/>
          <p:cNvGrpSpPr/>
          <p:nvPr/>
        </p:nvGrpSpPr>
        <p:grpSpPr>
          <a:xfrm>
            <a:off x="7369755" y="1725751"/>
            <a:ext cx="1091461" cy="445769"/>
            <a:chOff x="7369755" y="1725751"/>
            <a:chExt cx="1091461" cy="445769"/>
          </a:xfrm>
        </p:grpSpPr>
        <p:sp>
          <p:nvSpPr>
            <p:cNvPr id="83" name="Rectangle 82"/>
            <p:cNvSpPr/>
            <p:nvPr/>
          </p:nvSpPr>
          <p:spPr>
            <a:xfrm>
              <a:off x="7369755" y="1725751"/>
              <a:ext cx="1091461" cy="44576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/>
            <p:cNvSpPr txBox="1"/>
            <p:nvPr/>
          </p:nvSpPr>
          <p:spPr>
            <a:xfrm flipH="1">
              <a:off x="7505956" y="1775815"/>
              <a:ext cx="3888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chemeClr val="tx1">
                      <a:lumMod val="50000"/>
                    </a:schemeClr>
                  </a:solidFill>
                  <a:latin typeface="Monaco" charset="0"/>
                  <a:ea typeface="Monaco" charset="0"/>
                  <a:cs typeface="Monaco" charset="0"/>
                </a:rPr>
                <a:t>0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 flipH="1">
              <a:off x="8045586" y="1765580"/>
              <a:ext cx="3929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chemeClr val="tx1">
                      <a:lumMod val="50000"/>
                    </a:schemeClr>
                  </a:solidFill>
                  <a:latin typeface="Monaco" charset="0"/>
                  <a:ea typeface="Monaco" charset="0"/>
                  <a:cs typeface="Monaco" charset="0"/>
                </a:rPr>
                <a:t>2</a:t>
              </a: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7369755" y="1280279"/>
            <a:ext cx="1091461" cy="445769"/>
            <a:chOff x="7369755" y="1725751"/>
            <a:chExt cx="1091461" cy="445769"/>
          </a:xfrm>
        </p:grpSpPr>
        <p:sp>
          <p:nvSpPr>
            <p:cNvPr id="88" name="Rectangle 87"/>
            <p:cNvSpPr/>
            <p:nvPr/>
          </p:nvSpPr>
          <p:spPr>
            <a:xfrm>
              <a:off x="7369755" y="1725751"/>
              <a:ext cx="1091461" cy="44576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extBox 88"/>
            <p:cNvSpPr txBox="1"/>
            <p:nvPr/>
          </p:nvSpPr>
          <p:spPr>
            <a:xfrm flipH="1">
              <a:off x="7505956" y="1775815"/>
              <a:ext cx="3888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chemeClr val="tx1">
                      <a:lumMod val="50000"/>
                    </a:schemeClr>
                  </a:solidFill>
                  <a:latin typeface="Monaco" charset="0"/>
                  <a:ea typeface="Monaco" charset="0"/>
                  <a:cs typeface="Monaco" charset="0"/>
                </a:rPr>
                <a:t>0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 flipH="1">
              <a:off x="8045586" y="1765580"/>
              <a:ext cx="3929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chemeClr val="tx1">
                      <a:lumMod val="50000"/>
                    </a:schemeClr>
                  </a:solidFill>
                  <a:latin typeface="Monaco" charset="0"/>
                  <a:ea typeface="Monaco" charset="0"/>
                  <a:cs typeface="Monaco" charset="0"/>
                </a:rPr>
                <a:t>2</a:t>
              </a: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9100508" y="3506953"/>
            <a:ext cx="997393" cy="400110"/>
            <a:chOff x="10393267" y="3371243"/>
            <a:chExt cx="997393" cy="400110"/>
          </a:xfrm>
        </p:grpSpPr>
        <p:sp>
          <p:nvSpPr>
            <p:cNvPr id="91" name="TextBox 90"/>
            <p:cNvSpPr txBox="1"/>
            <p:nvPr/>
          </p:nvSpPr>
          <p:spPr>
            <a:xfrm>
              <a:off x="10872569" y="3371243"/>
              <a:ext cx="5180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chemeClr val="tx1">
                      <a:lumMod val="50000"/>
                    </a:schemeClr>
                  </a:solidFill>
                </a:rPr>
                <a:t>cur</a:t>
              </a:r>
            </a:p>
          </p:txBody>
        </p:sp>
        <p:cxnSp>
          <p:nvCxnSpPr>
            <p:cNvPr id="93" name="Straight Arrow Connector 92"/>
            <p:cNvCxnSpPr/>
            <p:nvPr/>
          </p:nvCxnSpPr>
          <p:spPr>
            <a:xfrm flipH="1">
              <a:off x="10393267" y="3601382"/>
              <a:ext cx="431161" cy="0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7961557" y="4465848"/>
            <a:ext cx="997393" cy="400110"/>
            <a:chOff x="10393267" y="3371243"/>
            <a:chExt cx="997393" cy="400110"/>
          </a:xfrm>
        </p:grpSpPr>
        <p:sp>
          <p:nvSpPr>
            <p:cNvPr id="97" name="TextBox 96"/>
            <p:cNvSpPr txBox="1"/>
            <p:nvPr/>
          </p:nvSpPr>
          <p:spPr>
            <a:xfrm>
              <a:off x="10872569" y="3371243"/>
              <a:ext cx="5180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chemeClr val="tx1">
                      <a:lumMod val="50000"/>
                    </a:schemeClr>
                  </a:solidFill>
                </a:rPr>
                <a:t>cur</a:t>
              </a:r>
            </a:p>
          </p:txBody>
        </p:sp>
        <p:cxnSp>
          <p:nvCxnSpPr>
            <p:cNvPr id="98" name="Straight Arrow Connector 97"/>
            <p:cNvCxnSpPr/>
            <p:nvPr/>
          </p:nvCxnSpPr>
          <p:spPr>
            <a:xfrm flipH="1">
              <a:off x="10393267" y="3601382"/>
              <a:ext cx="431161" cy="0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up 98"/>
          <p:cNvGrpSpPr/>
          <p:nvPr/>
        </p:nvGrpSpPr>
        <p:grpSpPr>
          <a:xfrm>
            <a:off x="6896829" y="5485506"/>
            <a:ext cx="997393" cy="400110"/>
            <a:chOff x="10393267" y="3371243"/>
            <a:chExt cx="997393" cy="400110"/>
          </a:xfrm>
        </p:grpSpPr>
        <p:sp>
          <p:nvSpPr>
            <p:cNvPr id="100" name="TextBox 99"/>
            <p:cNvSpPr txBox="1"/>
            <p:nvPr/>
          </p:nvSpPr>
          <p:spPr>
            <a:xfrm>
              <a:off x="10872569" y="3371243"/>
              <a:ext cx="5180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chemeClr val="tx1">
                      <a:lumMod val="50000"/>
                    </a:schemeClr>
                  </a:solidFill>
                </a:rPr>
                <a:t>cur</a:t>
              </a:r>
            </a:p>
          </p:txBody>
        </p:sp>
        <p:cxnSp>
          <p:nvCxnSpPr>
            <p:cNvPr id="101" name="Straight Arrow Connector 100"/>
            <p:cNvCxnSpPr/>
            <p:nvPr/>
          </p:nvCxnSpPr>
          <p:spPr>
            <a:xfrm flipH="1">
              <a:off x="10393267" y="3601382"/>
              <a:ext cx="431161" cy="0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TextBox 63"/>
          <p:cNvSpPr txBox="1"/>
          <p:nvPr/>
        </p:nvSpPr>
        <p:spPr>
          <a:xfrm>
            <a:off x="5337664" y="453801"/>
            <a:ext cx="1498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accent1"/>
                </a:solidFill>
              </a:rPr>
              <a:t>Path Index</a:t>
            </a:r>
          </a:p>
        </p:txBody>
      </p:sp>
      <p:cxnSp>
        <p:nvCxnSpPr>
          <p:cNvPr id="73" name="Straight Connector 72"/>
          <p:cNvCxnSpPr/>
          <p:nvPr/>
        </p:nvCxnSpPr>
        <p:spPr>
          <a:xfrm flipH="1" flipV="1">
            <a:off x="6693927" y="915466"/>
            <a:ext cx="478172" cy="284526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012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7" grpId="0"/>
      <p:bldP spid="6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42682" y="3519728"/>
            <a:ext cx="4642757" cy="1554271"/>
          </a:xfrm>
          <a:prstGeom prst="rect">
            <a:avLst/>
          </a:prstGeom>
          <a:solidFill>
            <a:srgbClr val="313743"/>
          </a:solidFill>
        </p:spPr>
        <p:txBody>
          <a:bodyPr wrap="square" lIns="91434" tIns="45718" rIns="91434" bIns="45718">
            <a:spAutoFit/>
          </a:bodyPr>
          <a:lstStyle/>
          <a:p>
            <a:r>
              <a:rPr lang="en-US" dirty="0" err="1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withNondeterminism</a:t>
            </a:r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(</a:t>
            </a:r>
            <a:r>
              <a:rPr lang="en-US" dirty="0" err="1">
                <a:solidFill>
                  <a:srgbClr val="66D9EF"/>
                </a:solidFill>
                <a:effectLst/>
                <a:latin typeface="Monaco" charset="0"/>
                <a:ea typeface="Monaco" charset="0"/>
                <a:cs typeface="Monaco" charset="0"/>
              </a:rPr>
              <a:t>fn</a:t>
            </a:r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()</a:t>
            </a:r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=&gt;</a:t>
            </a:r>
            <a:endParaRPr lang="en-US" dirty="0">
              <a:solidFill>
                <a:srgbClr val="F8F8F2"/>
              </a:solidFill>
              <a:effectLst/>
              <a:latin typeface="Monaco" charset="0"/>
              <a:ea typeface="Monaco" charset="0"/>
              <a:cs typeface="Monaco" charset="0"/>
            </a:endParaRPr>
          </a:p>
          <a:p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en-US" dirty="0">
                <a:solidFill>
                  <a:srgbClr val="66D9EF"/>
                </a:solidFill>
                <a:effectLst/>
                <a:latin typeface="Monaco" charset="0"/>
                <a:ea typeface="Monaco" charset="0"/>
                <a:cs typeface="Monaco" charset="0"/>
              </a:rPr>
              <a:t>if</a:t>
            </a:r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choose</a:t>
            </a:r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[</a:t>
            </a:r>
            <a:r>
              <a:rPr lang="en-US" dirty="0" err="1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true</a:t>
            </a:r>
            <a:r>
              <a:rPr lang="en-US" dirty="0" err="1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,</a:t>
            </a:r>
            <a:r>
              <a:rPr lang="en-US" dirty="0" err="1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false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]</a:t>
            </a:r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>
                <a:solidFill>
                  <a:srgbClr val="66D9EF"/>
                </a:solidFill>
                <a:effectLst/>
                <a:latin typeface="Monaco" charset="0"/>
                <a:ea typeface="Monaco" charset="0"/>
                <a:cs typeface="Monaco" charset="0"/>
              </a:rPr>
              <a:t>then</a:t>
            </a:r>
            <a:endParaRPr lang="en-US" dirty="0">
              <a:solidFill>
                <a:srgbClr val="F8F8F2"/>
              </a:solidFill>
              <a:effectLst/>
              <a:latin typeface="Monaco" charset="0"/>
              <a:ea typeface="Monaco" charset="0"/>
              <a:cs typeface="Monaco" charset="0"/>
            </a:endParaRPr>
          </a:p>
          <a:p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en-US" dirty="0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choose</a:t>
            </a:r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[</a:t>
            </a:r>
            <a:r>
              <a:rPr lang="en-US" dirty="0">
                <a:solidFill>
                  <a:srgbClr val="AE81FF"/>
                </a:solidFill>
                <a:effectLst/>
                <a:latin typeface="Monaco" charset="0"/>
                <a:ea typeface="Monaco" charset="0"/>
                <a:cs typeface="Monaco" charset="0"/>
              </a:rPr>
              <a:t>5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,</a:t>
            </a:r>
            <a:r>
              <a:rPr lang="en-US" dirty="0">
                <a:solidFill>
                  <a:srgbClr val="AE81FF"/>
                </a:solidFill>
                <a:effectLst/>
                <a:latin typeface="Monaco" charset="0"/>
                <a:ea typeface="Monaco" charset="0"/>
                <a:cs typeface="Monaco" charset="0"/>
              </a:rPr>
              <a:t>6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]</a:t>
            </a:r>
            <a:endParaRPr lang="en-US" dirty="0">
              <a:solidFill>
                <a:srgbClr val="F8F8F2"/>
              </a:solidFill>
              <a:effectLst/>
              <a:latin typeface="Monaco" charset="0"/>
              <a:ea typeface="Monaco" charset="0"/>
              <a:cs typeface="Monaco" charset="0"/>
            </a:endParaRPr>
          </a:p>
          <a:p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en-US" dirty="0">
                <a:solidFill>
                  <a:srgbClr val="66D9EF"/>
                </a:solidFill>
                <a:effectLst/>
                <a:latin typeface="Monaco" charset="0"/>
                <a:ea typeface="Monaco" charset="0"/>
                <a:cs typeface="Monaco" charset="0"/>
              </a:rPr>
              <a:t>else</a:t>
            </a:r>
          </a:p>
          <a:p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en-US" dirty="0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choose</a:t>
            </a:r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[</a:t>
            </a:r>
            <a:r>
              <a:rPr lang="en-US" dirty="0">
                <a:solidFill>
                  <a:srgbClr val="AE81FF"/>
                </a:solidFill>
                <a:effectLst/>
                <a:latin typeface="Monaco" charset="0"/>
                <a:ea typeface="Monaco" charset="0"/>
                <a:cs typeface="Monaco" charset="0"/>
              </a:rPr>
              <a:t>7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,</a:t>
            </a:r>
            <a:r>
              <a:rPr lang="en-US" dirty="0">
                <a:solidFill>
                  <a:srgbClr val="AE81FF"/>
                </a:solidFill>
                <a:effectLst/>
                <a:latin typeface="Monaco" charset="0"/>
                <a:ea typeface="Monaco" charset="0"/>
                <a:cs typeface="Monaco" charset="0"/>
              </a:rPr>
              <a:t>8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,</a:t>
            </a:r>
            <a:r>
              <a:rPr lang="en-US" dirty="0">
                <a:solidFill>
                  <a:srgbClr val="AE81FF"/>
                </a:solidFill>
                <a:effectLst/>
                <a:latin typeface="Monaco" charset="0"/>
                <a:ea typeface="Monaco" charset="0"/>
                <a:cs typeface="Monaco" charset="0"/>
              </a:rPr>
              <a:t>9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])</a:t>
            </a:r>
            <a:endParaRPr lang="en-US" dirty="0">
              <a:solidFill>
                <a:srgbClr val="F8F8F2"/>
              </a:solidFill>
              <a:effectLst/>
              <a:latin typeface="Monaco" charset="0"/>
              <a:ea typeface="Monaco" charset="0"/>
              <a:cs typeface="Monaco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42681" y="1694972"/>
            <a:ext cx="4801374" cy="1261880"/>
          </a:xfrm>
          <a:prstGeom prst="rect">
            <a:avLst/>
          </a:prstGeom>
          <a:solidFill>
            <a:srgbClr val="313743"/>
          </a:solidFill>
        </p:spPr>
        <p:txBody>
          <a:bodyPr wrap="square" lIns="91434" tIns="45718" rIns="91434" bIns="45718">
            <a:spAutoFit/>
          </a:bodyPr>
          <a:lstStyle/>
          <a:p>
            <a:r>
              <a:rPr lang="en-US" dirty="0" err="1">
                <a:solidFill>
                  <a:srgbClr val="66D9EF"/>
                </a:solidFill>
                <a:effectLst/>
                <a:latin typeface="Monaco" charset="0"/>
                <a:ea typeface="Monaco" charset="0"/>
                <a:cs typeface="Monaco" charset="0"/>
              </a:rPr>
              <a:t>type </a:t>
            </a:r>
            <a:r>
              <a:rPr lang="en-US" dirty="0" err="1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idx</a:t>
            </a:r>
            <a:r>
              <a:rPr lang="en-US" dirty="0" err="1">
                <a:solidFill>
                  <a:srgbClr val="66D9EF"/>
                </a:solidFill>
                <a:effectLst/>
                <a:latin typeface="Monaco" charset="0"/>
                <a:ea typeface="Monaco" charset="0"/>
                <a:cs typeface="Monaco" charset="0"/>
              </a:rPr>
              <a:t>    </a:t>
            </a:r>
            <a:r>
              <a:rPr lang="en-US" dirty="0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= </a:t>
            </a:r>
            <a:r>
              <a:rPr lang="en-US" dirty="0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int</a:t>
            </a:r>
          </a:p>
          <a:p>
            <a:r>
              <a:rPr lang="en-US" dirty="0" err="1">
                <a:solidFill>
                  <a:srgbClr val="66D9EF"/>
                </a:solidFill>
                <a:latin typeface="Monaco" charset="0"/>
                <a:ea typeface="Monaco" charset="0"/>
                <a:cs typeface="Monaco" charset="0"/>
              </a:rPr>
              <a:t>type </a:t>
            </a:r>
            <a:r>
              <a:rPr lang="en-US" dirty="0" err="1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len    </a:t>
            </a:r>
            <a:r>
              <a:rPr lang="en-US" dirty="0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= </a:t>
            </a:r>
            <a:r>
              <a:rPr lang="en-US" dirty="0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int</a:t>
            </a:r>
            <a:endParaRPr lang="en-US" dirty="0" err="1">
              <a:solidFill>
                <a:srgbClr val="66D9EF"/>
              </a:solidFill>
              <a:effectLst/>
              <a:latin typeface="Monaco" charset="0"/>
              <a:ea typeface="Monaco" charset="0"/>
              <a:cs typeface="Monaco" charset="0"/>
            </a:endParaRPr>
          </a:p>
          <a:p>
            <a:r>
              <a:rPr lang="en-US" dirty="0" err="1">
                <a:solidFill>
                  <a:srgbClr val="66D9EF"/>
                </a:solidFill>
                <a:latin typeface="Monaco" charset="0"/>
                <a:ea typeface="Monaco" charset="0"/>
                <a:cs typeface="Monaco" charset="0"/>
              </a:rPr>
              <a:t>v</a:t>
            </a:r>
            <a:r>
              <a:rPr lang="en-US" dirty="0" err="1">
                <a:solidFill>
                  <a:srgbClr val="66D9EF"/>
                </a:solidFill>
                <a:effectLst/>
                <a:latin typeface="Monaco" charset="0"/>
                <a:ea typeface="Monaco" charset="0"/>
                <a:cs typeface="Monaco" charset="0"/>
              </a:rPr>
              <a:t>al </a:t>
            </a:r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past   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=</a:t>
            </a:r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 err="1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(idx * len) </a:t>
            </a:r>
            <a:r>
              <a:rPr lang="en-US" dirty="0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stack</a:t>
            </a:r>
          </a:p>
          <a:p>
            <a:r>
              <a:rPr lang="en-US" dirty="0" err="1">
                <a:solidFill>
                  <a:srgbClr val="66D9EF"/>
                </a:solidFill>
                <a:latin typeface="Monaco" charset="0"/>
                <a:ea typeface="Monaco" charset="0"/>
                <a:cs typeface="Monaco" charset="0"/>
              </a:rPr>
              <a:t>val </a:t>
            </a:r>
            <a:r>
              <a:rPr lang="en-US" dirty="0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future </a:t>
            </a:r>
            <a:r>
              <a:rPr lang="en-US" dirty="0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=</a:t>
            </a:r>
            <a:r>
              <a:rPr lang="en-US" dirty="0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 err="1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int</a:t>
            </a:r>
            <a:r>
              <a:rPr lang="en-US" dirty="0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 stack</a:t>
            </a:r>
            <a:r>
              <a:rPr lang="en-US" dirty="0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42682" y="439511"/>
            <a:ext cx="847168" cy="365125"/>
          </a:xfrm>
        </p:spPr>
        <p:txBody>
          <a:bodyPr/>
          <a:lstStyle/>
          <a:p>
            <a:fld id="{6113E31D-E2AB-40D1-8B51-AFA5AFEF393A}" type="slidenum">
              <a:rPr lang="en-US" smtClean="0"/>
              <a:t>18</a:t>
            </a:fld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85621" y="198412"/>
            <a:ext cx="10321976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 smtClean="0">
                <a:solidFill>
                  <a:schemeClr val="accent4"/>
                </a:solidFill>
                <a:cs typeface="Arial Rounded MT Bold"/>
              </a:rPr>
              <a:t>Scaling Up</a:t>
            </a:r>
            <a:endParaRPr lang="en-US" sz="3000" b="1" dirty="0">
              <a:solidFill>
                <a:srgbClr val="5236C6"/>
              </a:solidFill>
              <a:cs typeface="Arial Rounded MT Bold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6446884" y="3401327"/>
            <a:ext cx="5158242" cy="2495046"/>
            <a:chOff x="6306207" y="2325912"/>
            <a:chExt cx="5158242" cy="2495046"/>
          </a:xfrm>
        </p:grpSpPr>
        <p:sp>
          <p:nvSpPr>
            <p:cNvPr id="2" name="Oval 1"/>
            <p:cNvSpPr/>
            <p:nvPr/>
          </p:nvSpPr>
          <p:spPr>
            <a:xfrm>
              <a:off x="8171791" y="2325912"/>
              <a:ext cx="630621" cy="630621"/>
            </a:xfrm>
            <a:prstGeom prst="ellipse">
              <a:avLst/>
            </a:prstGeom>
            <a:noFill/>
            <a:ln w="19050">
              <a:solidFill>
                <a:srgbClr val="22262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7031420" y="3290588"/>
              <a:ext cx="618942" cy="618942"/>
            </a:xfrm>
            <a:prstGeom prst="ellipse">
              <a:avLst/>
            </a:prstGeom>
            <a:noFill/>
            <a:ln w="19050">
              <a:solidFill>
                <a:srgbClr val="22262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9877971" y="3290588"/>
              <a:ext cx="618942" cy="618942"/>
            </a:xfrm>
            <a:prstGeom prst="ellipse">
              <a:avLst/>
            </a:prstGeom>
            <a:noFill/>
            <a:ln w="19050">
              <a:solidFill>
                <a:srgbClr val="22262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6306207" y="4432076"/>
              <a:ext cx="388882" cy="388882"/>
            </a:xfrm>
            <a:prstGeom prst="rect">
              <a:avLst/>
            </a:prstGeom>
            <a:noFill/>
            <a:ln w="19050">
              <a:solidFill>
                <a:srgbClr val="22262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782909" y="4432076"/>
              <a:ext cx="388882" cy="388882"/>
            </a:xfrm>
            <a:prstGeom prst="rect">
              <a:avLst/>
            </a:prstGeom>
            <a:noFill/>
            <a:ln w="19050">
              <a:solidFill>
                <a:srgbClr val="22262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9023129" y="4432076"/>
              <a:ext cx="388882" cy="388882"/>
            </a:xfrm>
            <a:prstGeom prst="rect">
              <a:avLst/>
            </a:prstGeom>
            <a:noFill/>
            <a:ln w="19050">
              <a:solidFill>
                <a:srgbClr val="22262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993001" y="4432076"/>
              <a:ext cx="388882" cy="388882"/>
            </a:xfrm>
            <a:prstGeom prst="rect">
              <a:avLst/>
            </a:prstGeom>
            <a:noFill/>
            <a:ln w="19050">
              <a:solidFill>
                <a:srgbClr val="22262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1075567" y="4432076"/>
              <a:ext cx="388882" cy="388882"/>
            </a:xfrm>
            <a:prstGeom prst="rect">
              <a:avLst/>
            </a:prstGeom>
            <a:noFill/>
            <a:ln w="19050">
              <a:solidFill>
                <a:srgbClr val="22262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>
              <a:stCxn id="2" idx="3"/>
              <a:endCxn id="11" idx="7"/>
            </p:cNvCxnSpPr>
            <p:nvPr/>
          </p:nvCxnSpPr>
          <p:spPr>
            <a:xfrm flipH="1">
              <a:off x="7559720" y="2864181"/>
              <a:ext cx="704423" cy="517049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1" idx="3"/>
              <a:endCxn id="3" idx="0"/>
            </p:cNvCxnSpPr>
            <p:nvPr/>
          </p:nvCxnSpPr>
          <p:spPr>
            <a:xfrm flipH="1">
              <a:off x="6500648" y="3818888"/>
              <a:ext cx="621414" cy="613188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1" idx="5"/>
              <a:endCxn id="13" idx="0"/>
            </p:cNvCxnSpPr>
            <p:nvPr/>
          </p:nvCxnSpPr>
          <p:spPr>
            <a:xfrm>
              <a:off x="7559720" y="3818888"/>
              <a:ext cx="417630" cy="613188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12" idx="3"/>
              <a:endCxn id="14" idx="0"/>
            </p:cNvCxnSpPr>
            <p:nvPr/>
          </p:nvCxnSpPr>
          <p:spPr>
            <a:xfrm flipH="1">
              <a:off x="9217570" y="3818888"/>
              <a:ext cx="751043" cy="613188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2" idx="4"/>
              <a:endCxn id="15" idx="0"/>
            </p:cNvCxnSpPr>
            <p:nvPr/>
          </p:nvCxnSpPr>
          <p:spPr>
            <a:xfrm>
              <a:off x="10187442" y="3909530"/>
              <a:ext cx="0" cy="522546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12" idx="5"/>
              <a:endCxn id="16" idx="0"/>
            </p:cNvCxnSpPr>
            <p:nvPr/>
          </p:nvCxnSpPr>
          <p:spPr>
            <a:xfrm>
              <a:off x="10406271" y="3818888"/>
              <a:ext cx="863737" cy="613188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2" idx="5"/>
            </p:cNvCxnSpPr>
            <p:nvPr/>
          </p:nvCxnSpPr>
          <p:spPr>
            <a:xfrm>
              <a:off x="8710060" y="2864181"/>
              <a:ext cx="1167911" cy="620652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8176941" y="2882129"/>
              <a:ext cx="3080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22262F"/>
                  </a:solidFill>
                  <a:latin typeface="Monaco" charset="0"/>
                  <a:ea typeface="Monaco" charset="0"/>
                  <a:cs typeface="Monaco" charset="0"/>
                </a:rPr>
                <a:t>0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015645" y="3889060"/>
              <a:ext cx="3080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22262F"/>
                  </a:solidFill>
                  <a:latin typeface="Monaco" charset="0"/>
                  <a:ea typeface="Monaco" charset="0"/>
                  <a:cs typeface="Monaco" charset="0"/>
                </a:rPr>
                <a:t>0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9794413" y="3808359"/>
              <a:ext cx="3080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22262F"/>
                  </a:solidFill>
                  <a:latin typeface="Monaco" charset="0"/>
                  <a:ea typeface="Monaco" charset="0"/>
                  <a:cs typeface="Monaco" charset="0"/>
                </a:rPr>
                <a:t>0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568116" y="2882129"/>
              <a:ext cx="3080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22262F"/>
                  </a:solidFill>
                  <a:latin typeface="Monaco" charset="0"/>
                  <a:ea typeface="Monaco" charset="0"/>
                  <a:cs typeface="Monaco" charset="0"/>
                </a:rPr>
                <a:t>1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9944492" y="3864515"/>
              <a:ext cx="3080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22262F"/>
                  </a:solidFill>
                  <a:latin typeface="Monaco" charset="0"/>
                  <a:ea typeface="Monaco" charset="0"/>
                  <a:cs typeface="Monaco" charset="0"/>
                </a:rPr>
                <a:t>1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406039" y="3889060"/>
              <a:ext cx="3080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22262F"/>
                  </a:solidFill>
                  <a:latin typeface="Monaco" charset="0"/>
                  <a:ea typeface="Monaco" charset="0"/>
                  <a:cs typeface="Monaco" charset="0"/>
                </a:rPr>
                <a:t>1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257593" y="3821759"/>
              <a:ext cx="3080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22262F"/>
                  </a:solidFill>
                  <a:latin typeface="Monaco" charset="0"/>
                  <a:ea typeface="Monaco" charset="0"/>
                  <a:cs typeface="Monaco" charset="0"/>
                </a:rPr>
                <a:t>2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6580966" y="1430625"/>
            <a:ext cx="76815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</a:schemeClr>
                </a:solidFill>
                <a:latin typeface="Monaco" charset="0"/>
                <a:ea typeface="Monaco" charset="0"/>
                <a:cs typeface="Monaco" charset="0"/>
              </a:rPr>
              <a:t>past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858633" y="1452893"/>
            <a:ext cx="105990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</a:schemeClr>
                </a:solidFill>
                <a:latin typeface="Monaco" charset="0"/>
                <a:ea typeface="Monaco" charset="0"/>
                <a:cs typeface="Monaco" charset="0"/>
              </a:rPr>
              <a:t>future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9909962" y="1110250"/>
            <a:ext cx="1191946" cy="1459250"/>
            <a:chOff x="9909962" y="630394"/>
            <a:chExt cx="1191946" cy="1459250"/>
          </a:xfrm>
        </p:grpSpPr>
        <p:sp>
          <p:nvSpPr>
            <p:cNvPr id="53" name="TextBox 52"/>
            <p:cNvSpPr txBox="1"/>
            <p:nvPr/>
          </p:nvSpPr>
          <p:spPr>
            <a:xfrm>
              <a:off x="9909962" y="1745198"/>
              <a:ext cx="5549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chemeClr val="tx1">
                      <a:lumMod val="50000"/>
                    </a:schemeClr>
                  </a:solidFill>
                  <a:latin typeface="Monaco" charset="0"/>
                  <a:ea typeface="Monaco" charset="0"/>
                  <a:cs typeface="Monaco" charset="0"/>
                </a:rPr>
                <a:t>idx</a:t>
              </a:r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9950260" y="630394"/>
              <a:ext cx="1093305" cy="1062541"/>
              <a:chOff x="7150082" y="677110"/>
              <a:chExt cx="1093305" cy="1062541"/>
            </a:xfrm>
          </p:grpSpPr>
          <p:cxnSp>
            <p:nvCxnSpPr>
              <p:cNvPr id="59" name="Straight Connector 58"/>
              <p:cNvCxnSpPr/>
              <p:nvPr/>
            </p:nvCxnSpPr>
            <p:spPr>
              <a:xfrm>
                <a:off x="7151927" y="677110"/>
                <a:ext cx="0" cy="1055074"/>
              </a:xfrm>
              <a:prstGeom prst="line">
                <a:avLst/>
              </a:prstGeom>
              <a:ln>
                <a:solidFill>
                  <a:srgbClr val="2226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8243387" y="684577"/>
                <a:ext cx="0" cy="1055074"/>
              </a:xfrm>
              <a:prstGeom prst="line">
                <a:avLst/>
              </a:prstGeom>
              <a:ln>
                <a:solidFill>
                  <a:srgbClr val="2226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7150082" y="1732184"/>
                <a:ext cx="1093305" cy="0"/>
              </a:xfrm>
              <a:prstGeom prst="line">
                <a:avLst/>
              </a:prstGeom>
              <a:ln>
                <a:solidFill>
                  <a:srgbClr val="2226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" name="TextBox 61"/>
            <p:cNvSpPr txBox="1"/>
            <p:nvPr/>
          </p:nvSpPr>
          <p:spPr>
            <a:xfrm>
              <a:off x="10546948" y="1751090"/>
              <a:ext cx="5549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chemeClr val="tx1">
                      <a:lumMod val="50000"/>
                    </a:schemeClr>
                  </a:solidFill>
                  <a:latin typeface="Monaco" charset="0"/>
                  <a:ea typeface="Monaco" charset="0"/>
                  <a:cs typeface="Monaco" charset="0"/>
                </a:rPr>
                <a:t>len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7327613" y="1101160"/>
            <a:ext cx="1191946" cy="1459250"/>
            <a:chOff x="9909962" y="630394"/>
            <a:chExt cx="1191946" cy="1459250"/>
          </a:xfrm>
        </p:grpSpPr>
        <p:sp>
          <p:nvSpPr>
            <p:cNvPr id="67" name="TextBox 66"/>
            <p:cNvSpPr txBox="1"/>
            <p:nvPr/>
          </p:nvSpPr>
          <p:spPr>
            <a:xfrm>
              <a:off x="9909962" y="1745198"/>
              <a:ext cx="5549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chemeClr val="tx1">
                      <a:lumMod val="50000"/>
                    </a:schemeClr>
                  </a:solidFill>
                  <a:latin typeface="Monaco" charset="0"/>
                  <a:ea typeface="Monaco" charset="0"/>
                  <a:cs typeface="Monaco" charset="0"/>
                </a:rPr>
                <a:t>idx</a:t>
              </a:r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9950260" y="630394"/>
              <a:ext cx="1093305" cy="1062541"/>
              <a:chOff x="7150082" y="677110"/>
              <a:chExt cx="1093305" cy="1062541"/>
            </a:xfrm>
          </p:grpSpPr>
          <p:cxnSp>
            <p:nvCxnSpPr>
              <p:cNvPr id="70" name="Straight Connector 69"/>
              <p:cNvCxnSpPr/>
              <p:nvPr/>
            </p:nvCxnSpPr>
            <p:spPr>
              <a:xfrm>
                <a:off x="7151927" y="677110"/>
                <a:ext cx="0" cy="1055074"/>
              </a:xfrm>
              <a:prstGeom prst="line">
                <a:avLst/>
              </a:prstGeom>
              <a:ln>
                <a:solidFill>
                  <a:srgbClr val="2226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8243387" y="684577"/>
                <a:ext cx="0" cy="1055074"/>
              </a:xfrm>
              <a:prstGeom prst="line">
                <a:avLst/>
              </a:prstGeom>
              <a:ln>
                <a:solidFill>
                  <a:srgbClr val="2226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7150082" y="1732184"/>
                <a:ext cx="1093305" cy="0"/>
              </a:xfrm>
              <a:prstGeom prst="line">
                <a:avLst/>
              </a:prstGeom>
              <a:ln>
                <a:solidFill>
                  <a:srgbClr val="2226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9" name="TextBox 68"/>
            <p:cNvSpPr txBox="1"/>
            <p:nvPr/>
          </p:nvSpPr>
          <p:spPr>
            <a:xfrm>
              <a:off x="10546948" y="1751090"/>
              <a:ext cx="5549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chemeClr val="tx1">
                      <a:lumMod val="50000"/>
                    </a:schemeClr>
                  </a:solidFill>
                  <a:latin typeface="Monaco" charset="0"/>
                  <a:ea typeface="Monaco" charset="0"/>
                  <a:cs typeface="Monaco" charset="0"/>
                </a:rPr>
                <a:t>len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7369755" y="1725751"/>
            <a:ext cx="1091461" cy="445769"/>
            <a:chOff x="7369755" y="1725751"/>
            <a:chExt cx="1091461" cy="445769"/>
          </a:xfrm>
        </p:grpSpPr>
        <p:sp>
          <p:nvSpPr>
            <p:cNvPr id="83" name="Rectangle 82"/>
            <p:cNvSpPr/>
            <p:nvPr/>
          </p:nvSpPr>
          <p:spPr>
            <a:xfrm>
              <a:off x="7369755" y="1725751"/>
              <a:ext cx="1091461" cy="44576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/>
            <p:cNvSpPr txBox="1"/>
            <p:nvPr/>
          </p:nvSpPr>
          <p:spPr>
            <a:xfrm flipH="1">
              <a:off x="7505956" y="1775815"/>
              <a:ext cx="3888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chemeClr val="tx1">
                      <a:lumMod val="50000"/>
                    </a:schemeClr>
                  </a:solidFill>
                  <a:latin typeface="Monaco" charset="0"/>
                  <a:ea typeface="Monaco" charset="0"/>
                  <a:cs typeface="Monaco" charset="0"/>
                </a:rPr>
                <a:t>0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 flipH="1">
              <a:off x="8045586" y="1765580"/>
              <a:ext cx="3929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chemeClr val="tx1">
                      <a:lumMod val="50000"/>
                    </a:schemeClr>
                  </a:solidFill>
                  <a:latin typeface="Monaco" charset="0"/>
                  <a:ea typeface="Monaco" charset="0"/>
                  <a:cs typeface="Monaco" charset="0"/>
                </a:rPr>
                <a:t>2</a:t>
              </a: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7369755" y="1280279"/>
            <a:ext cx="1091461" cy="445769"/>
            <a:chOff x="7369755" y="1725751"/>
            <a:chExt cx="1091461" cy="445769"/>
          </a:xfrm>
        </p:grpSpPr>
        <p:sp>
          <p:nvSpPr>
            <p:cNvPr id="88" name="Rectangle 87"/>
            <p:cNvSpPr/>
            <p:nvPr/>
          </p:nvSpPr>
          <p:spPr>
            <a:xfrm>
              <a:off x="7369755" y="1725751"/>
              <a:ext cx="1091461" cy="44576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extBox 88"/>
            <p:cNvSpPr txBox="1"/>
            <p:nvPr/>
          </p:nvSpPr>
          <p:spPr>
            <a:xfrm flipH="1">
              <a:off x="7476476" y="1764152"/>
              <a:ext cx="3888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rgbClr val="FF0000"/>
                  </a:solidFill>
                  <a:latin typeface="Monaco" charset="0"/>
                  <a:ea typeface="Monaco" charset="0"/>
                  <a:cs typeface="Monaco" charset="0"/>
                </a:rPr>
                <a:t>1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 flipH="1">
              <a:off x="8045586" y="1765580"/>
              <a:ext cx="3929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chemeClr val="tx1">
                      <a:lumMod val="50000"/>
                    </a:schemeClr>
                  </a:solidFill>
                  <a:latin typeface="Monaco" charset="0"/>
                  <a:ea typeface="Monaco" charset="0"/>
                  <a:cs typeface="Monaco" charset="0"/>
                </a:rPr>
                <a:t>2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337664" y="453801"/>
            <a:ext cx="1498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accent1"/>
                </a:solidFill>
              </a:rPr>
              <a:t>Path Index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 flipV="1">
            <a:off x="6693927" y="915466"/>
            <a:ext cx="478172" cy="284526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150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0.0081 C 0.02838 -0.09329 0.0582 -0.19467 0.09375 -0.18542 C 0.1293 -0.17616 0.1987 -0.00555 0.21159 0.06389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51" y="-692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95 -0.01597 C 0.01836 -0.13982 0.0319 -0.26343 0.06641 -0.27084 C 0.10091 -0.27801 0.17422 -0.09491 0.21198 -0.06042 " pathEditMode="relative" rAng="0" ptsTypes="AAA">
                                      <p:cBhvr>
                                        <p:cTn id="8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52" y="-127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42682" y="3519728"/>
            <a:ext cx="4642757" cy="1554271"/>
          </a:xfrm>
          <a:prstGeom prst="rect">
            <a:avLst/>
          </a:prstGeom>
          <a:solidFill>
            <a:srgbClr val="313743"/>
          </a:solidFill>
        </p:spPr>
        <p:txBody>
          <a:bodyPr wrap="square" lIns="91434" tIns="45718" rIns="91434" bIns="45718">
            <a:spAutoFit/>
          </a:bodyPr>
          <a:lstStyle/>
          <a:p>
            <a:r>
              <a:rPr lang="en-US" dirty="0" err="1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withNondeterminism</a:t>
            </a:r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(</a:t>
            </a:r>
            <a:r>
              <a:rPr lang="en-US" dirty="0" err="1">
                <a:solidFill>
                  <a:srgbClr val="66D9EF"/>
                </a:solidFill>
                <a:effectLst/>
                <a:latin typeface="Monaco" charset="0"/>
                <a:ea typeface="Monaco" charset="0"/>
                <a:cs typeface="Monaco" charset="0"/>
              </a:rPr>
              <a:t>fn</a:t>
            </a:r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()</a:t>
            </a:r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=&gt;</a:t>
            </a:r>
            <a:endParaRPr lang="en-US" dirty="0">
              <a:solidFill>
                <a:srgbClr val="F8F8F2"/>
              </a:solidFill>
              <a:effectLst/>
              <a:latin typeface="Monaco" charset="0"/>
              <a:ea typeface="Monaco" charset="0"/>
              <a:cs typeface="Monaco" charset="0"/>
            </a:endParaRPr>
          </a:p>
          <a:p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en-US" dirty="0">
                <a:solidFill>
                  <a:srgbClr val="66D9EF"/>
                </a:solidFill>
                <a:effectLst/>
                <a:latin typeface="Monaco" charset="0"/>
                <a:ea typeface="Monaco" charset="0"/>
                <a:cs typeface="Monaco" charset="0"/>
              </a:rPr>
              <a:t>if</a:t>
            </a:r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choose</a:t>
            </a:r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[</a:t>
            </a:r>
            <a:r>
              <a:rPr lang="en-US" dirty="0" err="1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true</a:t>
            </a:r>
            <a:r>
              <a:rPr lang="en-US" dirty="0" err="1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,</a:t>
            </a:r>
            <a:r>
              <a:rPr lang="en-US" dirty="0" err="1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false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]</a:t>
            </a:r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>
                <a:solidFill>
                  <a:srgbClr val="66D9EF"/>
                </a:solidFill>
                <a:effectLst/>
                <a:latin typeface="Monaco" charset="0"/>
                <a:ea typeface="Monaco" charset="0"/>
                <a:cs typeface="Monaco" charset="0"/>
              </a:rPr>
              <a:t>then</a:t>
            </a:r>
            <a:endParaRPr lang="en-US" dirty="0">
              <a:solidFill>
                <a:srgbClr val="F8F8F2"/>
              </a:solidFill>
              <a:effectLst/>
              <a:latin typeface="Monaco" charset="0"/>
              <a:ea typeface="Monaco" charset="0"/>
              <a:cs typeface="Monaco" charset="0"/>
            </a:endParaRPr>
          </a:p>
          <a:p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en-US" dirty="0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choose</a:t>
            </a:r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[</a:t>
            </a:r>
            <a:r>
              <a:rPr lang="en-US" dirty="0">
                <a:solidFill>
                  <a:srgbClr val="AE81FF"/>
                </a:solidFill>
                <a:effectLst/>
                <a:latin typeface="Monaco" charset="0"/>
                <a:ea typeface="Monaco" charset="0"/>
                <a:cs typeface="Monaco" charset="0"/>
              </a:rPr>
              <a:t>5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,</a:t>
            </a:r>
            <a:r>
              <a:rPr lang="en-US" dirty="0">
                <a:solidFill>
                  <a:srgbClr val="AE81FF"/>
                </a:solidFill>
                <a:effectLst/>
                <a:latin typeface="Monaco" charset="0"/>
                <a:ea typeface="Monaco" charset="0"/>
                <a:cs typeface="Monaco" charset="0"/>
              </a:rPr>
              <a:t>6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]</a:t>
            </a:r>
            <a:endParaRPr lang="en-US" dirty="0">
              <a:solidFill>
                <a:srgbClr val="F8F8F2"/>
              </a:solidFill>
              <a:effectLst/>
              <a:latin typeface="Monaco" charset="0"/>
              <a:ea typeface="Monaco" charset="0"/>
              <a:cs typeface="Monaco" charset="0"/>
            </a:endParaRPr>
          </a:p>
          <a:p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en-US" dirty="0">
                <a:solidFill>
                  <a:srgbClr val="66D9EF"/>
                </a:solidFill>
                <a:effectLst/>
                <a:latin typeface="Monaco" charset="0"/>
                <a:ea typeface="Monaco" charset="0"/>
                <a:cs typeface="Monaco" charset="0"/>
              </a:rPr>
              <a:t>else</a:t>
            </a:r>
          </a:p>
          <a:p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en-US" dirty="0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choose</a:t>
            </a:r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[</a:t>
            </a:r>
            <a:r>
              <a:rPr lang="en-US" dirty="0">
                <a:solidFill>
                  <a:srgbClr val="AE81FF"/>
                </a:solidFill>
                <a:effectLst/>
                <a:latin typeface="Monaco" charset="0"/>
                <a:ea typeface="Monaco" charset="0"/>
                <a:cs typeface="Monaco" charset="0"/>
              </a:rPr>
              <a:t>7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,</a:t>
            </a:r>
            <a:r>
              <a:rPr lang="en-US" dirty="0">
                <a:solidFill>
                  <a:srgbClr val="AE81FF"/>
                </a:solidFill>
                <a:effectLst/>
                <a:latin typeface="Monaco" charset="0"/>
                <a:ea typeface="Monaco" charset="0"/>
                <a:cs typeface="Monaco" charset="0"/>
              </a:rPr>
              <a:t>8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,</a:t>
            </a:r>
            <a:r>
              <a:rPr lang="en-US" dirty="0">
                <a:solidFill>
                  <a:srgbClr val="AE81FF"/>
                </a:solidFill>
                <a:effectLst/>
                <a:latin typeface="Monaco" charset="0"/>
                <a:ea typeface="Monaco" charset="0"/>
                <a:cs typeface="Monaco" charset="0"/>
              </a:rPr>
              <a:t>9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])</a:t>
            </a:r>
            <a:endParaRPr lang="en-US" dirty="0">
              <a:solidFill>
                <a:srgbClr val="F8F8F2"/>
              </a:solidFill>
              <a:effectLst/>
              <a:latin typeface="Monaco" charset="0"/>
              <a:ea typeface="Monaco" charset="0"/>
              <a:cs typeface="Monaco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42681" y="1694972"/>
            <a:ext cx="4801374" cy="1261880"/>
          </a:xfrm>
          <a:prstGeom prst="rect">
            <a:avLst/>
          </a:prstGeom>
          <a:solidFill>
            <a:srgbClr val="313743"/>
          </a:solidFill>
        </p:spPr>
        <p:txBody>
          <a:bodyPr wrap="square" lIns="91434" tIns="45718" rIns="91434" bIns="45718">
            <a:spAutoFit/>
          </a:bodyPr>
          <a:lstStyle/>
          <a:p>
            <a:r>
              <a:rPr lang="en-US" dirty="0" err="1">
                <a:solidFill>
                  <a:srgbClr val="66D9EF"/>
                </a:solidFill>
                <a:effectLst/>
                <a:latin typeface="Monaco" charset="0"/>
                <a:ea typeface="Monaco" charset="0"/>
                <a:cs typeface="Monaco" charset="0"/>
              </a:rPr>
              <a:t>type </a:t>
            </a:r>
            <a:r>
              <a:rPr lang="en-US" dirty="0" err="1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idx</a:t>
            </a:r>
            <a:r>
              <a:rPr lang="en-US" dirty="0" err="1">
                <a:solidFill>
                  <a:srgbClr val="66D9EF"/>
                </a:solidFill>
                <a:effectLst/>
                <a:latin typeface="Monaco" charset="0"/>
                <a:ea typeface="Monaco" charset="0"/>
                <a:cs typeface="Monaco" charset="0"/>
              </a:rPr>
              <a:t>    </a:t>
            </a:r>
            <a:r>
              <a:rPr lang="en-US" dirty="0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= </a:t>
            </a:r>
            <a:r>
              <a:rPr lang="en-US" dirty="0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int</a:t>
            </a:r>
          </a:p>
          <a:p>
            <a:r>
              <a:rPr lang="en-US" dirty="0" err="1">
                <a:solidFill>
                  <a:srgbClr val="66D9EF"/>
                </a:solidFill>
                <a:latin typeface="Monaco" charset="0"/>
                <a:ea typeface="Monaco" charset="0"/>
                <a:cs typeface="Monaco" charset="0"/>
              </a:rPr>
              <a:t>type </a:t>
            </a:r>
            <a:r>
              <a:rPr lang="en-US" dirty="0" err="1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len    </a:t>
            </a:r>
            <a:r>
              <a:rPr lang="en-US" dirty="0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= </a:t>
            </a:r>
            <a:r>
              <a:rPr lang="en-US" dirty="0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int</a:t>
            </a:r>
            <a:endParaRPr lang="en-US" dirty="0" err="1">
              <a:solidFill>
                <a:srgbClr val="66D9EF"/>
              </a:solidFill>
              <a:effectLst/>
              <a:latin typeface="Monaco" charset="0"/>
              <a:ea typeface="Monaco" charset="0"/>
              <a:cs typeface="Monaco" charset="0"/>
            </a:endParaRPr>
          </a:p>
          <a:p>
            <a:r>
              <a:rPr lang="en-US" dirty="0" err="1">
                <a:solidFill>
                  <a:srgbClr val="66D9EF"/>
                </a:solidFill>
                <a:latin typeface="Monaco" charset="0"/>
                <a:ea typeface="Monaco" charset="0"/>
                <a:cs typeface="Monaco" charset="0"/>
              </a:rPr>
              <a:t>v</a:t>
            </a:r>
            <a:r>
              <a:rPr lang="en-US" dirty="0" err="1">
                <a:solidFill>
                  <a:srgbClr val="66D9EF"/>
                </a:solidFill>
                <a:effectLst/>
                <a:latin typeface="Monaco" charset="0"/>
                <a:ea typeface="Monaco" charset="0"/>
                <a:cs typeface="Monaco" charset="0"/>
              </a:rPr>
              <a:t>al </a:t>
            </a:r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past   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=</a:t>
            </a:r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 err="1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(idx * len) </a:t>
            </a:r>
            <a:r>
              <a:rPr lang="en-US" dirty="0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stack</a:t>
            </a:r>
          </a:p>
          <a:p>
            <a:r>
              <a:rPr lang="en-US" dirty="0" err="1">
                <a:solidFill>
                  <a:srgbClr val="66D9EF"/>
                </a:solidFill>
                <a:latin typeface="Monaco" charset="0"/>
                <a:ea typeface="Monaco" charset="0"/>
                <a:cs typeface="Monaco" charset="0"/>
              </a:rPr>
              <a:t>val </a:t>
            </a:r>
            <a:r>
              <a:rPr lang="en-US" dirty="0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future </a:t>
            </a:r>
            <a:r>
              <a:rPr lang="en-US" dirty="0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=</a:t>
            </a:r>
            <a:r>
              <a:rPr lang="en-US" dirty="0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 err="1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int</a:t>
            </a:r>
            <a:r>
              <a:rPr lang="en-US" dirty="0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 stack</a:t>
            </a:r>
            <a:r>
              <a:rPr lang="en-US" dirty="0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42682" y="439511"/>
            <a:ext cx="847168" cy="365125"/>
          </a:xfrm>
        </p:spPr>
        <p:txBody>
          <a:bodyPr/>
          <a:lstStyle/>
          <a:p>
            <a:fld id="{6113E31D-E2AB-40D1-8B51-AFA5AFEF393A}" type="slidenum">
              <a:rPr lang="en-US" smtClean="0"/>
              <a:t>19</a:t>
            </a:fld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85621" y="198412"/>
            <a:ext cx="10321976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 smtClean="0">
                <a:solidFill>
                  <a:schemeClr val="accent4"/>
                </a:solidFill>
                <a:cs typeface="Arial Rounded MT Bold"/>
              </a:rPr>
              <a:t>Scaling Up</a:t>
            </a:r>
            <a:endParaRPr lang="en-US" sz="3000" b="1" dirty="0">
              <a:solidFill>
                <a:srgbClr val="5236C6"/>
              </a:solidFill>
              <a:cs typeface="Arial Rounded MT Bold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6446884" y="3401327"/>
            <a:ext cx="5158242" cy="2495046"/>
            <a:chOff x="6306207" y="2325912"/>
            <a:chExt cx="5158242" cy="2495046"/>
          </a:xfrm>
        </p:grpSpPr>
        <p:sp>
          <p:nvSpPr>
            <p:cNvPr id="2" name="Oval 1"/>
            <p:cNvSpPr/>
            <p:nvPr/>
          </p:nvSpPr>
          <p:spPr>
            <a:xfrm>
              <a:off x="8171791" y="2325912"/>
              <a:ext cx="630621" cy="630621"/>
            </a:xfrm>
            <a:prstGeom prst="ellipse">
              <a:avLst/>
            </a:prstGeom>
            <a:noFill/>
            <a:ln w="19050">
              <a:solidFill>
                <a:srgbClr val="22262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7031420" y="3290588"/>
              <a:ext cx="618942" cy="618942"/>
            </a:xfrm>
            <a:prstGeom prst="ellipse">
              <a:avLst/>
            </a:prstGeom>
            <a:noFill/>
            <a:ln w="19050">
              <a:solidFill>
                <a:srgbClr val="22262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9877971" y="3290588"/>
              <a:ext cx="618942" cy="618942"/>
            </a:xfrm>
            <a:prstGeom prst="ellipse">
              <a:avLst/>
            </a:prstGeom>
            <a:noFill/>
            <a:ln w="19050">
              <a:solidFill>
                <a:srgbClr val="22262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6306207" y="4432076"/>
              <a:ext cx="388882" cy="388882"/>
            </a:xfrm>
            <a:prstGeom prst="rect">
              <a:avLst/>
            </a:prstGeom>
            <a:noFill/>
            <a:ln w="19050">
              <a:solidFill>
                <a:srgbClr val="22262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782909" y="4432076"/>
              <a:ext cx="388882" cy="388882"/>
            </a:xfrm>
            <a:prstGeom prst="rect">
              <a:avLst/>
            </a:prstGeom>
            <a:noFill/>
            <a:ln w="19050">
              <a:solidFill>
                <a:srgbClr val="22262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9023129" y="4432076"/>
              <a:ext cx="388882" cy="388882"/>
            </a:xfrm>
            <a:prstGeom prst="rect">
              <a:avLst/>
            </a:prstGeom>
            <a:noFill/>
            <a:ln w="19050">
              <a:solidFill>
                <a:srgbClr val="22262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993001" y="4432076"/>
              <a:ext cx="388882" cy="388882"/>
            </a:xfrm>
            <a:prstGeom prst="rect">
              <a:avLst/>
            </a:prstGeom>
            <a:noFill/>
            <a:ln w="19050">
              <a:solidFill>
                <a:srgbClr val="22262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1075567" y="4432076"/>
              <a:ext cx="388882" cy="388882"/>
            </a:xfrm>
            <a:prstGeom prst="rect">
              <a:avLst/>
            </a:prstGeom>
            <a:noFill/>
            <a:ln w="19050">
              <a:solidFill>
                <a:srgbClr val="22262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>
              <a:stCxn id="2" idx="3"/>
              <a:endCxn id="11" idx="7"/>
            </p:cNvCxnSpPr>
            <p:nvPr/>
          </p:nvCxnSpPr>
          <p:spPr>
            <a:xfrm flipH="1">
              <a:off x="7559720" y="2864181"/>
              <a:ext cx="704423" cy="517049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1" idx="3"/>
              <a:endCxn id="3" idx="0"/>
            </p:cNvCxnSpPr>
            <p:nvPr/>
          </p:nvCxnSpPr>
          <p:spPr>
            <a:xfrm flipH="1">
              <a:off x="6500648" y="3818888"/>
              <a:ext cx="621414" cy="613188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1" idx="5"/>
              <a:endCxn id="13" idx="0"/>
            </p:cNvCxnSpPr>
            <p:nvPr/>
          </p:nvCxnSpPr>
          <p:spPr>
            <a:xfrm>
              <a:off x="7559720" y="3818888"/>
              <a:ext cx="417630" cy="613188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12" idx="3"/>
              <a:endCxn id="14" idx="0"/>
            </p:cNvCxnSpPr>
            <p:nvPr/>
          </p:nvCxnSpPr>
          <p:spPr>
            <a:xfrm flipH="1">
              <a:off x="9217570" y="3818888"/>
              <a:ext cx="751043" cy="613188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2" idx="4"/>
              <a:endCxn id="15" idx="0"/>
            </p:cNvCxnSpPr>
            <p:nvPr/>
          </p:nvCxnSpPr>
          <p:spPr>
            <a:xfrm>
              <a:off x="10187442" y="3909530"/>
              <a:ext cx="0" cy="522546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12" idx="5"/>
              <a:endCxn id="16" idx="0"/>
            </p:cNvCxnSpPr>
            <p:nvPr/>
          </p:nvCxnSpPr>
          <p:spPr>
            <a:xfrm>
              <a:off x="10406271" y="3818888"/>
              <a:ext cx="863737" cy="613188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2" idx="5"/>
            </p:cNvCxnSpPr>
            <p:nvPr/>
          </p:nvCxnSpPr>
          <p:spPr>
            <a:xfrm>
              <a:off x="8710060" y="2864181"/>
              <a:ext cx="1167911" cy="620652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8176941" y="2882129"/>
              <a:ext cx="3080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22262F"/>
                  </a:solidFill>
                  <a:latin typeface="Monaco" charset="0"/>
                  <a:ea typeface="Monaco" charset="0"/>
                  <a:cs typeface="Monaco" charset="0"/>
                </a:rPr>
                <a:t>0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015645" y="3889060"/>
              <a:ext cx="3080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22262F"/>
                  </a:solidFill>
                  <a:latin typeface="Monaco" charset="0"/>
                  <a:ea typeface="Monaco" charset="0"/>
                  <a:cs typeface="Monaco" charset="0"/>
                </a:rPr>
                <a:t>0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9794413" y="3808359"/>
              <a:ext cx="3080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22262F"/>
                  </a:solidFill>
                  <a:latin typeface="Monaco" charset="0"/>
                  <a:ea typeface="Monaco" charset="0"/>
                  <a:cs typeface="Monaco" charset="0"/>
                </a:rPr>
                <a:t>0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568116" y="2882129"/>
              <a:ext cx="3080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22262F"/>
                  </a:solidFill>
                  <a:latin typeface="Monaco" charset="0"/>
                  <a:ea typeface="Monaco" charset="0"/>
                  <a:cs typeface="Monaco" charset="0"/>
                </a:rPr>
                <a:t>1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9944492" y="3864515"/>
              <a:ext cx="3080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22262F"/>
                  </a:solidFill>
                  <a:latin typeface="Monaco" charset="0"/>
                  <a:ea typeface="Monaco" charset="0"/>
                  <a:cs typeface="Monaco" charset="0"/>
                </a:rPr>
                <a:t>1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406039" y="3889060"/>
              <a:ext cx="3080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22262F"/>
                  </a:solidFill>
                  <a:latin typeface="Monaco" charset="0"/>
                  <a:ea typeface="Monaco" charset="0"/>
                  <a:cs typeface="Monaco" charset="0"/>
                </a:rPr>
                <a:t>1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257593" y="3821759"/>
              <a:ext cx="3080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22262F"/>
                  </a:solidFill>
                  <a:latin typeface="Monaco" charset="0"/>
                  <a:ea typeface="Monaco" charset="0"/>
                  <a:cs typeface="Monaco" charset="0"/>
                </a:rPr>
                <a:t>2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6580966" y="1430625"/>
            <a:ext cx="76815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</a:schemeClr>
                </a:solidFill>
                <a:latin typeface="Monaco" charset="0"/>
                <a:ea typeface="Monaco" charset="0"/>
                <a:cs typeface="Monaco" charset="0"/>
              </a:rPr>
              <a:t>past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858633" y="1452893"/>
            <a:ext cx="105990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</a:schemeClr>
                </a:solidFill>
                <a:latin typeface="Monaco" charset="0"/>
                <a:ea typeface="Monaco" charset="0"/>
                <a:cs typeface="Monaco" charset="0"/>
              </a:rPr>
              <a:t>future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9909962" y="1110250"/>
            <a:ext cx="1191946" cy="1459250"/>
            <a:chOff x="9909962" y="630394"/>
            <a:chExt cx="1191946" cy="1459250"/>
          </a:xfrm>
        </p:grpSpPr>
        <p:sp>
          <p:nvSpPr>
            <p:cNvPr id="53" name="TextBox 52"/>
            <p:cNvSpPr txBox="1"/>
            <p:nvPr/>
          </p:nvSpPr>
          <p:spPr>
            <a:xfrm>
              <a:off x="9909962" y="1745198"/>
              <a:ext cx="5549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chemeClr val="tx1">
                      <a:lumMod val="50000"/>
                    </a:schemeClr>
                  </a:solidFill>
                  <a:latin typeface="Monaco" charset="0"/>
                  <a:ea typeface="Monaco" charset="0"/>
                  <a:cs typeface="Monaco" charset="0"/>
                </a:rPr>
                <a:t>idx</a:t>
              </a:r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9950260" y="630394"/>
              <a:ext cx="1093305" cy="1062541"/>
              <a:chOff x="7150082" y="677110"/>
              <a:chExt cx="1093305" cy="1062541"/>
            </a:xfrm>
          </p:grpSpPr>
          <p:cxnSp>
            <p:nvCxnSpPr>
              <p:cNvPr id="59" name="Straight Connector 58"/>
              <p:cNvCxnSpPr/>
              <p:nvPr/>
            </p:nvCxnSpPr>
            <p:spPr>
              <a:xfrm>
                <a:off x="7151927" y="677110"/>
                <a:ext cx="0" cy="1055074"/>
              </a:xfrm>
              <a:prstGeom prst="line">
                <a:avLst/>
              </a:prstGeom>
              <a:ln>
                <a:solidFill>
                  <a:srgbClr val="2226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8243387" y="684577"/>
                <a:ext cx="0" cy="1055074"/>
              </a:xfrm>
              <a:prstGeom prst="line">
                <a:avLst/>
              </a:prstGeom>
              <a:ln>
                <a:solidFill>
                  <a:srgbClr val="2226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7150082" y="1732184"/>
                <a:ext cx="1093305" cy="0"/>
              </a:xfrm>
              <a:prstGeom prst="line">
                <a:avLst/>
              </a:prstGeom>
              <a:ln>
                <a:solidFill>
                  <a:srgbClr val="2226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" name="TextBox 61"/>
            <p:cNvSpPr txBox="1"/>
            <p:nvPr/>
          </p:nvSpPr>
          <p:spPr>
            <a:xfrm>
              <a:off x="10546948" y="1751090"/>
              <a:ext cx="5549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chemeClr val="tx1">
                      <a:lumMod val="50000"/>
                    </a:schemeClr>
                  </a:solidFill>
                  <a:latin typeface="Monaco" charset="0"/>
                  <a:ea typeface="Monaco" charset="0"/>
                  <a:cs typeface="Monaco" charset="0"/>
                </a:rPr>
                <a:t>len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7327613" y="1101160"/>
            <a:ext cx="1191946" cy="1459250"/>
            <a:chOff x="9909962" y="630394"/>
            <a:chExt cx="1191946" cy="1459250"/>
          </a:xfrm>
        </p:grpSpPr>
        <p:sp>
          <p:nvSpPr>
            <p:cNvPr id="67" name="TextBox 66"/>
            <p:cNvSpPr txBox="1"/>
            <p:nvPr/>
          </p:nvSpPr>
          <p:spPr>
            <a:xfrm>
              <a:off x="9909962" y="1745198"/>
              <a:ext cx="5549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chemeClr val="tx1">
                      <a:lumMod val="50000"/>
                    </a:schemeClr>
                  </a:solidFill>
                  <a:latin typeface="Monaco" charset="0"/>
                  <a:ea typeface="Monaco" charset="0"/>
                  <a:cs typeface="Monaco" charset="0"/>
                </a:rPr>
                <a:t>idx</a:t>
              </a:r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9950260" y="630394"/>
              <a:ext cx="1093305" cy="1062541"/>
              <a:chOff x="7150082" y="677110"/>
              <a:chExt cx="1093305" cy="1062541"/>
            </a:xfrm>
          </p:grpSpPr>
          <p:cxnSp>
            <p:nvCxnSpPr>
              <p:cNvPr id="70" name="Straight Connector 69"/>
              <p:cNvCxnSpPr/>
              <p:nvPr/>
            </p:nvCxnSpPr>
            <p:spPr>
              <a:xfrm>
                <a:off x="7151927" y="677110"/>
                <a:ext cx="0" cy="1055074"/>
              </a:xfrm>
              <a:prstGeom prst="line">
                <a:avLst/>
              </a:prstGeom>
              <a:ln>
                <a:solidFill>
                  <a:srgbClr val="2226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8243387" y="684577"/>
                <a:ext cx="0" cy="1055074"/>
              </a:xfrm>
              <a:prstGeom prst="line">
                <a:avLst/>
              </a:prstGeom>
              <a:ln>
                <a:solidFill>
                  <a:srgbClr val="2226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7150082" y="1732184"/>
                <a:ext cx="1093305" cy="0"/>
              </a:xfrm>
              <a:prstGeom prst="line">
                <a:avLst/>
              </a:prstGeom>
              <a:ln>
                <a:solidFill>
                  <a:srgbClr val="2226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9" name="TextBox 68"/>
            <p:cNvSpPr txBox="1"/>
            <p:nvPr/>
          </p:nvSpPr>
          <p:spPr>
            <a:xfrm>
              <a:off x="10546948" y="1751090"/>
              <a:ext cx="5549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chemeClr val="tx1">
                      <a:lumMod val="50000"/>
                    </a:schemeClr>
                  </a:solidFill>
                  <a:latin typeface="Monaco" charset="0"/>
                  <a:ea typeface="Monaco" charset="0"/>
                  <a:cs typeface="Monaco" charset="0"/>
                </a:rPr>
                <a:t>len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9949045" y="1725751"/>
            <a:ext cx="1091461" cy="445769"/>
            <a:chOff x="7369755" y="1725751"/>
            <a:chExt cx="1091461" cy="445769"/>
          </a:xfrm>
        </p:grpSpPr>
        <p:sp>
          <p:nvSpPr>
            <p:cNvPr id="83" name="Rectangle 82"/>
            <p:cNvSpPr/>
            <p:nvPr/>
          </p:nvSpPr>
          <p:spPr>
            <a:xfrm>
              <a:off x="7369755" y="1725751"/>
              <a:ext cx="1091461" cy="44576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/>
            <p:cNvSpPr txBox="1"/>
            <p:nvPr/>
          </p:nvSpPr>
          <p:spPr>
            <a:xfrm flipH="1">
              <a:off x="7505956" y="1775815"/>
              <a:ext cx="3888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chemeClr val="tx1">
                      <a:lumMod val="50000"/>
                    </a:schemeClr>
                  </a:solidFill>
                  <a:latin typeface="Monaco" charset="0"/>
                  <a:ea typeface="Monaco" charset="0"/>
                  <a:cs typeface="Monaco" charset="0"/>
                </a:rPr>
                <a:t>1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 flipH="1">
              <a:off x="8045586" y="1765580"/>
              <a:ext cx="3929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chemeClr val="tx1">
                      <a:lumMod val="50000"/>
                    </a:schemeClr>
                  </a:solidFill>
                  <a:latin typeface="Monaco" charset="0"/>
                  <a:ea typeface="Monaco" charset="0"/>
                  <a:cs typeface="Monaco" charset="0"/>
                </a:rPr>
                <a:t>2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9949045" y="1253315"/>
            <a:ext cx="1091461" cy="445769"/>
            <a:chOff x="7369755" y="1725751"/>
            <a:chExt cx="1091461" cy="445769"/>
          </a:xfrm>
        </p:grpSpPr>
        <p:sp>
          <p:nvSpPr>
            <p:cNvPr id="55" name="Rectangle 54"/>
            <p:cNvSpPr/>
            <p:nvPr/>
          </p:nvSpPr>
          <p:spPr>
            <a:xfrm>
              <a:off x="7369755" y="1725751"/>
              <a:ext cx="1091461" cy="44576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/>
            <p:cNvSpPr txBox="1"/>
            <p:nvPr/>
          </p:nvSpPr>
          <p:spPr>
            <a:xfrm flipH="1">
              <a:off x="7505956" y="1775815"/>
              <a:ext cx="3888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chemeClr val="tx1">
                      <a:lumMod val="50000"/>
                    </a:schemeClr>
                  </a:solidFill>
                  <a:latin typeface="Monaco" charset="0"/>
                  <a:ea typeface="Monaco" charset="0"/>
                  <a:cs typeface="Monaco" charset="0"/>
                </a:rPr>
                <a:t>0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 flipH="1">
              <a:off x="8045586" y="1765580"/>
              <a:ext cx="3929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chemeClr val="tx1">
                      <a:lumMod val="50000"/>
                    </a:schemeClr>
                  </a:solidFill>
                  <a:latin typeface="Monaco" charset="0"/>
                  <a:ea typeface="Monaco" charset="0"/>
                  <a:cs typeface="Monaco" charset="0"/>
                </a:rPr>
                <a:t>2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9100508" y="3506953"/>
            <a:ext cx="997393" cy="400110"/>
            <a:chOff x="10393267" y="3371243"/>
            <a:chExt cx="997393" cy="400110"/>
          </a:xfrm>
        </p:grpSpPr>
        <p:sp>
          <p:nvSpPr>
            <p:cNvPr id="74" name="TextBox 73"/>
            <p:cNvSpPr txBox="1"/>
            <p:nvPr/>
          </p:nvSpPr>
          <p:spPr>
            <a:xfrm>
              <a:off x="10872569" y="3371243"/>
              <a:ext cx="5180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chemeClr val="tx1">
                      <a:lumMod val="50000"/>
                    </a:schemeClr>
                  </a:solidFill>
                </a:rPr>
                <a:t>cur</a:t>
              </a:r>
            </a:p>
          </p:txBody>
        </p:sp>
        <p:cxnSp>
          <p:nvCxnSpPr>
            <p:cNvPr id="75" name="Straight Arrow Connector 74"/>
            <p:cNvCxnSpPr/>
            <p:nvPr/>
          </p:nvCxnSpPr>
          <p:spPr>
            <a:xfrm flipH="1">
              <a:off x="10393267" y="3601382"/>
              <a:ext cx="431161" cy="0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6" name="Straight Arrow Connector 75"/>
          <p:cNvCxnSpPr/>
          <p:nvPr/>
        </p:nvCxnSpPr>
        <p:spPr>
          <a:xfrm flipH="1">
            <a:off x="7516371" y="3608905"/>
            <a:ext cx="646180" cy="469344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7" name="Group 76"/>
          <p:cNvGrpSpPr/>
          <p:nvPr/>
        </p:nvGrpSpPr>
        <p:grpSpPr>
          <a:xfrm>
            <a:off x="7961557" y="4465848"/>
            <a:ext cx="997393" cy="400110"/>
            <a:chOff x="10393267" y="3371243"/>
            <a:chExt cx="997393" cy="400110"/>
          </a:xfrm>
        </p:grpSpPr>
        <p:sp>
          <p:nvSpPr>
            <p:cNvPr id="78" name="TextBox 77"/>
            <p:cNvSpPr txBox="1"/>
            <p:nvPr/>
          </p:nvSpPr>
          <p:spPr>
            <a:xfrm>
              <a:off x="10872569" y="3371243"/>
              <a:ext cx="5180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chemeClr val="tx1">
                      <a:lumMod val="50000"/>
                    </a:schemeClr>
                  </a:solidFill>
                </a:rPr>
                <a:t>cur</a:t>
              </a:r>
            </a:p>
          </p:txBody>
        </p:sp>
        <p:cxnSp>
          <p:nvCxnSpPr>
            <p:cNvPr id="79" name="Straight Arrow Connector 78"/>
            <p:cNvCxnSpPr/>
            <p:nvPr/>
          </p:nvCxnSpPr>
          <p:spPr>
            <a:xfrm flipH="1">
              <a:off x="10393267" y="3601382"/>
              <a:ext cx="431161" cy="0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0" name="Straight Arrow Connector 79"/>
          <p:cNvCxnSpPr/>
          <p:nvPr/>
        </p:nvCxnSpPr>
        <p:spPr>
          <a:xfrm>
            <a:off x="7592989" y="4153817"/>
            <a:ext cx="956109" cy="1330801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1" name="Group 80"/>
          <p:cNvGrpSpPr/>
          <p:nvPr/>
        </p:nvGrpSpPr>
        <p:grpSpPr>
          <a:xfrm>
            <a:off x="8317618" y="5452894"/>
            <a:ext cx="839480" cy="400110"/>
            <a:chOff x="10393268" y="3371243"/>
            <a:chExt cx="839480" cy="400110"/>
          </a:xfrm>
        </p:grpSpPr>
        <p:sp>
          <p:nvSpPr>
            <p:cNvPr id="82" name="TextBox 81"/>
            <p:cNvSpPr txBox="1"/>
            <p:nvPr/>
          </p:nvSpPr>
          <p:spPr>
            <a:xfrm>
              <a:off x="10714657" y="3371243"/>
              <a:ext cx="5180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chemeClr val="tx1">
                      <a:lumMod val="50000"/>
                    </a:schemeClr>
                  </a:solidFill>
                </a:rPr>
                <a:t>cur</a:t>
              </a:r>
            </a:p>
          </p:txBody>
        </p:sp>
        <p:cxnSp>
          <p:nvCxnSpPr>
            <p:cNvPr id="91" name="Straight Arrow Connector 90"/>
            <p:cNvCxnSpPr/>
            <p:nvPr/>
          </p:nvCxnSpPr>
          <p:spPr>
            <a:xfrm flipH="1">
              <a:off x="10393268" y="3601382"/>
              <a:ext cx="339901" cy="0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1955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0.01181 C -0.05378 -0.07986 -0.10755 -0.14792 -0.14258 -0.13519 C -0.17774 -0.12269 -0.21289 0.06157 -0.21094 0.06412 " pathEditMode="relative" rAng="0" ptsTypes="AAA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60" y="-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77 -0.01736 C -0.04115 -0.12246 -0.07253 -0.22732 -0.10612 -0.23542 C -0.13972 -0.24375 -0.20703 -0.08056 -0.21146 -0.06713 " pathEditMode="relative" rAng="0" ptsTypes="AAA">
                                      <p:cBhvr>
                                        <p:cTn id="2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91" y="-1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85622" y="198412"/>
            <a:ext cx="4370948" cy="641293"/>
          </a:xfrm>
          <a:prstGeom prst="rect">
            <a:avLst/>
          </a:prstGeom>
        </p:spPr>
        <p:txBody>
          <a:bodyPr lIns="91436" tIns="45718" rIns="91436" bIns="45718"/>
          <a:lstStyle/>
          <a:p>
            <a:pPr algn="l"/>
            <a:r>
              <a:rPr lang="en-US" sz="4500" b="1" dirty="0" err="1">
                <a:solidFill>
                  <a:schemeClr val="accent4"/>
                </a:solidFill>
                <a:cs typeface="Arial Rounded MT Bold"/>
              </a:rPr>
              <a:t>Nondeterminism</a:t>
            </a:r>
            <a:endParaRPr lang="en-US" sz="4500" b="1" dirty="0">
              <a:solidFill>
                <a:schemeClr val="accent4"/>
              </a:solidFill>
              <a:cs typeface="Arial Rounded MT 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5623" y="2563235"/>
            <a:ext cx="2762295" cy="523220"/>
          </a:xfrm>
          <a:prstGeom prst="rect">
            <a:avLst/>
          </a:prstGeom>
          <a:noFill/>
        </p:spPr>
        <p:txBody>
          <a:bodyPr wrap="none" lIns="91434" tIns="45718" rIns="91434" bIns="45718" rtlCol="0">
            <a:spAutoFit/>
          </a:bodyPr>
          <a:lstStyle/>
          <a:p>
            <a:r>
              <a:rPr lang="en-US" sz="2800" dirty="0">
                <a:latin typeface="Monaco" charset="0"/>
                <a:ea typeface="Monaco" charset="0"/>
                <a:cs typeface="Monaco" charset="0"/>
              </a:rPr>
              <a:t>choose(</a:t>
            </a:r>
            <a:r>
              <a:rPr lang="en-US" sz="2800" dirty="0">
                <a:solidFill>
                  <a:srgbClr val="0000FF"/>
                </a:solidFill>
                <a:latin typeface="Monaco" charset="0"/>
                <a:ea typeface="Monaco" charset="0"/>
                <a:cs typeface="Monaco" charset="0"/>
              </a:rPr>
              <a:t>3</a:t>
            </a:r>
            <a:r>
              <a:rPr lang="en-US" sz="2800" dirty="0">
                <a:latin typeface="Monaco" charset="0"/>
                <a:ea typeface="Monaco" charset="0"/>
                <a:cs typeface="Monaco" charset="0"/>
              </a:rPr>
              <a:t>, </a:t>
            </a:r>
            <a:r>
              <a:rPr lang="en-US" sz="2800" dirty="0">
                <a:solidFill>
                  <a:srgbClr val="0000FF"/>
                </a:solidFill>
                <a:latin typeface="Monaco" charset="0"/>
                <a:ea typeface="Monaco" charset="0"/>
                <a:cs typeface="Monaco" charset="0"/>
              </a:rPr>
              <a:t>4</a:t>
            </a:r>
            <a:r>
              <a:rPr lang="en-US" sz="2800" dirty="0">
                <a:latin typeface="Monaco" charset="0"/>
                <a:ea typeface="Monaco" charset="0"/>
                <a:cs typeface="Monaco" charset="0"/>
              </a:rPr>
              <a:t>)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664994" y="2008063"/>
            <a:ext cx="1355271" cy="5551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664994" y="3185131"/>
            <a:ext cx="1355271" cy="5874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477463" y="1664459"/>
            <a:ext cx="399468" cy="523220"/>
          </a:xfrm>
          <a:prstGeom prst="rect">
            <a:avLst/>
          </a:prstGeom>
          <a:noFill/>
        </p:spPr>
        <p:txBody>
          <a:bodyPr wrap="none" lIns="91434" tIns="45718" rIns="91434" bIns="45718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Monaco" charset="0"/>
                <a:ea typeface="Monaco" charset="0"/>
                <a:cs typeface="Monaco" charset="0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61135" y="3510999"/>
            <a:ext cx="406949" cy="523220"/>
          </a:xfrm>
          <a:prstGeom prst="rect">
            <a:avLst/>
          </a:prstGeom>
          <a:noFill/>
        </p:spPr>
        <p:txBody>
          <a:bodyPr wrap="none" lIns="91434" tIns="45718" rIns="91434" bIns="45718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Monaco" charset="0"/>
                <a:ea typeface="Monaco" charset="0"/>
                <a:cs typeface="Monaco" charset="0"/>
              </a:rPr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19369" y="4570683"/>
            <a:ext cx="3001791" cy="707884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/>
            <a:r>
              <a:rPr lang="en-US" sz="2000" b="1" dirty="0"/>
              <a:t>Splits the world</a:t>
            </a:r>
          </a:p>
          <a:p>
            <a:pPr algn="ctr"/>
            <a:r>
              <a:rPr lang="en-US" sz="2000" b="1" dirty="0"/>
              <a:t>Returns both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260517" y="1782777"/>
            <a:ext cx="2308595" cy="20798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dirty="0" smtClean="0"/>
              <a:t>What </a:t>
            </a:r>
            <a:r>
              <a:rPr lang="en-US" dirty="0"/>
              <a:t>language </a:t>
            </a:r>
            <a:endParaRPr lang="en-US" dirty="0" smtClean="0"/>
          </a:p>
          <a:p>
            <a:pPr algn="ctr"/>
            <a:r>
              <a:rPr lang="en-US" dirty="0" smtClean="0"/>
              <a:t>has this</a:t>
            </a:r>
          </a:p>
          <a:p>
            <a:pPr algn="ctr"/>
            <a:r>
              <a:rPr lang="en-US" sz="6000" b="1" dirty="0"/>
              <a:t>? 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0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42682" y="3519728"/>
            <a:ext cx="4642757" cy="1554271"/>
          </a:xfrm>
          <a:prstGeom prst="rect">
            <a:avLst/>
          </a:prstGeom>
          <a:solidFill>
            <a:srgbClr val="313743"/>
          </a:solidFill>
        </p:spPr>
        <p:txBody>
          <a:bodyPr wrap="square" lIns="91434" tIns="45718" rIns="91434" bIns="45718">
            <a:spAutoFit/>
          </a:bodyPr>
          <a:lstStyle/>
          <a:p>
            <a:r>
              <a:rPr lang="en-US" dirty="0" err="1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withNondeterminism</a:t>
            </a:r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(</a:t>
            </a:r>
            <a:r>
              <a:rPr lang="en-US" dirty="0" err="1">
                <a:solidFill>
                  <a:srgbClr val="66D9EF"/>
                </a:solidFill>
                <a:effectLst/>
                <a:latin typeface="Monaco" charset="0"/>
                <a:ea typeface="Monaco" charset="0"/>
                <a:cs typeface="Monaco" charset="0"/>
              </a:rPr>
              <a:t>fn</a:t>
            </a:r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()</a:t>
            </a:r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=&gt;</a:t>
            </a:r>
            <a:endParaRPr lang="en-US" dirty="0">
              <a:solidFill>
                <a:srgbClr val="F8F8F2"/>
              </a:solidFill>
              <a:effectLst/>
              <a:latin typeface="Monaco" charset="0"/>
              <a:ea typeface="Monaco" charset="0"/>
              <a:cs typeface="Monaco" charset="0"/>
            </a:endParaRPr>
          </a:p>
          <a:p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en-US" dirty="0">
                <a:solidFill>
                  <a:srgbClr val="66D9EF"/>
                </a:solidFill>
                <a:effectLst/>
                <a:latin typeface="Monaco" charset="0"/>
                <a:ea typeface="Monaco" charset="0"/>
                <a:cs typeface="Monaco" charset="0"/>
              </a:rPr>
              <a:t>if</a:t>
            </a:r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choose</a:t>
            </a:r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[</a:t>
            </a:r>
            <a:r>
              <a:rPr lang="en-US" dirty="0" err="1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true</a:t>
            </a:r>
            <a:r>
              <a:rPr lang="en-US" dirty="0" err="1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,</a:t>
            </a:r>
            <a:r>
              <a:rPr lang="en-US" dirty="0" err="1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false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]</a:t>
            </a:r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>
                <a:solidFill>
                  <a:srgbClr val="66D9EF"/>
                </a:solidFill>
                <a:effectLst/>
                <a:latin typeface="Monaco" charset="0"/>
                <a:ea typeface="Monaco" charset="0"/>
                <a:cs typeface="Monaco" charset="0"/>
              </a:rPr>
              <a:t>then</a:t>
            </a:r>
            <a:endParaRPr lang="en-US" dirty="0">
              <a:solidFill>
                <a:srgbClr val="F8F8F2"/>
              </a:solidFill>
              <a:effectLst/>
              <a:latin typeface="Monaco" charset="0"/>
              <a:ea typeface="Monaco" charset="0"/>
              <a:cs typeface="Monaco" charset="0"/>
            </a:endParaRPr>
          </a:p>
          <a:p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en-US" dirty="0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choose</a:t>
            </a:r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[</a:t>
            </a:r>
            <a:r>
              <a:rPr lang="en-US" dirty="0">
                <a:solidFill>
                  <a:srgbClr val="AE81FF"/>
                </a:solidFill>
                <a:effectLst/>
                <a:latin typeface="Monaco" charset="0"/>
                <a:ea typeface="Monaco" charset="0"/>
                <a:cs typeface="Monaco" charset="0"/>
              </a:rPr>
              <a:t>5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,</a:t>
            </a:r>
            <a:r>
              <a:rPr lang="en-US" dirty="0">
                <a:solidFill>
                  <a:srgbClr val="AE81FF"/>
                </a:solidFill>
                <a:effectLst/>
                <a:latin typeface="Monaco" charset="0"/>
                <a:ea typeface="Monaco" charset="0"/>
                <a:cs typeface="Monaco" charset="0"/>
              </a:rPr>
              <a:t>6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]</a:t>
            </a:r>
            <a:endParaRPr lang="en-US" dirty="0">
              <a:solidFill>
                <a:srgbClr val="F8F8F2"/>
              </a:solidFill>
              <a:effectLst/>
              <a:latin typeface="Monaco" charset="0"/>
              <a:ea typeface="Monaco" charset="0"/>
              <a:cs typeface="Monaco" charset="0"/>
            </a:endParaRPr>
          </a:p>
          <a:p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en-US" dirty="0">
                <a:solidFill>
                  <a:srgbClr val="66D9EF"/>
                </a:solidFill>
                <a:effectLst/>
                <a:latin typeface="Monaco" charset="0"/>
                <a:ea typeface="Monaco" charset="0"/>
                <a:cs typeface="Monaco" charset="0"/>
              </a:rPr>
              <a:t>else</a:t>
            </a:r>
          </a:p>
          <a:p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en-US" dirty="0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choose</a:t>
            </a:r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[</a:t>
            </a:r>
            <a:r>
              <a:rPr lang="en-US" dirty="0">
                <a:solidFill>
                  <a:srgbClr val="AE81FF"/>
                </a:solidFill>
                <a:effectLst/>
                <a:latin typeface="Monaco" charset="0"/>
                <a:ea typeface="Monaco" charset="0"/>
                <a:cs typeface="Monaco" charset="0"/>
              </a:rPr>
              <a:t>7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,</a:t>
            </a:r>
            <a:r>
              <a:rPr lang="en-US" dirty="0">
                <a:solidFill>
                  <a:srgbClr val="AE81FF"/>
                </a:solidFill>
                <a:effectLst/>
                <a:latin typeface="Monaco" charset="0"/>
                <a:ea typeface="Monaco" charset="0"/>
                <a:cs typeface="Monaco" charset="0"/>
              </a:rPr>
              <a:t>8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,</a:t>
            </a:r>
            <a:r>
              <a:rPr lang="en-US" dirty="0">
                <a:solidFill>
                  <a:srgbClr val="AE81FF"/>
                </a:solidFill>
                <a:effectLst/>
                <a:latin typeface="Monaco" charset="0"/>
                <a:ea typeface="Monaco" charset="0"/>
                <a:cs typeface="Monaco" charset="0"/>
              </a:rPr>
              <a:t>9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])</a:t>
            </a:r>
            <a:endParaRPr lang="en-US" dirty="0">
              <a:solidFill>
                <a:srgbClr val="F8F8F2"/>
              </a:solidFill>
              <a:effectLst/>
              <a:latin typeface="Monaco" charset="0"/>
              <a:ea typeface="Monaco" charset="0"/>
              <a:cs typeface="Monaco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42681" y="1694972"/>
            <a:ext cx="4801374" cy="1261880"/>
          </a:xfrm>
          <a:prstGeom prst="rect">
            <a:avLst/>
          </a:prstGeom>
          <a:solidFill>
            <a:srgbClr val="313743"/>
          </a:solidFill>
        </p:spPr>
        <p:txBody>
          <a:bodyPr wrap="square" lIns="91434" tIns="45718" rIns="91434" bIns="45718">
            <a:spAutoFit/>
          </a:bodyPr>
          <a:lstStyle/>
          <a:p>
            <a:r>
              <a:rPr lang="en-US" dirty="0" err="1">
                <a:solidFill>
                  <a:srgbClr val="66D9EF"/>
                </a:solidFill>
                <a:effectLst/>
                <a:latin typeface="Monaco" charset="0"/>
                <a:ea typeface="Monaco" charset="0"/>
                <a:cs typeface="Monaco" charset="0"/>
              </a:rPr>
              <a:t>type </a:t>
            </a:r>
            <a:r>
              <a:rPr lang="en-US" dirty="0" err="1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idx</a:t>
            </a:r>
            <a:r>
              <a:rPr lang="en-US" dirty="0" err="1">
                <a:solidFill>
                  <a:srgbClr val="66D9EF"/>
                </a:solidFill>
                <a:effectLst/>
                <a:latin typeface="Monaco" charset="0"/>
                <a:ea typeface="Monaco" charset="0"/>
                <a:cs typeface="Monaco" charset="0"/>
              </a:rPr>
              <a:t>    </a:t>
            </a:r>
            <a:r>
              <a:rPr lang="en-US" dirty="0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= </a:t>
            </a:r>
            <a:r>
              <a:rPr lang="en-US" dirty="0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int</a:t>
            </a:r>
          </a:p>
          <a:p>
            <a:r>
              <a:rPr lang="en-US" dirty="0" err="1">
                <a:solidFill>
                  <a:srgbClr val="66D9EF"/>
                </a:solidFill>
                <a:latin typeface="Monaco" charset="0"/>
                <a:ea typeface="Monaco" charset="0"/>
                <a:cs typeface="Monaco" charset="0"/>
              </a:rPr>
              <a:t>type </a:t>
            </a:r>
            <a:r>
              <a:rPr lang="en-US" dirty="0" err="1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len    </a:t>
            </a:r>
            <a:r>
              <a:rPr lang="en-US" dirty="0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= </a:t>
            </a:r>
            <a:r>
              <a:rPr lang="en-US" dirty="0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int</a:t>
            </a:r>
            <a:endParaRPr lang="en-US" dirty="0" err="1">
              <a:solidFill>
                <a:srgbClr val="66D9EF"/>
              </a:solidFill>
              <a:effectLst/>
              <a:latin typeface="Monaco" charset="0"/>
              <a:ea typeface="Monaco" charset="0"/>
              <a:cs typeface="Monaco" charset="0"/>
            </a:endParaRPr>
          </a:p>
          <a:p>
            <a:r>
              <a:rPr lang="en-US" dirty="0" err="1">
                <a:solidFill>
                  <a:srgbClr val="66D9EF"/>
                </a:solidFill>
                <a:latin typeface="Monaco" charset="0"/>
                <a:ea typeface="Monaco" charset="0"/>
                <a:cs typeface="Monaco" charset="0"/>
              </a:rPr>
              <a:t>v</a:t>
            </a:r>
            <a:r>
              <a:rPr lang="en-US" dirty="0" err="1">
                <a:solidFill>
                  <a:srgbClr val="66D9EF"/>
                </a:solidFill>
                <a:effectLst/>
                <a:latin typeface="Monaco" charset="0"/>
                <a:ea typeface="Monaco" charset="0"/>
                <a:cs typeface="Monaco" charset="0"/>
              </a:rPr>
              <a:t>al </a:t>
            </a:r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past   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=</a:t>
            </a:r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 err="1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(idx * len) </a:t>
            </a:r>
            <a:r>
              <a:rPr lang="en-US" dirty="0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stack</a:t>
            </a:r>
          </a:p>
          <a:p>
            <a:r>
              <a:rPr lang="en-US" dirty="0" err="1">
                <a:solidFill>
                  <a:srgbClr val="66D9EF"/>
                </a:solidFill>
                <a:latin typeface="Monaco" charset="0"/>
                <a:ea typeface="Monaco" charset="0"/>
                <a:cs typeface="Monaco" charset="0"/>
              </a:rPr>
              <a:t>val </a:t>
            </a:r>
            <a:r>
              <a:rPr lang="en-US" dirty="0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future </a:t>
            </a:r>
            <a:r>
              <a:rPr lang="en-US" dirty="0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=</a:t>
            </a:r>
            <a:r>
              <a:rPr lang="en-US" dirty="0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 err="1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int</a:t>
            </a:r>
            <a:r>
              <a:rPr lang="en-US" dirty="0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 stack</a:t>
            </a:r>
            <a:r>
              <a:rPr lang="en-US" dirty="0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42682" y="439511"/>
            <a:ext cx="847168" cy="365125"/>
          </a:xfrm>
        </p:spPr>
        <p:txBody>
          <a:bodyPr/>
          <a:lstStyle/>
          <a:p>
            <a:fld id="{6113E31D-E2AB-40D1-8B51-AFA5AFEF393A}" type="slidenum">
              <a:rPr lang="en-US" smtClean="0"/>
              <a:t>20</a:t>
            </a:fld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80337" y="167879"/>
            <a:ext cx="10321976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 smtClean="0">
                <a:solidFill>
                  <a:schemeClr val="accent4"/>
                </a:solidFill>
                <a:cs typeface="Arial Rounded MT Bold"/>
              </a:rPr>
              <a:t>Scaling Up</a:t>
            </a:r>
            <a:endParaRPr lang="en-US" sz="3000" b="1" dirty="0">
              <a:solidFill>
                <a:srgbClr val="5236C6"/>
              </a:solidFill>
              <a:cs typeface="Arial Rounded MT Bold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6446884" y="3401327"/>
            <a:ext cx="5158242" cy="2495046"/>
            <a:chOff x="6306207" y="2325912"/>
            <a:chExt cx="5158242" cy="2495046"/>
          </a:xfrm>
        </p:grpSpPr>
        <p:sp>
          <p:nvSpPr>
            <p:cNvPr id="2" name="Oval 1"/>
            <p:cNvSpPr/>
            <p:nvPr/>
          </p:nvSpPr>
          <p:spPr>
            <a:xfrm>
              <a:off x="8171791" y="2325912"/>
              <a:ext cx="630621" cy="630621"/>
            </a:xfrm>
            <a:prstGeom prst="ellipse">
              <a:avLst/>
            </a:prstGeom>
            <a:noFill/>
            <a:ln w="19050">
              <a:solidFill>
                <a:srgbClr val="22262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7031420" y="3290588"/>
              <a:ext cx="618942" cy="618942"/>
            </a:xfrm>
            <a:prstGeom prst="ellipse">
              <a:avLst/>
            </a:prstGeom>
            <a:noFill/>
            <a:ln w="19050">
              <a:solidFill>
                <a:srgbClr val="22262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9877971" y="3290588"/>
              <a:ext cx="618942" cy="618942"/>
            </a:xfrm>
            <a:prstGeom prst="ellipse">
              <a:avLst/>
            </a:prstGeom>
            <a:noFill/>
            <a:ln w="19050">
              <a:solidFill>
                <a:srgbClr val="22262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6306207" y="4432076"/>
              <a:ext cx="388882" cy="388882"/>
            </a:xfrm>
            <a:prstGeom prst="rect">
              <a:avLst/>
            </a:prstGeom>
            <a:noFill/>
            <a:ln w="19050">
              <a:solidFill>
                <a:srgbClr val="22262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782909" y="4432076"/>
              <a:ext cx="388882" cy="388882"/>
            </a:xfrm>
            <a:prstGeom prst="rect">
              <a:avLst/>
            </a:prstGeom>
            <a:noFill/>
            <a:ln w="19050">
              <a:solidFill>
                <a:srgbClr val="22262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9023129" y="4432076"/>
              <a:ext cx="388882" cy="388882"/>
            </a:xfrm>
            <a:prstGeom prst="rect">
              <a:avLst/>
            </a:prstGeom>
            <a:noFill/>
            <a:ln w="19050">
              <a:solidFill>
                <a:srgbClr val="22262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993001" y="4432076"/>
              <a:ext cx="388882" cy="388882"/>
            </a:xfrm>
            <a:prstGeom prst="rect">
              <a:avLst/>
            </a:prstGeom>
            <a:noFill/>
            <a:ln w="19050">
              <a:solidFill>
                <a:srgbClr val="22262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1075567" y="4432076"/>
              <a:ext cx="388882" cy="388882"/>
            </a:xfrm>
            <a:prstGeom prst="rect">
              <a:avLst/>
            </a:prstGeom>
            <a:noFill/>
            <a:ln w="19050">
              <a:solidFill>
                <a:srgbClr val="22262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>
              <a:stCxn id="2" idx="3"/>
              <a:endCxn id="11" idx="7"/>
            </p:cNvCxnSpPr>
            <p:nvPr/>
          </p:nvCxnSpPr>
          <p:spPr>
            <a:xfrm flipH="1">
              <a:off x="7559720" y="2864181"/>
              <a:ext cx="704423" cy="517049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1" idx="3"/>
              <a:endCxn id="3" idx="0"/>
            </p:cNvCxnSpPr>
            <p:nvPr/>
          </p:nvCxnSpPr>
          <p:spPr>
            <a:xfrm flipH="1">
              <a:off x="6500648" y="3818888"/>
              <a:ext cx="621414" cy="613188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1" idx="5"/>
              <a:endCxn id="13" idx="0"/>
            </p:cNvCxnSpPr>
            <p:nvPr/>
          </p:nvCxnSpPr>
          <p:spPr>
            <a:xfrm>
              <a:off x="7559720" y="3818888"/>
              <a:ext cx="417630" cy="613188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12" idx="3"/>
              <a:endCxn id="14" idx="0"/>
            </p:cNvCxnSpPr>
            <p:nvPr/>
          </p:nvCxnSpPr>
          <p:spPr>
            <a:xfrm flipH="1">
              <a:off x="9217570" y="3818888"/>
              <a:ext cx="751043" cy="613188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2" idx="4"/>
              <a:endCxn id="15" idx="0"/>
            </p:cNvCxnSpPr>
            <p:nvPr/>
          </p:nvCxnSpPr>
          <p:spPr>
            <a:xfrm>
              <a:off x="10187442" y="3909530"/>
              <a:ext cx="0" cy="522546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12" idx="5"/>
              <a:endCxn id="16" idx="0"/>
            </p:cNvCxnSpPr>
            <p:nvPr/>
          </p:nvCxnSpPr>
          <p:spPr>
            <a:xfrm>
              <a:off x="10406271" y="3818888"/>
              <a:ext cx="863737" cy="613188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2" idx="5"/>
            </p:cNvCxnSpPr>
            <p:nvPr/>
          </p:nvCxnSpPr>
          <p:spPr>
            <a:xfrm>
              <a:off x="8710060" y="2864181"/>
              <a:ext cx="1167911" cy="620652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8176941" y="2882129"/>
              <a:ext cx="3080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22262F"/>
                  </a:solidFill>
                  <a:latin typeface="Monaco" charset="0"/>
                  <a:ea typeface="Monaco" charset="0"/>
                  <a:cs typeface="Monaco" charset="0"/>
                </a:rPr>
                <a:t>0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015645" y="3889060"/>
              <a:ext cx="3080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22262F"/>
                  </a:solidFill>
                  <a:latin typeface="Monaco" charset="0"/>
                  <a:ea typeface="Monaco" charset="0"/>
                  <a:cs typeface="Monaco" charset="0"/>
                </a:rPr>
                <a:t>0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9794413" y="3808359"/>
              <a:ext cx="3080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22262F"/>
                  </a:solidFill>
                  <a:latin typeface="Monaco" charset="0"/>
                  <a:ea typeface="Monaco" charset="0"/>
                  <a:cs typeface="Monaco" charset="0"/>
                </a:rPr>
                <a:t>0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568116" y="2882129"/>
              <a:ext cx="3080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22262F"/>
                  </a:solidFill>
                  <a:latin typeface="Monaco" charset="0"/>
                  <a:ea typeface="Monaco" charset="0"/>
                  <a:cs typeface="Monaco" charset="0"/>
                </a:rPr>
                <a:t>1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9944492" y="3864515"/>
              <a:ext cx="3080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22262F"/>
                  </a:solidFill>
                  <a:latin typeface="Monaco" charset="0"/>
                  <a:ea typeface="Monaco" charset="0"/>
                  <a:cs typeface="Monaco" charset="0"/>
                </a:rPr>
                <a:t>1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406039" y="3889060"/>
              <a:ext cx="3080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22262F"/>
                  </a:solidFill>
                  <a:latin typeface="Monaco" charset="0"/>
                  <a:ea typeface="Monaco" charset="0"/>
                  <a:cs typeface="Monaco" charset="0"/>
                </a:rPr>
                <a:t>1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257593" y="3821759"/>
              <a:ext cx="3080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22262F"/>
                  </a:solidFill>
                  <a:latin typeface="Monaco" charset="0"/>
                  <a:ea typeface="Monaco" charset="0"/>
                  <a:cs typeface="Monaco" charset="0"/>
                </a:rPr>
                <a:t>2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6580966" y="1430625"/>
            <a:ext cx="76815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</a:schemeClr>
                </a:solidFill>
                <a:latin typeface="Monaco" charset="0"/>
                <a:ea typeface="Monaco" charset="0"/>
                <a:cs typeface="Monaco" charset="0"/>
              </a:rPr>
              <a:t>past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858633" y="1452893"/>
            <a:ext cx="105990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</a:schemeClr>
                </a:solidFill>
                <a:latin typeface="Monaco" charset="0"/>
                <a:ea typeface="Monaco" charset="0"/>
                <a:cs typeface="Monaco" charset="0"/>
              </a:rPr>
              <a:t>future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9909962" y="1110250"/>
            <a:ext cx="1191946" cy="1459250"/>
            <a:chOff x="9909962" y="630394"/>
            <a:chExt cx="1191946" cy="1459250"/>
          </a:xfrm>
        </p:grpSpPr>
        <p:sp>
          <p:nvSpPr>
            <p:cNvPr id="53" name="TextBox 52"/>
            <p:cNvSpPr txBox="1"/>
            <p:nvPr/>
          </p:nvSpPr>
          <p:spPr>
            <a:xfrm>
              <a:off x="9909962" y="1745198"/>
              <a:ext cx="5549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chemeClr val="tx1">
                      <a:lumMod val="50000"/>
                    </a:schemeClr>
                  </a:solidFill>
                  <a:latin typeface="Monaco" charset="0"/>
                  <a:ea typeface="Monaco" charset="0"/>
                  <a:cs typeface="Monaco" charset="0"/>
                </a:rPr>
                <a:t>idx</a:t>
              </a:r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9950260" y="630394"/>
              <a:ext cx="1093305" cy="1062541"/>
              <a:chOff x="7150082" y="677110"/>
              <a:chExt cx="1093305" cy="1062541"/>
            </a:xfrm>
          </p:grpSpPr>
          <p:cxnSp>
            <p:nvCxnSpPr>
              <p:cNvPr id="59" name="Straight Connector 58"/>
              <p:cNvCxnSpPr/>
              <p:nvPr/>
            </p:nvCxnSpPr>
            <p:spPr>
              <a:xfrm>
                <a:off x="7151927" y="677110"/>
                <a:ext cx="0" cy="1055074"/>
              </a:xfrm>
              <a:prstGeom prst="line">
                <a:avLst/>
              </a:prstGeom>
              <a:ln>
                <a:solidFill>
                  <a:srgbClr val="2226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8243387" y="684577"/>
                <a:ext cx="0" cy="1055074"/>
              </a:xfrm>
              <a:prstGeom prst="line">
                <a:avLst/>
              </a:prstGeom>
              <a:ln>
                <a:solidFill>
                  <a:srgbClr val="2226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7150082" y="1732184"/>
                <a:ext cx="1093305" cy="0"/>
              </a:xfrm>
              <a:prstGeom prst="line">
                <a:avLst/>
              </a:prstGeom>
              <a:ln>
                <a:solidFill>
                  <a:srgbClr val="2226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" name="TextBox 61"/>
            <p:cNvSpPr txBox="1"/>
            <p:nvPr/>
          </p:nvSpPr>
          <p:spPr>
            <a:xfrm>
              <a:off x="10546948" y="1751090"/>
              <a:ext cx="5549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chemeClr val="tx1">
                      <a:lumMod val="50000"/>
                    </a:schemeClr>
                  </a:solidFill>
                  <a:latin typeface="Monaco" charset="0"/>
                  <a:ea typeface="Monaco" charset="0"/>
                  <a:cs typeface="Monaco" charset="0"/>
                </a:rPr>
                <a:t>len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7327613" y="1101160"/>
            <a:ext cx="1191946" cy="1459250"/>
            <a:chOff x="9909962" y="630394"/>
            <a:chExt cx="1191946" cy="1459250"/>
          </a:xfrm>
        </p:grpSpPr>
        <p:sp>
          <p:nvSpPr>
            <p:cNvPr id="67" name="TextBox 66"/>
            <p:cNvSpPr txBox="1"/>
            <p:nvPr/>
          </p:nvSpPr>
          <p:spPr>
            <a:xfrm>
              <a:off x="9909962" y="1745198"/>
              <a:ext cx="5549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chemeClr val="tx1">
                      <a:lumMod val="50000"/>
                    </a:schemeClr>
                  </a:solidFill>
                  <a:latin typeface="Monaco" charset="0"/>
                  <a:ea typeface="Monaco" charset="0"/>
                  <a:cs typeface="Monaco" charset="0"/>
                </a:rPr>
                <a:t>idx</a:t>
              </a:r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9950260" y="630394"/>
              <a:ext cx="1093305" cy="1062541"/>
              <a:chOff x="7150082" y="677110"/>
              <a:chExt cx="1093305" cy="1062541"/>
            </a:xfrm>
          </p:grpSpPr>
          <p:cxnSp>
            <p:nvCxnSpPr>
              <p:cNvPr id="70" name="Straight Connector 69"/>
              <p:cNvCxnSpPr/>
              <p:nvPr/>
            </p:nvCxnSpPr>
            <p:spPr>
              <a:xfrm>
                <a:off x="7151927" y="677110"/>
                <a:ext cx="0" cy="1055074"/>
              </a:xfrm>
              <a:prstGeom prst="line">
                <a:avLst/>
              </a:prstGeom>
              <a:ln>
                <a:solidFill>
                  <a:srgbClr val="2226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8243387" y="684577"/>
                <a:ext cx="0" cy="1055074"/>
              </a:xfrm>
              <a:prstGeom prst="line">
                <a:avLst/>
              </a:prstGeom>
              <a:ln>
                <a:solidFill>
                  <a:srgbClr val="2226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7150082" y="1732184"/>
                <a:ext cx="1093305" cy="0"/>
              </a:xfrm>
              <a:prstGeom prst="line">
                <a:avLst/>
              </a:prstGeom>
              <a:ln>
                <a:solidFill>
                  <a:srgbClr val="2226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9" name="TextBox 68"/>
            <p:cNvSpPr txBox="1"/>
            <p:nvPr/>
          </p:nvSpPr>
          <p:spPr>
            <a:xfrm>
              <a:off x="10546948" y="1751090"/>
              <a:ext cx="5549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chemeClr val="tx1">
                      <a:lumMod val="50000"/>
                    </a:schemeClr>
                  </a:solidFill>
                  <a:latin typeface="Monaco" charset="0"/>
                  <a:ea typeface="Monaco" charset="0"/>
                  <a:cs typeface="Monaco" charset="0"/>
                </a:rPr>
                <a:t>len</a:t>
              </a:r>
            </a:p>
          </p:txBody>
        </p:sp>
      </p:grpSp>
      <p:sp>
        <p:nvSpPr>
          <p:cNvPr id="83" name="Rectangle 82"/>
          <p:cNvSpPr/>
          <p:nvPr/>
        </p:nvSpPr>
        <p:spPr>
          <a:xfrm>
            <a:off x="7367911" y="1293437"/>
            <a:ext cx="1091461" cy="4457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 flipH="1">
            <a:off x="7521396" y="1330772"/>
            <a:ext cx="38888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tx1">
                    <a:lumMod val="50000"/>
                  </a:schemeClr>
                </a:solidFill>
                <a:latin typeface="Monaco" charset="0"/>
                <a:ea typeface="Monaco" charset="0"/>
                <a:cs typeface="Monaco" charset="0"/>
              </a:rPr>
              <a:t>1</a:t>
            </a:r>
          </a:p>
        </p:txBody>
      </p:sp>
      <p:sp>
        <p:nvSpPr>
          <p:cNvPr id="85" name="TextBox 84"/>
          <p:cNvSpPr txBox="1"/>
          <p:nvPr/>
        </p:nvSpPr>
        <p:spPr>
          <a:xfrm flipH="1">
            <a:off x="8033475" y="1347045"/>
            <a:ext cx="3929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tx1">
                    <a:lumMod val="50000"/>
                  </a:schemeClr>
                </a:solidFill>
                <a:latin typeface="Monaco" charset="0"/>
                <a:ea typeface="Monaco" charset="0"/>
                <a:cs typeface="Monaco" charset="0"/>
              </a:rPr>
              <a:t>2</a:t>
            </a:r>
          </a:p>
        </p:txBody>
      </p:sp>
      <p:sp>
        <p:nvSpPr>
          <p:cNvPr id="87" name="Rectangle 86"/>
          <p:cNvSpPr/>
          <p:nvPr/>
        </p:nvSpPr>
        <p:spPr>
          <a:xfrm>
            <a:off x="7488485" y="1387872"/>
            <a:ext cx="355252" cy="28207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FF0000"/>
                </a:solidFill>
                <a:latin typeface="Monaco" charset="0"/>
                <a:ea typeface="Monaco" charset="0"/>
                <a:cs typeface="Monaco" charset="0"/>
              </a:rPr>
              <a:t>2</a:t>
            </a:r>
            <a:endParaRPr lang="en-US" sz="1600">
              <a:solidFill>
                <a:srgbClr val="FF0000"/>
              </a:solidFill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7373575" y="1705036"/>
            <a:ext cx="1085797" cy="445769"/>
            <a:chOff x="7369755" y="1725751"/>
            <a:chExt cx="1091461" cy="445769"/>
          </a:xfrm>
        </p:grpSpPr>
        <p:sp>
          <p:nvSpPr>
            <p:cNvPr id="55" name="Rectangle 54"/>
            <p:cNvSpPr/>
            <p:nvPr/>
          </p:nvSpPr>
          <p:spPr>
            <a:xfrm>
              <a:off x="7369755" y="1725751"/>
              <a:ext cx="1091461" cy="44576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/>
            <p:cNvSpPr txBox="1"/>
            <p:nvPr/>
          </p:nvSpPr>
          <p:spPr>
            <a:xfrm flipH="1">
              <a:off x="7505956" y="1775815"/>
              <a:ext cx="3888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chemeClr val="tx1">
                      <a:lumMod val="50000"/>
                    </a:schemeClr>
                  </a:solidFill>
                  <a:latin typeface="Monaco" charset="0"/>
                  <a:ea typeface="Monaco" charset="0"/>
                  <a:cs typeface="Monaco" charset="0"/>
                </a:rPr>
                <a:t>0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 flipH="1">
              <a:off x="8047000" y="1774012"/>
              <a:ext cx="3929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chemeClr val="tx1">
                      <a:lumMod val="50000"/>
                    </a:schemeClr>
                  </a:solidFill>
                  <a:latin typeface="Monaco" charset="0"/>
                  <a:ea typeface="Monaco" charset="0"/>
                  <a:cs typeface="Monaco" charset="0"/>
                </a:rPr>
                <a:t>2</a:t>
              </a:r>
            </a:p>
          </p:txBody>
        </p:sp>
      </p:grpSp>
      <p:sp>
        <p:nvSpPr>
          <p:cNvPr id="88" name="Rectangle 87"/>
          <p:cNvSpPr/>
          <p:nvPr/>
        </p:nvSpPr>
        <p:spPr>
          <a:xfrm>
            <a:off x="7488485" y="1780200"/>
            <a:ext cx="355252" cy="28207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FF0000"/>
                </a:solidFill>
                <a:latin typeface="Monaco" charset="0"/>
                <a:ea typeface="Monaco" charset="0"/>
                <a:cs typeface="Monaco" charset="0"/>
              </a:rPr>
              <a:t>1</a:t>
            </a:r>
            <a:endParaRPr lang="en-US" sz="1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05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0.0569 -0.17917 C 0.06862 -0.21829 0.08646 -0.2419 0.10521 -0.2419 C 0.12643 -0.2419 0.14349 -0.21829 0.15521 -0.17917 L 0.2125 1.48148E-6 " pathEditMode="relative" rAng="0" ptsTypes="AAAAA">
                                      <p:cBhvr>
                                        <p:cTn id="2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1210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7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L 0.0569 -0.17916 C 0.06862 -0.21828 0.08645 -0.2419 0.1052 -0.2419 C 0.12643 -0.2419 0.14349 -0.21828 0.1552 -0.17916 L 0.2125 -2.59259E-6 " pathEditMode="relative" rAng="0" ptsTypes="AAAAA">
                                      <p:cBhvr>
                                        <p:cTn id="3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1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1"/>
      <p:bldP spid="85" grpId="0"/>
      <p:bldP spid="87" grpId="0" animBg="1"/>
      <p:bldP spid="87" grpId="1" animBg="1"/>
      <p:bldP spid="88" grpId="0" animBg="1"/>
      <p:bldP spid="8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42682" y="3519728"/>
            <a:ext cx="4642757" cy="1554271"/>
          </a:xfrm>
          <a:prstGeom prst="rect">
            <a:avLst/>
          </a:prstGeom>
          <a:solidFill>
            <a:srgbClr val="313743"/>
          </a:solidFill>
        </p:spPr>
        <p:txBody>
          <a:bodyPr wrap="square" lIns="91434" tIns="45718" rIns="91434" bIns="45718">
            <a:spAutoFit/>
          </a:bodyPr>
          <a:lstStyle/>
          <a:p>
            <a:r>
              <a:rPr lang="en-US" dirty="0" err="1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withNondeterminism</a:t>
            </a:r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(</a:t>
            </a:r>
            <a:r>
              <a:rPr lang="en-US" dirty="0" err="1">
                <a:solidFill>
                  <a:srgbClr val="66D9EF"/>
                </a:solidFill>
                <a:effectLst/>
                <a:latin typeface="Monaco" charset="0"/>
                <a:ea typeface="Monaco" charset="0"/>
                <a:cs typeface="Monaco" charset="0"/>
              </a:rPr>
              <a:t>fn</a:t>
            </a:r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()</a:t>
            </a:r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=&gt;</a:t>
            </a:r>
            <a:endParaRPr lang="en-US" dirty="0">
              <a:solidFill>
                <a:srgbClr val="F8F8F2"/>
              </a:solidFill>
              <a:effectLst/>
              <a:latin typeface="Monaco" charset="0"/>
              <a:ea typeface="Monaco" charset="0"/>
              <a:cs typeface="Monaco" charset="0"/>
            </a:endParaRPr>
          </a:p>
          <a:p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en-US" dirty="0">
                <a:solidFill>
                  <a:srgbClr val="66D9EF"/>
                </a:solidFill>
                <a:effectLst/>
                <a:latin typeface="Monaco" charset="0"/>
                <a:ea typeface="Monaco" charset="0"/>
                <a:cs typeface="Monaco" charset="0"/>
              </a:rPr>
              <a:t>if</a:t>
            </a:r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choose</a:t>
            </a:r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[</a:t>
            </a:r>
            <a:r>
              <a:rPr lang="en-US" dirty="0" err="1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true</a:t>
            </a:r>
            <a:r>
              <a:rPr lang="en-US" dirty="0" err="1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,</a:t>
            </a:r>
            <a:r>
              <a:rPr lang="en-US" dirty="0" err="1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false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]</a:t>
            </a:r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>
                <a:solidFill>
                  <a:srgbClr val="66D9EF"/>
                </a:solidFill>
                <a:effectLst/>
                <a:latin typeface="Monaco" charset="0"/>
                <a:ea typeface="Monaco" charset="0"/>
                <a:cs typeface="Monaco" charset="0"/>
              </a:rPr>
              <a:t>then</a:t>
            </a:r>
            <a:endParaRPr lang="en-US" dirty="0">
              <a:solidFill>
                <a:srgbClr val="F8F8F2"/>
              </a:solidFill>
              <a:effectLst/>
              <a:latin typeface="Monaco" charset="0"/>
              <a:ea typeface="Monaco" charset="0"/>
              <a:cs typeface="Monaco" charset="0"/>
            </a:endParaRPr>
          </a:p>
          <a:p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en-US" dirty="0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choose</a:t>
            </a:r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[</a:t>
            </a:r>
            <a:r>
              <a:rPr lang="en-US" dirty="0">
                <a:solidFill>
                  <a:srgbClr val="AE81FF"/>
                </a:solidFill>
                <a:effectLst/>
                <a:latin typeface="Monaco" charset="0"/>
                <a:ea typeface="Monaco" charset="0"/>
                <a:cs typeface="Monaco" charset="0"/>
              </a:rPr>
              <a:t>5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,</a:t>
            </a:r>
            <a:r>
              <a:rPr lang="en-US" dirty="0">
                <a:solidFill>
                  <a:srgbClr val="AE81FF"/>
                </a:solidFill>
                <a:effectLst/>
                <a:latin typeface="Monaco" charset="0"/>
                <a:ea typeface="Monaco" charset="0"/>
                <a:cs typeface="Monaco" charset="0"/>
              </a:rPr>
              <a:t>6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]</a:t>
            </a:r>
            <a:endParaRPr lang="en-US" dirty="0">
              <a:solidFill>
                <a:srgbClr val="F8F8F2"/>
              </a:solidFill>
              <a:effectLst/>
              <a:latin typeface="Monaco" charset="0"/>
              <a:ea typeface="Monaco" charset="0"/>
              <a:cs typeface="Monaco" charset="0"/>
            </a:endParaRPr>
          </a:p>
          <a:p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en-US" dirty="0">
                <a:solidFill>
                  <a:srgbClr val="66D9EF"/>
                </a:solidFill>
                <a:effectLst/>
                <a:latin typeface="Monaco" charset="0"/>
                <a:ea typeface="Monaco" charset="0"/>
                <a:cs typeface="Monaco" charset="0"/>
              </a:rPr>
              <a:t>else</a:t>
            </a:r>
          </a:p>
          <a:p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en-US" dirty="0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choose</a:t>
            </a:r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[</a:t>
            </a:r>
            <a:r>
              <a:rPr lang="en-US" dirty="0">
                <a:solidFill>
                  <a:srgbClr val="AE81FF"/>
                </a:solidFill>
                <a:effectLst/>
                <a:latin typeface="Monaco" charset="0"/>
                <a:ea typeface="Monaco" charset="0"/>
                <a:cs typeface="Monaco" charset="0"/>
              </a:rPr>
              <a:t>7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,</a:t>
            </a:r>
            <a:r>
              <a:rPr lang="en-US" dirty="0">
                <a:solidFill>
                  <a:srgbClr val="AE81FF"/>
                </a:solidFill>
                <a:effectLst/>
                <a:latin typeface="Monaco" charset="0"/>
                <a:ea typeface="Monaco" charset="0"/>
                <a:cs typeface="Monaco" charset="0"/>
              </a:rPr>
              <a:t>8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,</a:t>
            </a:r>
            <a:r>
              <a:rPr lang="en-US" dirty="0">
                <a:solidFill>
                  <a:srgbClr val="AE81FF"/>
                </a:solidFill>
                <a:effectLst/>
                <a:latin typeface="Monaco" charset="0"/>
                <a:ea typeface="Monaco" charset="0"/>
                <a:cs typeface="Monaco" charset="0"/>
              </a:rPr>
              <a:t>9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])</a:t>
            </a:r>
            <a:endParaRPr lang="en-US" dirty="0">
              <a:solidFill>
                <a:srgbClr val="F8F8F2"/>
              </a:solidFill>
              <a:effectLst/>
              <a:latin typeface="Monaco" charset="0"/>
              <a:ea typeface="Monaco" charset="0"/>
              <a:cs typeface="Monaco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42681" y="1694972"/>
            <a:ext cx="4801374" cy="1261880"/>
          </a:xfrm>
          <a:prstGeom prst="rect">
            <a:avLst/>
          </a:prstGeom>
          <a:solidFill>
            <a:srgbClr val="313743"/>
          </a:solidFill>
        </p:spPr>
        <p:txBody>
          <a:bodyPr wrap="square" lIns="91434" tIns="45718" rIns="91434" bIns="45718">
            <a:spAutoFit/>
          </a:bodyPr>
          <a:lstStyle/>
          <a:p>
            <a:r>
              <a:rPr lang="en-US" dirty="0" err="1">
                <a:solidFill>
                  <a:srgbClr val="66D9EF"/>
                </a:solidFill>
                <a:effectLst/>
                <a:latin typeface="Monaco" charset="0"/>
                <a:ea typeface="Monaco" charset="0"/>
                <a:cs typeface="Monaco" charset="0"/>
              </a:rPr>
              <a:t>type </a:t>
            </a:r>
            <a:r>
              <a:rPr lang="en-US" dirty="0" err="1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idx</a:t>
            </a:r>
            <a:r>
              <a:rPr lang="en-US" dirty="0" err="1">
                <a:solidFill>
                  <a:srgbClr val="66D9EF"/>
                </a:solidFill>
                <a:effectLst/>
                <a:latin typeface="Monaco" charset="0"/>
                <a:ea typeface="Monaco" charset="0"/>
                <a:cs typeface="Monaco" charset="0"/>
              </a:rPr>
              <a:t>    </a:t>
            </a:r>
            <a:r>
              <a:rPr lang="en-US" dirty="0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= </a:t>
            </a:r>
            <a:r>
              <a:rPr lang="en-US" dirty="0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int</a:t>
            </a:r>
          </a:p>
          <a:p>
            <a:r>
              <a:rPr lang="en-US" dirty="0" err="1">
                <a:solidFill>
                  <a:srgbClr val="66D9EF"/>
                </a:solidFill>
                <a:latin typeface="Monaco" charset="0"/>
                <a:ea typeface="Monaco" charset="0"/>
                <a:cs typeface="Monaco" charset="0"/>
              </a:rPr>
              <a:t>type </a:t>
            </a:r>
            <a:r>
              <a:rPr lang="en-US" dirty="0" err="1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len    </a:t>
            </a:r>
            <a:r>
              <a:rPr lang="en-US" dirty="0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= </a:t>
            </a:r>
            <a:r>
              <a:rPr lang="en-US" dirty="0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int</a:t>
            </a:r>
            <a:endParaRPr lang="en-US" dirty="0" err="1">
              <a:solidFill>
                <a:srgbClr val="66D9EF"/>
              </a:solidFill>
              <a:effectLst/>
              <a:latin typeface="Monaco" charset="0"/>
              <a:ea typeface="Monaco" charset="0"/>
              <a:cs typeface="Monaco" charset="0"/>
            </a:endParaRPr>
          </a:p>
          <a:p>
            <a:r>
              <a:rPr lang="en-US" dirty="0" err="1">
                <a:solidFill>
                  <a:srgbClr val="66D9EF"/>
                </a:solidFill>
                <a:latin typeface="Monaco" charset="0"/>
                <a:ea typeface="Monaco" charset="0"/>
                <a:cs typeface="Monaco" charset="0"/>
              </a:rPr>
              <a:t>v</a:t>
            </a:r>
            <a:r>
              <a:rPr lang="en-US" dirty="0" err="1">
                <a:solidFill>
                  <a:srgbClr val="66D9EF"/>
                </a:solidFill>
                <a:effectLst/>
                <a:latin typeface="Monaco" charset="0"/>
                <a:ea typeface="Monaco" charset="0"/>
                <a:cs typeface="Monaco" charset="0"/>
              </a:rPr>
              <a:t>al </a:t>
            </a:r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past   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=</a:t>
            </a:r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 err="1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(idx * len) </a:t>
            </a:r>
            <a:r>
              <a:rPr lang="en-US" dirty="0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stack</a:t>
            </a:r>
          </a:p>
          <a:p>
            <a:r>
              <a:rPr lang="en-US" dirty="0" err="1">
                <a:solidFill>
                  <a:srgbClr val="66D9EF"/>
                </a:solidFill>
                <a:latin typeface="Monaco" charset="0"/>
                <a:ea typeface="Monaco" charset="0"/>
                <a:cs typeface="Monaco" charset="0"/>
              </a:rPr>
              <a:t>val </a:t>
            </a:r>
            <a:r>
              <a:rPr lang="en-US" dirty="0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future </a:t>
            </a:r>
            <a:r>
              <a:rPr lang="en-US" dirty="0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=</a:t>
            </a:r>
            <a:r>
              <a:rPr lang="en-US" dirty="0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 err="1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int</a:t>
            </a:r>
            <a:r>
              <a:rPr lang="en-US" dirty="0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 stack</a:t>
            </a:r>
            <a:r>
              <a:rPr lang="en-US" dirty="0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42682" y="439511"/>
            <a:ext cx="847168" cy="365125"/>
          </a:xfrm>
        </p:spPr>
        <p:txBody>
          <a:bodyPr/>
          <a:lstStyle/>
          <a:p>
            <a:fld id="{6113E31D-E2AB-40D1-8B51-AFA5AFEF393A}" type="slidenum">
              <a:rPr lang="en-US" smtClean="0"/>
              <a:t>21</a:t>
            </a:fld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85621" y="198412"/>
            <a:ext cx="10321976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 smtClean="0">
                <a:solidFill>
                  <a:schemeClr val="accent4"/>
                </a:solidFill>
                <a:cs typeface="Arial Rounded MT Bold"/>
              </a:rPr>
              <a:t>Scaling Up</a:t>
            </a:r>
            <a:endParaRPr lang="en-US" sz="3000" b="1" dirty="0">
              <a:solidFill>
                <a:srgbClr val="5236C6"/>
              </a:solidFill>
              <a:cs typeface="Arial Rounded MT Bold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6446884" y="3401327"/>
            <a:ext cx="5158242" cy="2495046"/>
            <a:chOff x="6306207" y="2325912"/>
            <a:chExt cx="5158242" cy="2495046"/>
          </a:xfrm>
        </p:grpSpPr>
        <p:sp>
          <p:nvSpPr>
            <p:cNvPr id="2" name="Oval 1"/>
            <p:cNvSpPr/>
            <p:nvPr/>
          </p:nvSpPr>
          <p:spPr>
            <a:xfrm>
              <a:off x="8171791" y="2325912"/>
              <a:ext cx="630621" cy="630621"/>
            </a:xfrm>
            <a:prstGeom prst="ellipse">
              <a:avLst/>
            </a:prstGeom>
            <a:noFill/>
            <a:ln w="19050">
              <a:solidFill>
                <a:srgbClr val="22262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7031420" y="3290588"/>
              <a:ext cx="618942" cy="618942"/>
            </a:xfrm>
            <a:prstGeom prst="ellipse">
              <a:avLst/>
            </a:prstGeom>
            <a:noFill/>
            <a:ln w="19050">
              <a:solidFill>
                <a:srgbClr val="22262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9877971" y="3290588"/>
              <a:ext cx="618942" cy="618942"/>
            </a:xfrm>
            <a:prstGeom prst="ellipse">
              <a:avLst/>
            </a:prstGeom>
            <a:noFill/>
            <a:ln w="19050">
              <a:solidFill>
                <a:srgbClr val="22262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6306207" y="4432076"/>
              <a:ext cx="388882" cy="388882"/>
            </a:xfrm>
            <a:prstGeom prst="rect">
              <a:avLst/>
            </a:prstGeom>
            <a:noFill/>
            <a:ln w="19050">
              <a:solidFill>
                <a:srgbClr val="22262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782909" y="4432076"/>
              <a:ext cx="388882" cy="388882"/>
            </a:xfrm>
            <a:prstGeom prst="rect">
              <a:avLst/>
            </a:prstGeom>
            <a:noFill/>
            <a:ln w="19050">
              <a:solidFill>
                <a:srgbClr val="22262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9023129" y="4432076"/>
              <a:ext cx="388882" cy="388882"/>
            </a:xfrm>
            <a:prstGeom prst="rect">
              <a:avLst/>
            </a:prstGeom>
            <a:noFill/>
            <a:ln w="19050">
              <a:solidFill>
                <a:srgbClr val="22262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993001" y="4432076"/>
              <a:ext cx="388882" cy="388882"/>
            </a:xfrm>
            <a:prstGeom prst="rect">
              <a:avLst/>
            </a:prstGeom>
            <a:noFill/>
            <a:ln w="19050">
              <a:solidFill>
                <a:srgbClr val="22262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1075567" y="4432076"/>
              <a:ext cx="388882" cy="388882"/>
            </a:xfrm>
            <a:prstGeom prst="rect">
              <a:avLst/>
            </a:prstGeom>
            <a:noFill/>
            <a:ln w="19050">
              <a:solidFill>
                <a:srgbClr val="22262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>
              <a:stCxn id="2" idx="3"/>
              <a:endCxn id="11" idx="7"/>
            </p:cNvCxnSpPr>
            <p:nvPr/>
          </p:nvCxnSpPr>
          <p:spPr>
            <a:xfrm flipH="1">
              <a:off x="7559720" y="2864181"/>
              <a:ext cx="704423" cy="517049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1" idx="3"/>
              <a:endCxn id="3" idx="0"/>
            </p:cNvCxnSpPr>
            <p:nvPr/>
          </p:nvCxnSpPr>
          <p:spPr>
            <a:xfrm flipH="1">
              <a:off x="6500648" y="3818888"/>
              <a:ext cx="621414" cy="613188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1" idx="5"/>
              <a:endCxn id="13" idx="0"/>
            </p:cNvCxnSpPr>
            <p:nvPr/>
          </p:nvCxnSpPr>
          <p:spPr>
            <a:xfrm>
              <a:off x="7559720" y="3818888"/>
              <a:ext cx="417630" cy="613188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12" idx="3"/>
              <a:endCxn id="14" idx="0"/>
            </p:cNvCxnSpPr>
            <p:nvPr/>
          </p:nvCxnSpPr>
          <p:spPr>
            <a:xfrm flipH="1">
              <a:off x="9217570" y="3818888"/>
              <a:ext cx="751043" cy="613188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2" idx="4"/>
              <a:endCxn id="15" idx="0"/>
            </p:cNvCxnSpPr>
            <p:nvPr/>
          </p:nvCxnSpPr>
          <p:spPr>
            <a:xfrm>
              <a:off x="10187442" y="3909530"/>
              <a:ext cx="0" cy="522546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12" idx="5"/>
              <a:endCxn id="16" idx="0"/>
            </p:cNvCxnSpPr>
            <p:nvPr/>
          </p:nvCxnSpPr>
          <p:spPr>
            <a:xfrm>
              <a:off x="10406271" y="3818888"/>
              <a:ext cx="863737" cy="613188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2" idx="5"/>
            </p:cNvCxnSpPr>
            <p:nvPr/>
          </p:nvCxnSpPr>
          <p:spPr>
            <a:xfrm>
              <a:off x="8710060" y="2864181"/>
              <a:ext cx="1167911" cy="620652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8176941" y="2882129"/>
              <a:ext cx="3080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22262F"/>
                  </a:solidFill>
                  <a:latin typeface="Monaco" charset="0"/>
                  <a:ea typeface="Monaco" charset="0"/>
                  <a:cs typeface="Monaco" charset="0"/>
                </a:rPr>
                <a:t>0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015645" y="3889060"/>
              <a:ext cx="3080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22262F"/>
                  </a:solidFill>
                  <a:latin typeface="Monaco" charset="0"/>
                  <a:ea typeface="Monaco" charset="0"/>
                  <a:cs typeface="Monaco" charset="0"/>
                </a:rPr>
                <a:t>0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9794413" y="3808359"/>
              <a:ext cx="3080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22262F"/>
                  </a:solidFill>
                  <a:latin typeface="Monaco" charset="0"/>
                  <a:ea typeface="Monaco" charset="0"/>
                  <a:cs typeface="Monaco" charset="0"/>
                </a:rPr>
                <a:t>0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568116" y="2882129"/>
              <a:ext cx="3080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22262F"/>
                  </a:solidFill>
                  <a:latin typeface="Monaco" charset="0"/>
                  <a:ea typeface="Monaco" charset="0"/>
                  <a:cs typeface="Monaco" charset="0"/>
                </a:rPr>
                <a:t>1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9944492" y="3864515"/>
              <a:ext cx="3080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22262F"/>
                  </a:solidFill>
                  <a:latin typeface="Monaco" charset="0"/>
                  <a:ea typeface="Monaco" charset="0"/>
                  <a:cs typeface="Monaco" charset="0"/>
                </a:rPr>
                <a:t>1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406039" y="3889060"/>
              <a:ext cx="3080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22262F"/>
                  </a:solidFill>
                  <a:latin typeface="Monaco" charset="0"/>
                  <a:ea typeface="Monaco" charset="0"/>
                  <a:cs typeface="Monaco" charset="0"/>
                </a:rPr>
                <a:t>1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257593" y="3821759"/>
              <a:ext cx="3080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22262F"/>
                  </a:solidFill>
                  <a:latin typeface="Monaco" charset="0"/>
                  <a:ea typeface="Monaco" charset="0"/>
                  <a:cs typeface="Monaco" charset="0"/>
                </a:rPr>
                <a:t>2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6580966" y="1430625"/>
            <a:ext cx="76815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</a:schemeClr>
                </a:solidFill>
                <a:latin typeface="Monaco" charset="0"/>
                <a:ea typeface="Monaco" charset="0"/>
                <a:cs typeface="Monaco" charset="0"/>
              </a:rPr>
              <a:t>past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858633" y="1452893"/>
            <a:ext cx="105990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</a:schemeClr>
                </a:solidFill>
                <a:latin typeface="Monaco" charset="0"/>
                <a:ea typeface="Monaco" charset="0"/>
                <a:cs typeface="Monaco" charset="0"/>
              </a:rPr>
              <a:t>future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9909962" y="1110250"/>
            <a:ext cx="1191946" cy="1459250"/>
            <a:chOff x="9909962" y="630394"/>
            <a:chExt cx="1191946" cy="1459250"/>
          </a:xfrm>
        </p:grpSpPr>
        <p:sp>
          <p:nvSpPr>
            <p:cNvPr id="53" name="TextBox 52"/>
            <p:cNvSpPr txBox="1"/>
            <p:nvPr/>
          </p:nvSpPr>
          <p:spPr>
            <a:xfrm>
              <a:off x="9909962" y="1745198"/>
              <a:ext cx="5549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chemeClr val="tx1">
                      <a:lumMod val="50000"/>
                    </a:schemeClr>
                  </a:solidFill>
                  <a:latin typeface="Monaco" charset="0"/>
                  <a:ea typeface="Monaco" charset="0"/>
                  <a:cs typeface="Monaco" charset="0"/>
                </a:rPr>
                <a:t>idx</a:t>
              </a:r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9950260" y="630394"/>
              <a:ext cx="1093305" cy="1062541"/>
              <a:chOff x="7150082" y="677110"/>
              <a:chExt cx="1093305" cy="1062541"/>
            </a:xfrm>
          </p:grpSpPr>
          <p:cxnSp>
            <p:nvCxnSpPr>
              <p:cNvPr id="59" name="Straight Connector 58"/>
              <p:cNvCxnSpPr/>
              <p:nvPr/>
            </p:nvCxnSpPr>
            <p:spPr>
              <a:xfrm>
                <a:off x="7151927" y="677110"/>
                <a:ext cx="0" cy="1055074"/>
              </a:xfrm>
              <a:prstGeom prst="line">
                <a:avLst/>
              </a:prstGeom>
              <a:ln>
                <a:solidFill>
                  <a:srgbClr val="2226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8243387" y="684577"/>
                <a:ext cx="0" cy="1055074"/>
              </a:xfrm>
              <a:prstGeom prst="line">
                <a:avLst/>
              </a:prstGeom>
              <a:ln>
                <a:solidFill>
                  <a:srgbClr val="2226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7150082" y="1732184"/>
                <a:ext cx="1093305" cy="0"/>
              </a:xfrm>
              <a:prstGeom prst="line">
                <a:avLst/>
              </a:prstGeom>
              <a:ln>
                <a:solidFill>
                  <a:srgbClr val="2226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" name="TextBox 61"/>
            <p:cNvSpPr txBox="1"/>
            <p:nvPr/>
          </p:nvSpPr>
          <p:spPr>
            <a:xfrm>
              <a:off x="10546948" y="1751090"/>
              <a:ext cx="5549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chemeClr val="tx1">
                      <a:lumMod val="50000"/>
                    </a:schemeClr>
                  </a:solidFill>
                  <a:latin typeface="Monaco" charset="0"/>
                  <a:ea typeface="Monaco" charset="0"/>
                  <a:cs typeface="Monaco" charset="0"/>
                </a:rPr>
                <a:t>len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7327613" y="1101160"/>
            <a:ext cx="1191946" cy="1459250"/>
            <a:chOff x="9909962" y="630394"/>
            <a:chExt cx="1191946" cy="1459250"/>
          </a:xfrm>
        </p:grpSpPr>
        <p:sp>
          <p:nvSpPr>
            <p:cNvPr id="67" name="TextBox 66"/>
            <p:cNvSpPr txBox="1"/>
            <p:nvPr/>
          </p:nvSpPr>
          <p:spPr>
            <a:xfrm>
              <a:off x="9909962" y="1745198"/>
              <a:ext cx="5549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chemeClr val="tx1">
                      <a:lumMod val="50000"/>
                    </a:schemeClr>
                  </a:solidFill>
                  <a:latin typeface="Monaco" charset="0"/>
                  <a:ea typeface="Monaco" charset="0"/>
                  <a:cs typeface="Monaco" charset="0"/>
                </a:rPr>
                <a:t>idx</a:t>
              </a:r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9950260" y="630394"/>
              <a:ext cx="1093305" cy="1062541"/>
              <a:chOff x="7150082" y="677110"/>
              <a:chExt cx="1093305" cy="1062541"/>
            </a:xfrm>
          </p:grpSpPr>
          <p:cxnSp>
            <p:nvCxnSpPr>
              <p:cNvPr id="70" name="Straight Connector 69"/>
              <p:cNvCxnSpPr/>
              <p:nvPr/>
            </p:nvCxnSpPr>
            <p:spPr>
              <a:xfrm>
                <a:off x="7151927" y="677110"/>
                <a:ext cx="0" cy="1055074"/>
              </a:xfrm>
              <a:prstGeom prst="line">
                <a:avLst/>
              </a:prstGeom>
              <a:ln>
                <a:solidFill>
                  <a:srgbClr val="2226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8243387" y="684577"/>
                <a:ext cx="0" cy="1055074"/>
              </a:xfrm>
              <a:prstGeom prst="line">
                <a:avLst/>
              </a:prstGeom>
              <a:ln>
                <a:solidFill>
                  <a:srgbClr val="2226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7150082" y="1732184"/>
                <a:ext cx="1093305" cy="0"/>
              </a:xfrm>
              <a:prstGeom prst="line">
                <a:avLst/>
              </a:prstGeom>
              <a:ln>
                <a:solidFill>
                  <a:srgbClr val="2226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9" name="TextBox 68"/>
            <p:cNvSpPr txBox="1"/>
            <p:nvPr/>
          </p:nvSpPr>
          <p:spPr>
            <a:xfrm>
              <a:off x="10546948" y="1751090"/>
              <a:ext cx="5549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chemeClr val="tx1">
                      <a:lumMod val="50000"/>
                    </a:schemeClr>
                  </a:solidFill>
                  <a:latin typeface="Monaco" charset="0"/>
                  <a:ea typeface="Monaco" charset="0"/>
                  <a:cs typeface="Monaco" charset="0"/>
                </a:rPr>
                <a:t>len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9950260" y="1718983"/>
            <a:ext cx="1091461" cy="445769"/>
            <a:chOff x="7369755" y="1725751"/>
            <a:chExt cx="1091461" cy="445769"/>
          </a:xfrm>
        </p:grpSpPr>
        <p:sp>
          <p:nvSpPr>
            <p:cNvPr id="83" name="Rectangle 82"/>
            <p:cNvSpPr/>
            <p:nvPr/>
          </p:nvSpPr>
          <p:spPr>
            <a:xfrm>
              <a:off x="7369755" y="1725751"/>
              <a:ext cx="1091461" cy="44576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/>
            <p:cNvSpPr txBox="1"/>
            <p:nvPr/>
          </p:nvSpPr>
          <p:spPr>
            <a:xfrm flipH="1">
              <a:off x="7505956" y="1775815"/>
              <a:ext cx="3888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chemeClr val="tx1">
                      <a:lumMod val="50000"/>
                    </a:schemeClr>
                  </a:solidFill>
                  <a:latin typeface="Monaco" charset="0"/>
                  <a:ea typeface="Monaco" charset="0"/>
                  <a:cs typeface="Monaco" charset="0"/>
                </a:rPr>
                <a:t>1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 flipH="1">
              <a:off x="8045586" y="1765580"/>
              <a:ext cx="3929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chemeClr val="tx1">
                      <a:lumMod val="50000"/>
                    </a:schemeClr>
                  </a:solidFill>
                  <a:latin typeface="Monaco" charset="0"/>
                  <a:ea typeface="Monaco" charset="0"/>
                  <a:cs typeface="Monaco" charset="0"/>
                </a:rPr>
                <a:t>2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9100508" y="3506953"/>
            <a:ext cx="997393" cy="400110"/>
            <a:chOff x="10393267" y="3371243"/>
            <a:chExt cx="997393" cy="400110"/>
          </a:xfrm>
        </p:grpSpPr>
        <p:sp>
          <p:nvSpPr>
            <p:cNvPr id="74" name="TextBox 73"/>
            <p:cNvSpPr txBox="1"/>
            <p:nvPr/>
          </p:nvSpPr>
          <p:spPr>
            <a:xfrm>
              <a:off x="10872569" y="3371243"/>
              <a:ext cx="5180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chemeClr val="tx1">
                      <a:lumMod val="50000"/>
                    </a:schemeClr>
                  </a:solidFill>
                </a:rPr>
                <a:t>cur</a:t>
              </a:r>
            </a:p>
          </p:txBody>
        </p:sp>
        <p:cxnSp>
          <p:nvCxnSpPr>
            <p:cNvPr id="75" name="Straight Arrow Connector 74"/>
            <p:cNvCxnSpPr/>
            <p:nvPr/>
          </p:nvCxnSpPr>
          <p:spPr>
            <a:xfrm flipH="1">
              <a:off x="10393267" y="3601382"/>
              <a:ext cx="431161" cy="0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6" name="Straight Arrow Connector 75"/>
          <p:cNvCxnSpPr/>
          <p:nvPr/>
        </p:nvCxnSpPr>
        <p:spPr>
          <a:xfrm>
            <a:off x="8978138" y="3783120"/>
            <a:ext cx="931824" cy="571314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7" name="Group 76"/>
          <p:cNvGrpSpPr/>
          <p:nvPr/>
        </p:nvGrpSpPr>
        <p:grpSpPr>
          <a:xfrm>
            <a:off x="10687862" y="4387397"/>
            <a:ext cx="997393" cy="400110"/>
            <a:chOff x="10393267" y="3371243"/>
            <a:chExt cx="997393" cy="400110"/>
          </a:xfrm>
        </p:grpSpPr>
        <p:sp>
          <p:nvSpPr>
            <p:cNvPr id="78" name="TextBox 77"/>
            <p:cNvSpPr txBox="1"/>
            <p:nvPr/>
          </p:nvSpPr>
          <p:spPr>
            <a:xfrm>
              <a:off x="10872569" y="3371243"/>
              <a:ext cx="5180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chemeClr val="tx1">
                      <a:lumMod val="50000"/>
                    </a:schemeClr>
                  </a:solidFill>
                </a:rPr>
                <a:t>cur</a:t>
              </a:r>
            </a:p>
          </p:txBody>
        </p:sp>
        <p:cxnSp>
          <p:nvCxnSpPr>
            <p:cNvPr id="79" name="Straight Arrow Connector 78"/>
            <p:cNvCxnSpPr/>
            <p:nvPr/>
          </p:nvCxnSpPr>
          <p:spPr>
            <a:xfrm flipH="1">
              <a:off x="10393267" y="3601382"/>
              <a:ext cx="431161" cy="0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0" name="Straight Arrow Connector 79"/>
          <p:cNvCxnSpPr/>
          <p:nvPr/>
        </p:nvCxnSpPr>
        <p:spPr>
          <a:xfrm flipH="1">
            <a:off x="9095034" y="4421733"/>
            <a:ext cx="910407" cy="824485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1" name="Group 80"/>
          <p:cNvGrpSpPr/>
          <p:nvPr/>
        </p:nvGrpSpPr>
        <p:grpSpPr>
          <a:xfrm>
            <a:off x="8323770" y="5496263"/>
            <a:ext cx="818851" cy="400110"/>
            <a:chOff x="10384813" y="3430990"/>
            <a:chExt cx="818851" cy="400110"/>
          </a:xfrm>
        </p:grpSpPr>
        <p:sp>
          <p:nvSpPr>
            <p:cNvPr id="82" name="TextBox 81"/>
            <p:cNvSpPr txBox="1"/>
            <p:nvPr/>
          </p:nvSpPr>
          <p:spPr>
            <a:xfrm>
              <a:off x="10384813" y="3430990"/>
              <a:ext cx="5180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chemeClr val="tx1">
                      <a:lumMod val="50000"/>
                    </a:schemeClr>
                  </a:solidFill>
                </a:rPr>
                <a:t>cur</a:t>
              </a:r>
            </a:p>
          </p:txBody>
        </p:sp>
        <p:cxnSp>
          <p:nvCxnSpPr>
            <p:cNvPr id="91" name="Straight Arrow Connector 90"/>
            <p:cNvCxnSpPr/>
            <p:nvPr/>
          </p:nvCxnSpPr>
          <p:spPr>
            <a:xfrm>
              <a:off x="10876283" y="3636659"/>
              <a:ext cx="327381" cy="0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86"/>
          <p:cNvGrpSpPr/>
          <p:nvPr/>
        </p:nvGrpSpPr>
        <p:grpSpPr>
          <a:xfrm>
            <a:off x="7367911" y="1259905"/>
            <a:ext cx="1087031" cy="445769"/>
            <a:chOff x="7369755" y="1725751"/>
            <a:chExt cx="1091461" cy="445769"/>
          </a:xfrm>
        </p:grpSpPr>
        <p:sp>
          <p:nvSpPr>
            <p:cNvPr id="88" name="Rectangle 87"/>
            <p:cNvSpPr/>
            <p:nvPr/>
          </p:nvSpPr>
          <p:spPr>
            <a:xfrm>
              <a:off x="7369755" y="1725751"/>
              <a:ext cx="1091461" cy="44576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extBox 88"/>
            <p:cNvSpPr txBox="1"/>
            <p:nvPr/>
          </p:nvSpPr>
          <p:spPr>
            <a:xfrm flipH="1">
              <a:off x="7505956" y="1775815"/>
              <a:ext cx="3888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chemeClr val="tx1">
                      <a:lumMod val="50000"/>
                    </a:schemeClr>
                  </a:solidFill>
                  <a:latin typeface="Monaco" charset="0"/>
                  <a:ea typeface="Monaco" charset="0"/>
                  <a:cs typeface="Monaco" charset="0"/>
                </a:rPr>
                <a:t>0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 flipH="1">
              <a:off x="8045586" y="1765580"/>
              <a:ext cx="3929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chemeClr val="tx1">
                      <a:lumMod val="50000"/>
                    </a:schemeClr>
                  </a:solidFill>
                  <a:latin typeface="Monaco" charset="0"/>
                  <a:ea typeface="Monaco" charset="0"/>
                  <a:cs typeface="Monaco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129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5664 -0.18403 C -0.06836 -0.22547 -0.08607 -0.24861 -0.10469 -0.24861 C -0.12578 -0.24861 -0.14271 -0.22547 -0.15443 -0.18403 L -0.21094 3.7037E-6 " pathEditMode="relative" rAng="0" ptsTypes="AAAAA">
                                      <p:cBhvr>
                                        <p:cTn id="1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47" y="-1243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11533" y="1711169"/>
            <a:ext cx="4460559" cy="969495"/>
          </a:xfrm>
          <a:prstGeom prst="rect">
            <a:avLst/>
          </a:prstGeom>
          <a:solidFill>
            <a:srgbClr val="313743"/>
          </a:solidFill>
        </p:spPr>
        <p:txBody>
          <a:bodyPr wrap="square" lIns="91434" tIns="45718" rIns="91434" bIns="45718">
            <a:spAutoFit/>
          </a:bodyPr>
          <a:lstStyle/>
          <a:p>
            <a:r>
              <a:rPr lang="en-US" dirty="0" err="1">
                <a:solidFill>
                  <a:srgbClr val="F8F8F2"/>
                </a:solidFill>
                <a:effectLst/>
                <a:latin typeface="Courier" charset="0"/>
              </a:rPr>
              <a:t>withNondeterminism</a:t>
            </a:r>
            <a:r>
              <a:rPr lang="en-US" dirty="0">
                <a:solidFill>
                  <a:srgbClr val="333333"/>
                </a:solidFill>
                <a:effectLst/>
                <a:latin typeface="Courier" charset="0"/>
              </a:rPr>
              <a:t> </a:t>
            </a:r>
            <a:r>
              <a:rPr lang="en-US" dirty="0">
                <a:solidFill>
                  <a:srgbClr val="F92672"/>
                </a:solidFill>
                <a:effectLst/>
                <a:latin typeface="Courier" charset="0"/>
              </a:rPr>
              <a:t>(</a:t>
            </a:r>
            <a:r>
              <a:rPr lang="en-US" dirty="0" err="1">
                <a:solidFill>
                  <a:srgbClr val="66D9EF"/>
                </a:solidFill>
                <a:effectLst/>
                <a:latin typeface="Courier" charset="0"/>
              </a:rPr>
              <a:t>fn</a:t>
            </a:r>
            <a:r>
              <a:rPr lang="en-US" dirty="0">
                <a:solidFill>
                  <a:srgbClr val="333333"/>
                </a:solidFill>
                <a:effectLst/>
                <a:latin typeface="Courier" charset="0"/>
              </a:rPr>
              <a:t> </a:t>
            </a:r>
            <a:r>
              <a:rPr lang="en-US" dirty="0">
                <a:solidFill>
                  <a:srgbClr val="F8F8F2"/>
                </a:solidFill>
                <a:effectLst/>
                <a:latin typeface="Courier" charset="0"/>
              </a:rPr>
              <a:t>()</a:t>
            </a:r>
            <a:r>
              <a:rPr lang="en-US" dirty="0">
                <a:solidFill>
                  <a:srgbClr val="333333"/>
                </a:solidFill>
                <a:effectLst/>
                <a:latin typeface="Courier" charset="0"/>
              </a:rPr>
              <a:t> </a:t>
            </a:r>
            <a:r>
              <a:rPr lang="en-US" dirty="0">
                <a:solidFill>
                  <a:srgbClr val="F92672"/>
                </a:solidFill>
                <a:effectLst/>
                <a:latin typeface="Courier" charset="0"/>
              </a:rPr>
              <a:t>=&gt;</a:t>
            </a:r>
            <a:endParaRPr lang="en-US" dirty="0">
              <a:solidFill>
                <a:srgbClr val="F8F8F2"/>
              </a:solidFill>
              <a:effectLst/>
              <a:latin typeface="Courier" charset="0"/>
            </a:endParaRPr>
          </a:p>
          <a:p>
            <a:r>
              <a:rPr lang="en-US" dirty="0">
                <a:solidFill>
                  <a:srgbClr val="333333"/>
                </a:solidFill>
                <a:effectLst/>
                <a:latin typeface="Courier" charset="0"/>
              </a:rPr>
              <a:t>    </a:t>
            </a:r>
            <a:r>
              <a:rPr lang="en-US" dirty="0">
                <a:solidFill>
                  <a:srgbClr val="F8F8F2"/>
                </a:solidFill>
                <a:effectLst/>
                <a:latin typeface="Courier" charset="0"/>
              </a:rPr>
              <a:t>print</a:t>
            </a:r>
            <a:r>
              <a:rPr lang="en-US" dirty="0">
                <a:solidFill>
                  <a:srgbClr val="333333"/>
                </a:solidFill>
                <a:effectLst/>
                <a:latin typeface="Courier" charset="0"/>
              </a:rPr>
              <a:t> </a:t>
            </a:r>
            <a:r>
              <a:rPr lang="en-US" dirty="0">
                <a:solidFill>
                  <a:srgbClr val="E6DB74"/>
                </a:solidFill>
                <a:effectLst/>
                <a:latin typeface="Courier" charset="0"/>
              </a:rPr>
              <a:t>"Hello"</a:t>
            </a:r>
            <a:r>
              <a:rPr lang="en-US" dirty="0">
                <a:solidFill>
                  <a:srgbClr val="F92672"/>
                </a:solidFill>
                <a:effectLst/>
                <a:latin typeface="Courier" charset="0"/>
              </a:rPr>
              <a:t>;</a:t>
            </a:r>
            <a:endParaRPr lang="en-US" dirty="0">
              <a:solidFill>
                <a:srgbClr val="E6DB74"/>
              </a:solidFill>
              <a:effectLst/>
              <a:latin typeface="Courier" charset="0"/>
            </a:endParaRPr>
          </a:p>
          <a:p>
            <a:r>
              <a:rPr lang="en-US" dirty="0">
                <a:solidFill>
                  <a:srgbClr val="333333"/>
                </a:solidFill>
                <a:effectLst/>
                <a:latin typeface="Courier" charset="0"/>
              </a:rPr>
              <a:t>    </a:t>
            </a:r>
            <a:r>
              <a:rPr lang="en-US" dirty="0">
                <a:solidFill>
                  <a:srgbClr val="F8F8F2"/>
                </a:solidFill>
                <a:effectLst/>
                <a:latin typeface="Courier" charset="0"/>
              </a:rPr>
              <a:t>choose</a:t>
            </a:r>
            <a:r>
              <a:rPr lang="en-US" dirty="0">
                <a:solidFill>
                  <a:srgbClr val="333333"/>
                </a:solidFill>
                <a:effectLst/>
                <a:latin typeface="Courier" charset="0"/>
              </a:rPr>
              <a:t> </a:t>
            </a:r>
            <a:r>
              <a:rPr lang="en-US" dirty="0">
                <a:solidFill>
                  <a:srgbClr val="F92672"/>
                </a:solidFill>
                <a:effectLst/>
                <a:latin typeface="Courier" charset="0"/>
              </a:rPr>
              <a:t>[</a:t>
            </a:r>
            <a:r>
              <a:rPr lang="en-US" dirty="0">
                <a:solidFill>
                  <a:srgbClr val="AE81FF"/>
                </a:solidFill>
                <a:effectLst/>
                <a:latin typeface="Courier" charset="0"/>
              </a:rPr>
              <a:t>1</a:t>
            </a:r>
            <a:r>
              <a:rPr lang="en-US" dirty="0">
                <a:solidFill>
                  <a:srgbClr val="F92672"/>
                </a:solidFill>
                <a:effectLst/>
                <a:latin typeface="Courier" charset="0"/>
              </a:rPr>
              <a:t>,</a:t>
            </a:r>
            <a:r>
              <a:rPr lang="en-US" dirty="0">
                <a:solidFill>
                  <a:srgbClr val="333333"/>
                </a:solidFill>
                <a:effectLst/>
                <a:latin typeface="Courier" charset="0"/>
              </a:rPr>
              <a:t> </a:t>
            </a:r>
            <a:r>
              <a:rPr lang="en-US" dirty="0">
                <a:solidFill>
                  <a:srgbClr val="AE81FF"/>
                </a:solidFill>
                <a:effectLst/>
                <a:latin typeface="Courier" charset="0"/>
              </a:rPr>
              <a:t>2</a:t>
            </a:r>
            <a:r>
              <a:rPr lang="en-US" dirty="0">
                <a:solidFill>
                  <a:srgbClr val="F92672"/>
                </a:solidFill>
                <a:effectLst/>
                <a:latin typeface="Courier" charset="0"/>
              </a:rPr>
              <a:t>])</a:t>
            </a:r>
            <a:endParaRPr lang="en-US" dirty="0">
              <a:solidFill>
                <a:srgbClr val="333333"/>
              </a:solidFill>
              <a:effectLst/>
              <a:latin typeface="Courier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15237" y="1781576"/>
            <a:ext cx="2195421" cy="553994"/>
          </a:xfrm>
          <a:prstGeom prst="rect">
            <a:avLst/>
          </a:prstGeom>
          <a:noFill/>
        </p:spPr>
        <p:txBody>
          <a:bodyPr wrap="none" lIns="91434" tIns="45718" rIns="91434" bIns="45718" rtlCol="0">
            <a:spAutoFit/>
          </a:bodyPr>
          <a:lstStyle/>
          <a:p>
            <a:r>
              <a:rPr lang="en-US" sz="3000" b="1" dirty="0">
                <a:solidFill>
                  <a:srgbClr val="5236C6"/>
                </a:solidFill>
              </a:rPr>
              <a:t>Prints twice!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014795" y="2104740"/>
            <a:ext cx="3600442" cy="923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714628" y="3193624"/>
            <a:ext cx="5900236" cy="1015659"/>
          </a:xfrm>
          <a:prstGeom prst="rect">
            <a:avLst/>
          </a:prstGeom>
          <a:noFill/>
        </p:spPr>
        <p:txBody>
          <a:bodyPr wrap="none" lIns="91434" tIns="45718" rIns="91434" bIns="45718" rtlCol="0">
            <a:spAutoFit/>
          </a:bodyPr>
          <a:lstStyle/>
          <a:p>
            <a:r>
              <a:rPr lang="en-US" sz="3000" dirty="0"/>
              <a:t>Quadratic blowup from replay</a:t>
            </a:r>
          </a:p>
          <a:p>
            <a:r>
              <a:rPr lang="en-US" sz="3000" dirty="0"/>
              <a:t> (Benchmarks: Not actually that bad)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14628" y="4728990"/>
            <a:ext cx="2825100" cy="553994"/>
          </a:xfrm>
          <a:prstGeom prst="rect">
            <a:avLst/>
          </a:prstGeom>
          <a:noFill/>
        </p:spPr>
        <p:txBody>
          <a:bodyPr wrap="none" lIns="91434" tIns="45718" rIns="91434" bIns="45718" rtlCol="0">
            <a:spAutoFit/>
          </a:bodyPr>
          <a:lstStyle/>
          <a:p>
            <a:r>
              <a:rPr lang="en-US" sz="3000" dirty="0"/>
              <a:t>No native effects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42682" y="439511"/>
            <a:ext cx="847168" cy="365125"/>
          </a:xfrm>
        </p:spPr>
        <p:txBody>
          <a:bodyPr/>
          <a:lstStyle/>
          <a:p>
            <a:fld id="{6113E31D-E2AB-40D1-8B51-AFA5AFEF393A}" type="slidenum">
              <a:rPr lang="en-US" smtClean="0"/>
              <a:t>22</a:t>
            </a:fld>
            <a:endParaRPr lang="en-US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485621" y="198412"/>
            <a:ext cx="10321976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 smtClean="0">
                <a:solidFill>
                  <a:schemeClr val="accent4"/>
                </a:solidFill>
                <a:cs typeface="Arial Rounded MT Bold"/>
              </a:rPr>
              <a:t>Catches</a:t>
            </a:r>
            <a:endParaRPr lang="en-US" sz="3000" b="1" dirty="0">
              <a:solidFill>
                <a:srgbClr val="5236C6"/>
              </a:solidFill>
              <a:cs typeface="Arial Rounded MT Bold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8423">
            <a:off x="1819956" y="3286341"/>
            <a:ext cx="661310" cy="107086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8423">
            <a:off x="1819957" y="4624934"/>
            <a:ext cx="661310" cy="107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3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8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42682" y="439511"/>
            <a:ext cx="847168" cy="365125"/>
          </a:xfrm>
        </p:spPr>
        <p:txBody>
          <a:bodyPr/>
          <a:lstStyle/>
          <a:p>
            <a:fld id="{6113E31D-E2AB-40D1-8B51-AFA5AFEF393A}" type="slidenum">
              <a:rPr lang="en-US" smtClean="0"/>
              <a:t>23</a:t>
            </a:fld>
            <a:endParaRPr lang="en-US" dirty="0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485621" y="198412"/>
            <a:ext cx="10321976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 smtClean="0">
                <a:solidFill>
                  <a:schemeClr val="accent4"/>
                </a:solidFill>
                <a:cs typeface="Arial Rounded MT Bold"/>
              </a:rPr>
              <a:t>Thermometer Continuations</a:t>
            </a:r>
            <a:endParaRPr lang="en-US" sz="3000" b="1" dirty="0">
              <a:solidFill>
                <a:srgbClr val="5236C6"/>
              </a:solidFill>
              <a:cs typeface="Arial Rounded MT Bold"/>
            </a:endParaRPr>
          </a:p>
        </p:txBody>
      </p:sp>
      <p:pic>
        <p:nvPicPr>
          <p:cNvPr id="3" name="Picture 2" descr="Screen Shot 2018-09-16 at 1.56.4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59" y="2120246"/>
            <a:ext cx="10376682" cy="222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16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22765" y="1868129"/>
            <a:ext cx="4593771" cy="677107"/>
          </a:xfrm>
          <a:prstGeom prst="rect">
            <a:avLst/>
          </a:prstGeom>
          <a:solidFill>
            <a:srgbClr val="313743"/>
          </a:solidFill>
        </p:spPr>
        <p:txBody>
          <a:bodyPr wrap="square" lIns="91434" tIns="45718" rIns="91434" bIns="45718">
            <a:spAutoFit/>
          </a:bodyPr>
          <a:lstStyle/>
          <a:p>
            <a:r>
              <a:rPr lang="en-US" dirty="0" err="1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withNondeterminism</a:t>
            </a:r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(</a:t>
            </a:r>
            <a:r>
              <a:rPr lang="en-US" dirty="0" err="1">
                <a:solidFill>
                  <a:srgbClr val="66D9EF"/>
                </a:solidFill>
                <a:effectLst/>
                <a:latin typeface="Monaco" charset="0"/>
                <a:ea typeface="Monaco" charset="0"/>
                <a:cs typeface="Monaco" charset="0"/>
              </a:rPr>
              <a:t>fn</a:t>
            </a:r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()</a:t>
            </a:r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=&gt;</a:t>
            </a:r>
            <a:endParaRPr lang="en-US" dirty="0">
              <a:solidFill>
                <a:srgbClr val="F8F8F2"/>
              </a:solidFill>
              <a:effectLst/>
              <a:latin typeface="Monaco" charset="0"/>
              <a:ea typeface="Monaco" charset="0"/>
              <a:cs typeface="Monaco" charset="0"/>
            </a:endParaRPr>
          </a:p>
          <a:p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   </a:t>
            </a:r>
            <a:r>
              <a:rPr lang="en-US" dirty="0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(</a:t>
            </a:r>
            <a:r>
              <a:rPr lang="en-US" dirty="0">
                <a:solidFill>
                  <a:srgbClr val="AE81FF"/>
                </a:solidFill>
                <a:latin typeface="Monaco" charset="0"/>
                <a:ea typeface="Monaco" charset="0"/>
                <a:cs typeface="Monaco" charset="0"/>
              </a:rPr>
              <a:t>1 </a:t>
            </a:r>
            <a:r>
              <a:rPr lang="en-US" dirty="0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+ </a:t>
            </a:r>
            <a:r>
              <a:rPr lang="en-US" dirty="0">
                <a:solidFill>
                  <a:srgbClr val="AE81FF"/>
                </a:solidFill>
                <a:latin typeface="Monaco" charset="0"/>
                <a:ea typeface="Monaco" charset="0"/>
                <a:cs typeface="Monaco" charset="0"/>
              </a:rPr>
              <a:t>2</a:t>
            </a:r>
            <a:r>
              <a:rPr lang="en-US" dirty="0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)</a:t>
            </a:r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*</a:t>
            </a:r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choose</a:t>
            </a:r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[</a:t>
            </a:r>
            <a:r>
              <a:rPr lang="en-US" dirty="0">
                <a:solidFill>
                  <a:srgbClr val="AE81FF"/>
                </a:solidFill>
                <a:effectLst/>
                <a:latin typeface="Monaco" charset="0"/>
                <a:ea typeface="Monaco" charset="0"/>
                <a:cs typeface="Monaco" charset="0"/>
              </a:rPr>
              <a:t>5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,</a:t>
            </a:r>
            <a:r>
              <a:rPr lang="en-US" dirty="0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dirty="0">
                <a:solidFill>
                  <a:srgbClr val="AE81FF"/>
                </a:solidFill>
                <a:effectLst/>
                <a:latin typeface="Monaco" charset="0"/>
                <a:ea typeface="Monaco" charset="0"/>
                <a:cs typeface="Monaco" charset="0"/>
              </a:rPr>
              <a:t>6</a:t>
            </a:r>
            <a:r>
              <a:rPr lang="en-US" dirty="0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]</a:t>
            </a:r>
            <a:r>
              <a:rPr lang="en-US" dirty="0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1097281" y="3348745"/>
            <a:ext cx="4593771" cy="677107"/>
          </a:xfrm>
          <a:prstGeom prst="rect">
            <a:avLst/>
          </a:prstGeom>
          <a:solidFill>
            <a:srgbClr val="313743"/>
          </a:solidFill>
        </p:spPr>
        <p:txBody>
          <a:bodyPr wrap="square" lIns="91434" tIns="45718" rIns="91434" bIns="45718">
            <a:spAutoFit/>
          </a:bodyPr>
          <a:lstStyle/>
          <a:p>
            <a:r>
              <a:rPr lang="en-US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withNondeterminism</a:t>
            </a:r>
            <a:r>
              <a:rPr lang="en-US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(</a:t>
            </a:r>
            <a:r>
              <a:rPr lang="en-US">
                <a:solidFill>
                  <a:srgbClr val="66D9EF"/>
                </a:solidFill>
                <a:effectLst/>
                <a:latin typeface="Monaco" charset="0"/>
                <a:ea typeface="Monaco" charset="0"/>
                <a:cs typeface="Monaco" charset="0"/>
              </a:rPr>
              <a:t>fn</a:t>
            </a:r>
            <a:r>
              <a:rPr lang="en-US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()</a:t>
            </a:r>
            <a:r>
              <a:rPr lang="en-US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=&gt;</a:t>
            </a:r>
            <a:endParaRPr lang="en-US">
              <a:solidFill>
                <a:srgbClr val="F8F8F2"/>
              </a:solidFill>
              <a:effectLst/>
              <a:latin typeface="Monaco" charset="0"/>
              <a:ea typeface="Monaco" charset="0"/>
              <a:cs typeface="Monaco" charset="0"/>
            </a:endParaRPr>
          </a:p>
          <a:p>
            <a:r>
              <a:rPr lang="en-US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   </a:t>
            </a:r>
            <a:r>
              <a:rPr lang="en-US">
                <a:solidFill>
                  <a:srgbClr val="AE81FF"/>
                </a:solidFill>
                <a:effectLst/>
                <a:latin typeface="Monaco" charset="0"/>
                <a:ea typeface="Monaco" charset="0"/>
                <a:cs typeface="Monaco" charset="0"/>
              </a:rPr>
              <a:t>3</a:t>
            </a:r>
            <a:r>
              <a:rPr lang="en-US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*</a:t>
            </a:r>
            <a:r>
              <a:rPr lang="en-US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   </a:t>
            </a:r>
            <a:r>
              <a:rPr lang="en-US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)</a:t>
            </a:r>
          </a:p>
        </p:txBody>
      </p:sp>
      <p:sp>
        <p:nvSpPr>
          <p:cNvPr id="7" name="Rectangle 6"/>
          <p:cNvSpPr/>
          <p:nvPr/>
        </p:nvSpPr>
        <p:spPr>
          <a:xfrm>
            <a:off x="6958016" y="3348745"/>
            <a:ext cx="4326933" cy="677107"/>
          </a:xfrm>
          <a:prstGeom prst="rect">
            <a:avLst/>
          </a:prstGeom>
          <a:solidFill>
            <a:srgbClr val="313743"/>
          </a:solidFill>
        </p:spPr>
        <p:txBody>
          <a:bodyPr wrap="square" lIns="91434" tIns="45718" rIns="91434" bIns="45718">
            <a:spAutoFit/>
          </a:bodyPr>
          <a:lstStyle/>
          <a:p>
            <a:r>
              <a:rPr lang="en-US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withNondeterminism</a:t>
            </a:r>
            <a:r>
              <a:rPr lang="en-US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(</a:t>
            </a:r>
            <a:r>
              <a:rPr lang="en-US">
                <a:solidFill>
                  <a:srgbClr val="66D9EF"/>
                </a:solidFill>
                <a:effectLst/>
                <a:latin typeface="Monaco" charset="0"/>
                <a:ea typeface="Monaco" charset="0"/>
                <a:cs typeface="Monaco" charset="0"/>
              </a:rPr>
              <a:t>fn</a:t>
            </a:r>
            <a:r>
              <a:rPr lang="en-US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effectLst/>
                <a:latin typeface="Monaco" charset="0"/>
                <a:ea typeface="Monaco" charset="0"/>
                <a:cs typeface="Monaco" charset="0"/>
              </a:rPr>
              <a:t>()</a:t>
            </a:r>
            <a:r>
              <a:rPr lang="en-US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=&gt;</a:t>
            </a:r>
            <a:endParaRPr lang="en-US">
              <a:solidFill>
                <a:srgbClr val="F8F8F2"/>
              </a:solidFill>
              <a:effectLst/>
              <a:latin typeface="Monaco" charset="0"/>
              <a:ea typeface="Monaco" charset="0"/>
              <a:cs typeface="Monaco" charset="0"/>
            </a:endParaRPr>
          </a:p>
          <a:p>
            <a:r>
              <a:rPr lang="en-US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   </a:t>
            </a:r>
            <a:r>
              <a:rPr lang="en-US">
                <a:solidFill>
                  <a:srgbClr val="AE81FF"/>
                </a:solidFill>
                <a:effectLst/>
                <a:latin typeface="Monaco" charset="0"/>
                <a:ea typeface="Monaco" charset="0"/>
                <a:cs typeface="Monaco" charset="0"/>
              </a:rPr>
              <a:t>3</a:t>
            </a:r>
            <a:r>
              <a:rPr lang="en-US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*</a:t>
            </a:r>
            <a:r>
              <a:rPr lang="en-US">
                <a:solidFill>
                  <a:srgbClr val="333333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   </a:t>
            </a:r>
            <a:r>
              <a:rPr lang="en-US">
                <a:solidFill>
                  <a:srgbClr val="F92672"/>
                </a:solidFill>
                <a:effectLst/>
                <a:latin typeface="Monaco" charset="0"/>
                <a:ea typeface="Monaco" charset="0"/>
                <a:cs typeface="Monaco" charset="0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7974" y="4106588"/>
            <a:ext cx="340159" cy="461665"/>
          </a:xfrm>
          <a:prstGeom prst="rect">
            <a:avLst/>
          </a:prstGeom>
          <a:noFill/>
        </p:spPr>
        <p:txBody>
          <a:bodyPr wrap="none" lIns="91434" tIns="45718" rIns="91434" bIns="45718" rtlCol="0">
            <a:spAutoFit/>
          </a:bodyPr>
          <a:lstStyle/>
          <a:p>
            <a:r>
              <a:rPr lang="en-US" sz="2400"/>
              <a:t>5</a:t>
            </a:r>
          </a:p>
        </p:txBody>
      </p:sp>
      <p:sp>
        <p:nvSpPr>
          <p:cNvPr id="9" name="Right Arrow 8"/>
          <p:cNvSpPr/>
          <p:nvPr/>
        </p:nvSpPr>
        <p:spPr>
          <a:xfrm rot="20867789">
            <a:off x="565853" y="3934352"/>
            <a:ext cx="1678959" cy="3418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229176" y="4265482"/>
            <a:ext cx="340159" cy="461665"/>
          </a:xfrm>
          <a:prstGeom prst="rect">
            <a:avLst/>
          </a:prstGeom>
          <a:noFill/>
        </p:spPr>
        <p:txBody>
          <a:bodyPr wrap="none" lIns="91434" tIns="45718" rIns="91434" bIns="45718" rtlCol="0">
            <a:spAutoFit/>
          </a:bodyPr>
          <a:lstStyle/>
          <a:p>
            <a:r>
              <a:rPr lang="en-US" sz="2400" dirty="0"/>
              <a:t>6</a:t>
            </a:r>
          </a:p>
        </p:txBody>
      </p:sp>
      <p:sp>
        <p:nvSpPr>
          <p:cNvPr id="11" name="Right Arrow 10"/>
          <p:cNvSpPr/>
          <p:nvPr/>
        </p:nvSpPr>
        <p:spPr>
          <a:xfrm rot="12530546">
            <a:off x="8242723" y="4040094"/>
            <a:ext cx="989292" cy="3418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stCxn id="4" idx="2"/>
          </p:cNvCxnSpPr>
          <p:nvPr/>
        </p:nvCxnSpPr>
        <p:spPr>
          <a:xfrm flipH="1">
            <a:off x="3929065" y="2545237"/>
            <a:ext cx="1990587" cy="803507"/>
          </a:xfrm>
          <a:prstGeom prst="straightConnector1">
            <a:avLst/>
          </a:prstGeom>
          <a:ln w="28575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4" idx="2"/>
          </p:cNvCxnSpPr>
          <p:nvPr/>
        </p:nvCxnSpPr>
        <p:spPr>
          <a:xfrm>
            <a:off x="5919654" y="2545237"/>
            <a:ext cx="2296887" cy="803507"/>
          </a:xfrm>
          <a:prstGeom prst="straightConnector1">
            <a:avLst/>
          </a:prstGeom>
          <a:ln w="28575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134822" y="4730471"/>
            <a:ext cx="1569656" cy="384719"/>
          </a:xfrm>
          <a:prstGeom prst="rect">
            <a:avLst/>
          </a:prstGeom>
          <a:noFill/>
        </p:spPr>
        <p:txBody>
          <a:bodyPr wrap="none" lIns="91434" tIns="45718" rIns="91434" bIns="45718" rtlCol="0">
            <a:spAutoFit/>
          </a:bodyPr>
          <a:lstStyle/>
          <a:p>
            <a:r>
              <a:rPr lang="en-US">
                <a:solidFill>
                  <a:schemeClr val="tx1">
                    <a:lumMod val="75000"/>
                  </a:schemeClr>
                </a:solidFill>
              </a:rPr>
              <a:t>Continuations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2537736" y="4105256"/>
            <a:ext cx="2887614" cy="621891"/>
          </a:xfrm>
          <a:prstGeom prst="straightConnector1">
            <a:avLst/>
          </a:prstGeom>
          <a:ln w="28575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6353825" y="3990202"/>
            <a:ext cx="1511384" cy="667527"/>
          </a:xfrm>
          <a:prstGeom prst="straightConnector1">
            <a:avLst/>
          </a:prstGeom>
          <a:ln w="28575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51537" y="5351497"/>
            <a:ext cx="3872821" cy="384719"/>
          </a:xfrm>
          <a:prstGeom prst="rect">
            <a:avLst/>
          </a:prstGeom>
          <a:noFill/>
        </p:spPr>
        <p:txBody>
          <a:bodyPr wrap="none" lIns="91434" tIns="45718" rIns="91434" bIns="45718" rtlCol="0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First copy: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Keep running the program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121482" y="5351499"/>
            <a:ext cx="2249322" cy="384717"/>
          </a:xfrm>
          <a:prstGeom prst="rect">
            <a:avLst/>
          </a:prstGeom>
          <a:noFill/>
        </p:spPr>
        <p:txBody>
          <a:bodyPr wrap="none" lIns="91434" tIns="45718" rIns="91434" bIns="45718" rtlCol="0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Second copy: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Replay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42682" y="439511"/>
            <a:ext cx="847168" cy="365125"/>
          </a:xfrm>
        </p:spPr>
        <p:txBody>
          <a:bodyPr/>
          <a:lstStyle/>
          <a:p>
            <a:fld id="{6113E31D-E2AB-40D1-8B51-AFA5AFEF393A}" type="slidenum">
              <a:rPr lang="en-US" smtClean="0"/>
              <a:t>24</a:t>
            </a:fld>
            <a:endParaRPr lang="en-US" dirty="0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485621" y="198412"/>
            <a:ext cx="10321976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 smtClean="0">
                <a:solidFill>
                  <a:schemeClr val="accent4"/>
                </a:solidFill>
                <a:cs typeface="Arial Rounded MT Bold"/>
              </a:rPr>
              <a:t>Nondet: Where are the continuations?</a:t>
            </a:r>
            <a:endParaRPr lang="en-US" sz="3000" b="1" dirty="0">
              <a:solidFill>
                <a:srgbClr val="5236C6"/>
              </a:solidFill>
              <a:cs typeface="Arial Rounded MT Bold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24228" y="3640895"/>
            <a:ext cx="313508" cy="30729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8059782" y="3669031"/>
            <a:ext cx="313508" cy="30729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4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 animBg="1"/>
      <p:bldP spid="10" grpId="0"/>
      <p:bldP spid="11" grpId="0" animBg="1"/>
      <p:bldP spid="16" grpId="0"/>
      <p:bldP spid="22" grpId="0"/>
      <p:bldP spid="23" grpId="0"/>
      <p:bldP spid="3" grpId="0" animBg="1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2682" y="439511"/>
            <a:ext cx="847168" cy="365125"/>
          </a:xfrm>
        </p:spPr>
        <p:txBody>
          <a:bodyPr/>
          <a:lstStyle/>
          <a:p>
            <a:fld id="{6113E31D-E2AB-40D1-8B51-AFA5AFEF393A}" type="slidenum">
              <a:rPr lang="en-US" smtClean="0"/>
              <a:t>25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85621" y="198412"/>
            <a:ext cx="10321976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>
                <a:solidFill>
                  <a:schemeClr val="accent4"/>
                </a:solidFill>
                <a:cs typeface="Arial Rounded MT Bold"/>
              </a:rPr>
              <a:t>Capturing a Continuation</a:t>
            </a:r>
            <a:endParaRPr lang="en-US" sz="3000" b="1" dirty="0">
              <a:solidFill>
                <a:srgbClr val="5236C6"/>
              </a:solidFill>
              <a:cs typeface="Arial Rounded MT Bold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5482" y="1471139"/>
            <a:ext cx="9343734" cy="2431431"/>
          </a:xfrm>
          <a:prstGeom prst="rect">
            <a:avLst/>
          </a:prstGeom>
          <a:solidFill>
            <a:srgbClr val="313743"/>
          </a:solidFill>
        </p:spPr>
        <p:txBody>
          <a:bodyPr wrap="square" lIns="91434" tIns="45718" rIns="91434" bIns="45718">
            <a:spAutoFit/>
          </a:bodyPr>
          <a:lstStyle/>
          <a:p>
            <a:r>
              <a:rPr lang="is-IS">
                <a:solidFill>
                  <a:srgbClr val="66D9EF"/>
                </a:solidFill>
                <a:latin typeface="Courier" charset="0"/>
              </a:rPr>
              <a:t>val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f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=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 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reset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(</a:t>
            </a:r>
            <a:r>
              <a:rPr lang="is-IS">
                <a:solidFill>
                  <a:srgbClr val="66D9EF"/>
                </a:solidFill>
                <a:latin typeface="Courier" charset="0"/>
              </a:rPr>
              <a:t>fn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()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=&gt;</a:t>
            </a:r>
          </a:p>
          <a:p>
            <a:r>
              <a:rPr lang="is-IS">
                <a:solidFill>
                  <a:srgbClr val="333333"/>
                </a:solidFill>
                <a:latin typeface="Courier" charset="0"/>
              </a:rPr>
              <a:t>                 </a:t>
            </a:r>
            <a:r>
              <a:rPr lang="is-IS">
                <a:solidFill>
                  <a:srgbClr val="66D9EF"/>
                </a:solidFill>
                <a:latin typeface="Courier" charset="0"/>
              </a:rPr>
              <a:t>let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66D9EF"/>
                </a:solidFill>
                <a:latin typeface="Courier" charset="0"/>
              </a:rPr>
              <a:t>val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x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     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=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effectfulFn1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()</a:t>
            </a:r>
            <a:endParaRPr lang="is-IS">
              <a:solidFill>
                <a:srgbClr val="333333"/>
              </a:solidFill>
              <a:latin typeface="Courier" charset="0"/>
            </a:endParaRPr>
          </a:p>
          <a:p>
            <a:r>
              <a:rPr lang="is-IS">
                <a:solidFill>
                  <a:srgbClr val="333333"/>
                </a:solidFill>
                <a:latin typeface="Courier" charset="0"/>
              </a:rPr>
              <a:t>                     </a:t>
            </a:r>
            <a:r>
              <a:rPr lang="is-IS">
                <a:solidFill>
                  <a:srgbClr val="66D9EF"/>
                </a:solidFill>
                <a:latin typeface="Courier" charset="0"/>
              </a:rPr>
              <a:t>val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y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     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=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effectfulFn2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()</a:t>
            </a:r>
            <a:endParaRPr lang="is-IS">
              <a:solidFill>
                <a:srgbClr val="333333"/>
              </a:solidFill>
              <a:latin typeface="Courier" charset="0"/>
            </a:endParaRPr>
          </a:p>
          <a:p>
            <a:r>
              <a:rPr lang="is-IS">
                <a:solidFill>
                  <a:srgbClr val="333333"/>
                </a:solidFill>
                <a:latin typeface="Courier" charset="0"/>
              </a:rPr>
              <a:t>                     </a:t>
            </a:r>
            <a:r>
              <a:rPr lang="is-IS">
                <a:solidFill>
                  <a:srgbClr val="66D9EF"/>
                </a:solidFill>
                <a:latin typeface="Courier" charset="0"/>
              </a:rPr>
              <a:t>val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yielded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=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shift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(</a:t>
            </a:r>
            <a:r>
              <a:rPr lang="is-IS">
                <a:solidFill>
                  <a:srgbClr val="66D9EF"/>
                </a:solidFill>
                <a:latin typeface="Courier" charset="0"/>
              </a:rPr>
              <a:t>fn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k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=&gt;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k)</a:t>
            </a:r>
            <a:endParaRPr lang="is-IS">
              <a:solidFill>
                <a:srgbClr val="333333"/>
              </a:solidFill>
              <a:latin typeface="Courier" charset="0"/>
            </a:endParaRPr>
          </a:p>
          <a:p>
            <a:r>
              <a:rPr lang="is-IS">
                <a:solidFill>
                  <a:srgbClr val="333333"/>
                </a:solidFill>
                <a:latin typeface="Courier" charset="0"/>
              </a:rPr>
              <a:t>                 </a:t>
            </a:r>
            <a:r>
              <a:rPr lang="is-IS">
                <a:solidFill>
                  <a:srgbClr val="66D9EF"/>
                </a:solidFill>
                <a:latin typeface="Courier" charset="0"/>
              </a:rPr>
              <a:t>in</a:t>
            </a:r>
            <a:endParaRPr lang="is-IS">
              <a:solidFill>
                <a:srgbClr val="333333"/>
              </a:solidFill>
              <a:latin typeface="Courier" charset="0"/>
            </a:endParaRPr>
          </a:p>
          <a:p>
            <a:r>
              <a:rPr lang="is-IS">
                <a:solidFill>
                  <a:srgbClr val="333333"/>
                </a:solidFill>
                <a:latin typeface="Courier" charset="0"/>
              </a:rPr>
              <a:t>                    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x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+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y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+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yielded</a:t>
            </a:r>
            <a:endParaRPr lang="is-IS">
              <a:solidFill>
                <a:srgbClr val="333333"/>
              </a:solidFill>
              <a:latin typeface="Courier" charset="0"/>
            </a:endParaRPr>
          </a:p>
          <a:p>
            <a:r>
              <a:rPr lang="is-IS">
                <a:solidFill>
                  <a:srgbClr val="333333"/>
                </a:solidFill>
                <a:latin typeface="Courier" charset="0"/>
              </a:rPr>
              <a:t>                 </a:t>
            </a:r>
            <a:r>
              <a:rPr lang="is-IS">
                <a:solidFill>
                  <a:srgbClr val="66D9EF"/>
                </a:solidFill>
                <a:latin typeface="Courier" charset="0"/>
              </a:rPr>
              <a:t>end</a:t>
            </a:r>
            <a:endParaRPr lang="is-IS">
              <a:solidFill>
                <a:srgbClr val="333333"/>
              </a:solidFill>
              <a:latin typeface="Courier" charset="0"/>
            </a:endParaRPr>
          </a:p>
          <a:p>
            <a:r>
              <a:rPr lang="is-IS">
                <a:solidFill>
                  <a:srgbClr val="333333"/>
                </a:solidFill>
                <a:latin typeface="Courier" charset="0"/>
              </a:rPr>
              <a:t>              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)</a:t>
            </a:r>
            <a:endParaRPr lang="is-IS">
              <a:solidFill>
                <a:srgbClr val="333333"/>
              </a:solidFill>
              <a:latin typeface="Courier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474208" y="1977390"/>
            <a:ext cx="2628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103108" y="1754209"/>
            <a:ext cx="3385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Monaco" charset="0"/>
                <a:ea typeface="Monaco" charset="0"/>
                <a:cs typeface="Monaco" charset="0"/>
              </a:rPr>
              <a:t>3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5474208" y="2251710"/>
            <a:ext cx="2628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103108" y="2051655"/>
            <a:ext cx="3385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Monaco" charset="0"/>
                <a:ea typeface="Monaco" charset="0"/>
                <a:cs typeface="Monaco" charset="0"/>
              </a:rPr>
              <a:t>7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433942" y="2875279"/>
            <a:ext cx="2314586" cy="522995"/>
          </a:xfrm>
          <a:prstGeom prst="rect">
            <a:avLst/>
          </a:prstGeom>
          <a:solidFill>
            <a:srgbClr val="9636C6">
              <a:alpha val="22353"/>
            </a:srgb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5822823" y="2666753"/>
            <a:ext cx="1131570" cy="388620"/>
          </a:xfrm>
          <a:prstGeom prst="straightConnector1">
            <a:avLst/>
          </a:prstGeom>
          <a:ln w="38100">
            <a:prstDash val="dash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433942" y="2382396"/>
            <a:ext cx="2040266" cy="522995"/>
          </a:xfrm>
          <a:prstGeom prst="rect">
            <a:avLst/>
          </a:prstGeom>
          <a:solidFill>
            <a:srgbClr val="9636C6">
              <a:alpha val="22353"/>
            </a:srgb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385482" y="4317612"/>
            <a:ext cx="8015568" cy="384717"/>
            <a:chOff x="385482" y="4621468"/>
            <a:chExt cx="8015568" cy="384717"/>
          </a:xfrm>
        </p:grpSpPr>
        <p:sp>
          <p:nvSpPr>
            <p:cNvPr id="28" name="Rectangle 27"/>
            <p:cNvSpPr/>
            <p:nvPr/>
          </p:nvSpPr>
          <p:spPr>
            <a:xfrm>
              <a:off x="385482" y="4621468"/>
              <a:ext cx="8015568" cy="384717"/>
            </a:xfrm>
            <a:prstGeom prst="rect">
              <a:avLst/>
            </a:prstGeom>
            <a:solidFill>
              <a:srgbClr val="313743"/>
            </a:solidFill>
          </p:spPr>
          <p:txBody>
            <a:bodyPr wrap="square" lIns="91434" tIns="45718" rIns="91434" bIns="45718">
              <a:spAutoFit/>
            </a:bodyPr>
            <a:lstStyle/>
            <a:p>
              <a:r>
                <a:rPr lang="mr-IN">
                  <a:solidFill>
                    <a:srgbClr val="F8F8F2"/>
                  </a:solidFill>
                  <a:latin typeface="Verdana" charset="0"/>
                </a:rPr>
                <a:t>f</a:t>
              </a:r>
              <a:r>
                <a:rPr lang="mr-IN">
                  <a:solidFill>
                    <a:srgbClr val="333333"/>
                  </a:solidFill>
                  <a:latin typeface="Verdana" charset="0"/>
                </a:rPr>
                <a:t> </a:t>
              </a:r>
              <a:r>
                <a:rPr lang="mr-IN">
                  <a:solidFill>
                    <a:srgbClr val="F8F8F2"/>
                  </a:solidFill>
                  <a:latin typeface="Verdana" charset="0"/>
                </a:rPr>
                <a:t>=</a:t>
              </a:r>
              <a:r>
                <a:rPr lang="mr-IN">
                  <a:solidFill>
                    <a:srgbClr val="333333"/>
                  </a:solidFill>
                  <a:latin typeface="Verdana" charset="0"/>
                </a:rPr>
                <a:t> </a:t>
              </a:r>
              <a:r>
                <a:rPr lang="mr-IN">
                  <a:solidFill>
                    <a:srgbClr val="F8F8F2"/>
                  </a:solidFill>
                  <a:latin typeface="Verdana" charset="0"/>
                </a:rPr>
                <a:t>(</a:t>
              </a:r>
              <a:r>
                <a:rPr lang="mr-IN">
                  <a:solidFill>
                    <a:srgbClr val="66D9EF"/>
                  </a:solidFill>
                  <a:latin typeface="Verdana" charset="0"/>
                </a:rPr>
                <a:t>fn</a:t>
              </a:r>
              <a:r>
                <a:rPr lang="en-US">
                  <a:solidFill>
                    <a:srgbClr val="66D9EF"/>
                  </a:solidFill>
                  <a:latin typeface="Verdana" charset="0"/>
                </a:rPr>
                <a:t>  </a:t>
              </a:r>
              <a:r>
                <a:rPr lang="mr-IN">
                  <a:solidFill>
                    <a:srgbClr val="333333"/>
                  </a:solidFill>
                  <a:latin typeface="Verdana" charset="0"/>
                </a:rPr>
                <a:t> </a:t>
              </a:r>
              <a:r>
                <a:rPr lang="en-US">
                  <a:solidFill>
                    <a:srgbClr val="333333"/>
                  </a:solidFill>
                  <a:latin typeface="Verdana" charset="0"/>
                </a:rPr>
                <a:t>  </a:t>
              </a:r>
              <a:r>
                <a:rPr lang="mr-IN">
                  <a:solidFill>
                    <a:srgbClr val="F8F8F2"/>
                  </a:solidFill>
                  <a:latin typeface="Verdana" charset="0"/>
                </a:rPr>
                <a:t>=&gt;</a:t>
              </a:r>
              <a:r>
                <a:rPr lang="mr-IN">
                  <a:solidFill>
                    <a:srgbClr val="333333"/>
                  </a:solidFill>
                  <a:latin typeface="Verdana" charset="0"/>
                </a:rPr>
                <a:t> </a:t>
              </a:r>
              <a:r>
                <a:rPr lang="mr-IN">
                  <a:solidFill>
                    <a:srgbClr val="AE81FF"/>
                  </a:solidFill>
                  <a:latin typeface="Verdana" charset="0"/>
                </a:rPr>
                <a:t>3</a:t>
              </a:r>
              <a:r>
                <a:rPr lang="mr-IN">
                  <a:solidFill>
                    <a:srgbClr val="333333"/>
                  </a:solidFill>
                  <a:latin typeface="Verdana" charset="0"/>
                </a:rPr>
                <a:t> </a:t>
              </a:r>
              <a:r>
                <a:rPr lang="mr-IN">
                  <a:solidFill>
                    <a:srgbClr val="F8F8F2"/>
                  </a:solidFill>
                  <a:latin typeface="Verdana" charset="0"/>
                </a:rPr>
                <a:t>+</a:t>
              </a:r>
              <a:r>
                <a:rPr lang="mr-IN">
                  <a:solidFill>
                    <a:srgbClr val="333333"/>
                  </a:solidFill>
                  <a:latin typeface="Verdana" charset="0"/>
                </a:rPr>
                <a:t> </a:t>
              </a:r>
              <a:r>
                <a:rPr lang="mr-IN">
                  <a:solidFill>
                    <a:srgbClr val="AE81FF"/>
                  </a:solidFill>
                  <a:latin typeface="Verdana" charset="0"/>
                </a:rPr>
                <a:t>7</a:t>
              </a:r>
              <a:r>
                <a:rPr lang="mr-IN">
                  <a:solidFill>
                    <a:srgbClr val="333333"/>
                  </a:solidFill>
                  <a:latin typeface="Verdana" charset="0"/>
                </a:rPr>
                <a:t> </a:t>
              </a:r>
              <a:r>
                <a:rPr lang="mr-IN">
                  <a:solidFill>
                    <a:srgbClr val="F8F8F2"/>
                  </a:solidFill>
                  <a:latin typeface="Verdana" charset="0"/>
                </a:rPr>
                <a:t>+</a:t>
              </a:r>
              <a:r>
                <a:rPr lang="mr-IN">
                  <a:solidFill>
                    <a:srgbClr val="333333"/>
                  </a:solidFill>
                  <a:latin typeface="Verdana" charset="0"/>
                </a:rPr>
                <a:t> </a:t>
              </a:r>
              <a:r>
                <a:rPr lang="en-US">
                  <a:solidFill>
                    <a:srgbClr val="333333"/>
                  </a:solidFill>
                  <a:latin typeface="Verdana" charset="0"/>
                </a:rPr>
                <a:t>   </a:t>
              </a:r>
              <a:r>
                <a:rPr lang="mr-IN">
                  <a:solidFill>
                    <a:srgbClr val="F8F8F2"/>
                  </a:solidFill>
                  <a:latin typeface="Verdana" charset="0"/>
                </a:rPr>
                <a:t>)</a:t>
              </a:r>
              <a:r>
                <a:rPr lang="mr-IN">
                  <a:solidFill>
                    <a:srgbClr val="333333"/>
                  </a:solidFill>
                  <a:latin typeface="Verdana" charset="0"/>
                </a:rPr>
                <a:t> 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341059" y="4674509"/>
              <a:ext cx="313508" cy="3072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084515" y="4662317"/>
              <a:ext cx="313508" cy="3072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Left Brace 38"/>
          <p:cNvSpPr/>
          <p:nvPr/>
        </p:nvSpPr>
        <p:spPr>
          <a:xfrm rot="16200000">
            <a:off x="2056919" y="3747336"/>
            <a:ext cx="448846" cy="2581828"/>
          </a:xfrm>
          <a:prstGeom prst="leftBrace">
            <a:avLst>
              <a:gd name="adj1" fmla="val 13738"/>
              <a:gd name="adj2" fmla="val 50323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903642" y="5374171"/>
            <a:ext cx="2900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How to represent?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361751" y="5374171"/>
            <a:ext cx="1782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accent1">
                    <a:lumMod val="50000"/>
                  </a:schemeClr>
                </a:solidFill>
              </a:rPr>
              <a:t>With these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7239923" y="5374171"/>
            <a:ext cx="1493407" cy="607166"/>
            <a:chOff x="7150082" y="677110"/>
            <a:chExt cx="1093305" cy="1062541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7151927" y="677110"/>
              <a:ext cx="0" cy="1055074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8243387" y="684577"/>
              <a:ext cx="0" cy="1055074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7150082" y="1732184"/>
              <a:ext cx="1093305" cy="0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Rectangle 48"/>
          <p:cNvSpPr/>
          <p:nvPr/>
        </p:nvSpPr>
        <p:spPr>
          <a:xfrm>
            <a:off x="8103108" y="1754209"/>
            <a:ext cx="455676" cy="697555"/>
          </a:xfrm>
          <a:prstGeom prst="rect">
            <a:avLst/>
          </a:prstGeom>
          <a:solidFill>
            <a:srgbClr val="00B050">
              <a:alpha val="25098"/>
            </a:srgbClr>
          </a:solidFill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2584704" y="1471139"/>
            <a:ext cx="7144512" cy="2427165"/>
          </a:xfrm>
          <a:prstGeom prst="rect">
            <a:avLst/>
          </a:prstGeom>
          <a:solidFill>
            <a:srgbClr val="00B050">
              <a:alpha val="25098"/>
            </a:srgbClr>
          </a:solidFill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Down Arrow 51"/>
          <p:cNvSpPr/>
          <p:nvPr/>
        </p:nvSpPr>
        <p:spPr>
          <a:xfrm>
            <a:off x="8076685" y="2469490"/>
            <a:ext cx="481471" cy="3004718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Down Arrow 53"/>
          <p:cNvSpPr/>
          <p:nvPr/>
        </p:nvSpPr>
        <p:spPr>
          <a:xfrm>
            <a:off x="7438108" y="3902570"/>
            <a:ext cx="481471" cy="1599750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6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 animBg="1"/>
      <p:bldP spid="21" grpId="0" animBg="1"/>
      <p:bldP spid="39" grpId="0" animBg="1"/>
      <p:bldP spid="40" grpId="0"/>
      <p:bldP spid="41" grpId="0"/>
      <p:bldP spid="49" grpId="0" animBg="1"/>
      <p:bldP spid="55" grpId="0" animBg="1"/>
      <p:bldP spid="52" grpId="0" animBg="1"/>
      <p:bldP spid="5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2682" y="439511"/>
            <a:ext cx="847168" cy="365125"/>
          </a:xfrm>
        </p:spPr>
        <p:txBody>
          <a:bodyPr/>
          <a:lstStyle/>
          <a:p>
            <a:fld id="{6113E31D-E2AB-40D1-8B51-AFA5AFEF393A}" type="slidenum">
              <a:rPr lang="en-US" smtClean="0"/>
              <a:t>26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85621" y="198412"/>
            <a:ext cx="10321976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>
                <a:solidFill>
                  <a:schemeClr val="accent4"/>
                </a:solidFill>
                <a:cs typeface="Arial Rounded MT Bold"/>
              </a:rPr>
              <a:t>Thermometer Continuations</a:t>
            </a:r>
            <a:endParaRPr lang="en-US" sz="3000" b="1" dirty="0">
              <a:solidFill>
                <a:srgbClr val="5236C6"/>
              </a:solidFill>
              <a:cs typeface="Arial Rounded MT Bold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31433" y="2041815"/>
            <a:ext cx="5783670" cy="2431431"/>
          </a:xfrm>
          <a:prstGeom prst="rect">
            <a:avLst/>
          </a:prstGeom>
          <a:solidFill>
            <a:srgbClr val="313743"/>
          </a:solidFill>
        </p:spPr>
        <p:txBody>
          <a:bodyPr wrap="square" lIns="91434" tIns="45718" rIns="91434" bIns="45718">
            <a:spAutoFit/>
          </a:bodyPr>
          <a:lstStyle/>
          <a:p>
            <a:r>
              <a:rPr lang="is-IS">
                <a:solidFill>
                  <a:srgbClr val="F8F8F2"/>
                </a:solidFill>
                <a:latin typeface="Courier" charset="0"/>
              </a:rPr>
              <a:t>(</a:t>
            </a:r>
            <a:r>
              <a:rPr lang="is-IS">
                <a:solidFill>
                  <a:srgbClr val="66D9EF"/>
                </a:solidFill>
                <a:latin typeface="Courier" charset="0"/>
              </a:rPr>
              <a:t>fn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()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=&gt;</a:t>
            </a:r>
          </a:p>
          <a:p>
            <a:r>
              <a:rPr lang="is-IS">
                <a:solidFill>
                  <a:srgbClr val="333333"/>
                </a:solidFill>
                <a:latin typeface="Courier" charset="0"/>
              </a:rPr>
              <a:t>   </a:t>
            </a:r>
            <a:r>
              <a:rPr lang="is-IS">
                <a:solidFill>
                  <a:srgbClr val="66D9EF"/>
                </a:solidFill>
                <a:latin typeface="Courier" charset="0"/>
              </a:rPr>
              <a:t>let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66D9EF"/>
                </a:solidFill>
                <a:latin typeface="Courier" charset="0"/>
              </a:rPr>
              <a:t>val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x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     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=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effectfulFn1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()</a:t>
            </a:r>
            <a:endParaRPr lang="is-IS">
              <a:solidFill>
                <a:srgbClr val="333333"/>
              </a:solidFill>
              <a:latin typeface="Courier" charset="0"/>
            </a:endParaRPr>
          </a:p>
          <a:p>
            <a:r>
              <a:rPr lang="is-IS">
                <a:solidFill>
                  <a:srgbClr val="333333"/>
                </a:solidFill>
                <a:latin typeface="Courier" charset="0"/>
              </a:rPr>
              <a:t>       </a:t>
            </a:r>
            <a:r>
              <a:rPr lang="is-IS">
                <a:solidFill>
                  <a:srgbClr val="66D9EF"/>
                </a:solidFill>
                <a:latin typeface="Courier" charset="0"/>
              </a:rPr>
              <a:t>val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y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     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=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effectfulFn2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()</a:t>
            </a:r>
            <a:endParaRPr lang="is-IS">
              <a:solidFill>
                <a:srgbClr val="333333"/>
              </a:solidFill>
              <a:latin typeface="Courier" charset="0"/>
            </a:endParaRPr>
          </a:p>
          <a:p>
            <a:r>
              <a:rPr lang="is-IS">
                <a:solidFill>
                  <a:srgbClr val="333333"/>
                </a:solidFill>
                <a:latin typeface="Courier" charset="0"/>
              </a:rPr>
              <a:t>       </a:t>
            </a:r>
            <a:r>
              <a:rPr lang="is-IS">
                <a:solidFill>
                  <a:srgbClr val="66D9EF"/>
                </a:solidFill>
                <a:latin typeface="Courier" charset="0"/>
              </a:rPr>
              <a:t>val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yielded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=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shift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(</a:t>
            </a:r>
            <a:r>
              <a:rPr lang="is-IS">
                <a:solidFill>
                  <a:srgbClr val="66D9EF"/>
                </a:solidFill>
                <a:latin typeface="Courier" charset="0"/>
              </a:rPr>
              <a:t>fn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k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=&gt;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k)</a:t>
            </a:r>
            <a:endParaRPr lang="is-IS">
              <a:solidFill>
                <a:srgbClr val="333333"/>
              </a:solidFill>
              <a:latin typeface="Courier" charset="0"/>
            </a:endParaRPr>
          </a:p>
          <a:p>
            <a:r>
              <a:rPr lang="is-IS">
                <a:solidFill>
                  <a:srgbClr val="333333"/>
                </a:solidFill>
                <a:latin typeface="Courier" charset="0"/>
              </a:rPr>
              <a:t>   </a:t>
            </a:r>
            <a:r>
              <a:rPr lang="is-IS">
                <a:solidFill>
                  <a:srgbClr val="66D9EF"/>
                </a:solidFill>
                <a:latin typeface="Courier" charset="0"/>
              </a:rPr>
              <a:t>in</a:t>
            </a:r>
            <a:endParaRPr lang="is-IS">
              <a:solidFill>
                <a:srgbClr val="333333"/>
              </a:solidFill>
              <a:latin typeface="Courier" charset="0"/>
            </a:endParaRPr>
          </a:p>
          <a:p>
            <a:r>
              <a:rPr lang="is-IS">
                <a:solidFill>
                  <a:srgbClr val="333333"/>
                </a:solidFill>
                <a:latin typeface="Courier" charset="0"/>
              </a:rPr>
              <a:t>      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x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+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y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+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yielded</a:t>
            </a:r>
          </a:p>
          <a:p>
            <a:r>
              <a:rPr lang="is-IS">
                <a:solidFill>
                  <a:srgbClr val="333333"/>
                </a:solidFill>
                <a:latin typeface="Courier" charset="0"/>
              </a:rPr>
              <a:t>   </a:t>
            </a:r>
            <a:r>
              <a:rPr lang="is-IS">
                <a:solidFill>
                  <a:srgbClr val="66D9EF"/>
                </a:solidFill>
                <a:latin typeface="Courier" charset="0"/>
              </a:rPr>
              <a:t>end</a:t>
            </a:r>
            <a:endParaRPr lang="is-IS">
              <a:solidFill>
                <a:srgbClr val="333333"/>
              </a:solidFill>
              <a:latin typeface="Courier" charset="0"/>
            </a:endParaRPr>
          </a:p>
          <a:p>
            <a:r>
              <a:rPr lang="is-IS">
                <a:solidFill>
                  <a:srgbClr val="F8F8F2"/>
                </a:solidFill>
                <a:latin typeface="Courier" charset="0"/>
              </a:rPr>
              <a:t>)</a:t>
            </a:r>
            <a:endParaRPr lang="is-IS">
              <a:solidFill>
                <a:srgbClr val="333333"/>
              </a:solidFill>
              <a:latin typeface="Courier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485621" y="3118319"/>
            <a:ext cx="1196805" cy="584771"/>
          </a:xfrm>
          <a:prstGeom prst="rect">
            <a:avLst/>
          </a:prstGeom>
          <a:solidFill>
            <a:srgbClr val="313743"/>
          </a:solidFill>
        </p:spPr>
        <p:txBody>
          <a:bodyPr wrap="square" lIns="91434" tIns="45718" rIns="91434" bIns="45718">
            <a:spAutoFit/>
          </a:bodyPr>
          <a:lstStyle/>
          <a:p>
            <a:r>
              <a:rPr lang="mr-IN" sz="3200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f</a:t>
            </a:r>
            <a:r>
              <a:rPr lang="mr-IN" sz="3200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mr-IN" sz="3200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=</a:t>
            </a:r>
            <a:r>
              <a:rPr lang="mr-IN" sz="3200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9589467" y="2951019"/>
            <a:ext cx="678394" cy="1522228"/>
            <a:chOff x="7150082" y="677110"/>
            <a:chExt cx="1093305" cy="1062541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7151927" y="677110"/>
              <a:ext cx="0" cy="1055074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8243387" y="684577"/>
              <a:ext cx="0" cy="1055074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7150082" y="1732184"/>
              <a:ext cx="1093305" cy="0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9528554" y="4612019"/>
            <a:ext cx="800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tx1">
                    <a:lumMod val="50000"/>
                  </a:schemeClr>
                </a:solidFill>
                <a:latin typeface="Monaco" charset="0"/>
                <a:ea typeface="Monaco" charset="0"/>
                <a:cs typeface="Monaco" charset="0"/>
              </a:rPr>
              <a:t>past</a:t>
            </a:r>
          </a:p>
        </p:txBody>
      </p:sp>
      <p:sp>
        <p:nvSpPr>
          <p:cNvPr id="42" name="Rectangle 41"/>
          <p:cNvSpPr/>
          <p:nvPr/>
        </p:nvSpPr>
        <p:spPr>
          <a:xfrm>
            <a:off x="9589467" y="4027477"/>
            <a:ext cx="678394" cy="4457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accent1">
                    <a:lumMod val="50000"/>
                  </a:schemeClr>
                </a:solidFill>
                <a:latin typeface="Monaco" charset="0"/>
                <a:ea typeface="Monaco" charset="0"/>
                <a:cs typeface="Monaco" charset="0"/>
              </a:rPr>
              <a:t>3</a:t>
            </a:r>
          </a:p>
        </p:txBody>
      </p:sp>
      <p:sp>
        <p:nvSpPr>
          <p:cNvPr id="51" name="Rectangle 50"/>
          <p:cNvSpPr/>
          <p:nvPr/>
        </p:nvSpPr>
        <p:spPr>
          <a:xfrm>
            <a:off x="9589467" y="3567851"/>
            <a:ext cx="678394" cy="4457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accent1">
                    <a:lumMod val="50000"/>
                  </a:schemeClr>
                </a:solidFill>
                <a:latin typeface="Monaco" charset="0"/>
                <a:ea typeface="Monaco" charset="0"/>
                <a:cs typeface="Monaco" charset="0"/>
              </a:rPr>
              <a:t>7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685112" y="4612019"/>
            <a:ext cx="1276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tx1">
                    <a:lumMod val="50000"/>
                  </a:schemeClr>
                </a:solidFill>
                <a:latin typeface="+mj-lt"/>
                <a:ea typeface="Monaco" charset="0"/>
                <a:cs typeface="Monaco" charset="0"/>
              </a:rPr>
              <a:t>Function</a:t>
            </a:r>
          </a:p>
        </p:txBody>
      </p:sp>
      <p:sp>
        <p:nvSpPr>
          <p:cNvPr id="56" name="Left Brace 55"/>
          <p:cNvSpPr/>
          <p:nvPr/>
        </p:nvSpPr>
        <p:spPr>
          <a:xfrm rot="16200000">
            <a:off x="6529668" y="1650846"/>
            <a:ext cx="448846" cy="7412182"/>
          </a:xfrm>
          <a:prstGeom prst="leftBrace">
            <a:avLst>
              <a:gd name="adj1" fmla="val 13738"/>
              <a:gd name="adj2" fmla="val 50323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4868029" y="5767883"/>
            <a:ext cx="41867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Thermometer Continuation</a:t>
            </a:r>
          </a:p>
        </p:txBody>
      </p:sp>
    </p:spTree>
    <p:extLst>
      <p:ext uri="{BB962C8B-B14F-4D97-AF65-F5344CB8AC3E}">
        <p14:creationId xmlns:p14="http://schemas.microsoft.com/office/powerpoint/2010/main" val="201121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4" grpId="0"/>
      <p:bldP spid="42" grpId="0" animBg="1"/>
      <p:bldP spid="51" grpId="0" animBg="1"/>
      <p:bldP spid="53" grpId="0"/>
      <p:bldP spid="56" grpId="0" animBg="1"/>
      <p:bldP spid="5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2682" y="439511"/>
            <a:ext cx="847168" cy="365125"/>
          </a:xfrm>
        </p:spPr>
        <p:txBody>
          <a:bodyPr/>
          <a:lstStyle/>
          <a:p>
            <a:fld id="{6113E31D-E2AB-40D1-8B51-AFA5AFEF393A}" type="slidenum">
              <a:rPr lang="en-US" smtClean="0"/>
              <a:t>27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85621" y="198412"/>
            <a:ext cx="10321976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>
                <a:solidFill>
                  <a:schemeClr val="accent4"/>
                </a:solidFill>
                <a:cs typeface="Arial Rounded MT Bold"/>
              </a:rPr>
              <a:t>Thermometer Continuations</a:t>
            </a:r>
            <a:endParaRPr lang="en-US" sz="3000" b="1" dirty="0">
              <a:solidFill>
                <a:srgbClr val="5236C6"/>
              </a:solidFill>
              <a:cs typeface="Arial Rounded MT Bold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60113" y="2384722"/>
            <a:ext cx="5783670" cy="2431431"/>
          </a:xfrm>
          <a:prstGeom prst="rect">
            <a:avLst/>
          </a:prstGeom>
          <a:solidFill>
            <a:srgbClr val="313743"/>
          </a:solidFill>
        </p:spPr>
        <p:txBody>
          <a:bodyPr wrap="square" lIns="91434" tIns="45718" rIns="91434" bIns="45718">
            <a:spAutoFit/>
          </a:bodyPr>
          <a:lstStyle/>
          <a:p>
            <a:r>
              <a:rPr lang="is-IS">
                <a:solidFill>
                  <a:srgbClr val="F8F8F2"/>
                </a:solidFill>
                <a:latin typeface="Courier" charset="0"/>
              </a:rPr>
              <a:t>(</a:t>
            </a:r>
            <a:r>
              <a:rPr lang="is-IS">
                <a:solidFill>
                  <a:srgbClr val="66D9EF"/>
                </a:solidFill>
                <a:latin typeface="Courier" charset="0"/>
              </a:rPr>
              <a:t>fn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()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=&gt;</a:t>
            </a:r>
          </a:p>
          <a:p>
            <a:r>
              <a:rPr lang="is-IS">
                <a:solidFill>
                  <a:srgbClr val="333333"/>
                </a:solidFill>
                <a:latin typeface="Courier" charset="0"/>
              </a:rPr>
              <a:t>   </a:t>
            </a:r>
            <a:r>
              <a:rPr lang="is-IS">
                <a:solidFill>
                  <a:srgbClr val="66D9EF"/>
                </a:solidFill>
                <a:latin typeface="Courier" charset="0"/>
              </a:rPr>
              <a:t>let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66D9EF"/>
                </a:solidFill>
                <a:latin typeface="Courier" charset="0"/>
              </a:rPr>
              <a:t>val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x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     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=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effectfulFn1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()</a:t>
            </a:r>
            <a:endParaRPr lang="is-IS">
              <a:solidFill>
                <a:srgbClr val="333333"/>
              </a:solidFill>
              <a:latin typeface="Courier" charset="0"/>
            </a:endParaRPr>
          </a:p>
          <a:p>
            <a:r>
              <a:rPr lang="is-IS">
                <a:solidFill>
                  <a:srgbClr val="333333"/>
                </a:solidFill>
                <a:latin typeface="Courier" charset="0"/>
              </a:rPr>
              <a:t>       </a:t>
            </a:r>
            <a:r>
              <a:rPr lang="is-IS">
                <a:solidFill>
                  <a:srgbClr val="66D9EF"/>
                </a:solidFill>
                <a:latin typeface="Courier" charset="0"/>
              </a:rPr>
              <a:t>val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y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     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=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effectfulFn2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()</a:t>
            </a:r>
            <a:endParaRPr lang="is-IS">
              <a:solidFill>
                <a:srgbClr val="333333"/>
              </a:solidFill>
              <a:latin typeface="Courier" charset="0"/>
            </a:endParaRPr>
          </a:p>
          <a:p>
            <a:r>
              <a:rPr lang="is-IS">
                <a:solidFill>
                  <a:srgbClr val="333333"/>
                </a:solidFill>
                <a:latin typeface="Courier" charset="0"/>
              </a:rPr>
              <a:t>       </a:t>
            </a:r>
            <a:r>
              <a:rPr lang="is-IS">
                <a:solidFill>
                  <a:srgbClr val="66D9EF"/>
                </a:solidFill>
                <a:latin typeface="Courier" charset="0"/>
              </a:rPr>
              <a:t>val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yielded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=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shift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(</a:t>
            </a:r>
            <a:r>
              <a:rPr lang="is-IS">
                <a:solidFill>
                  <a:srgbClr val="66D9EF"/>
                </a:solidFill>
                <a:latin typeface="Courier" charset="0"/>
              </a:rPr>
              <a:t>fn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k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=&gt;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k)</a:t>
            </a:r>
            <a:endParaRPr lang="is-IS">
              <a:solidFill>
                <a:srgbClr val="333333"/>
              </a:solidFill>
              <a:latin typeface="Courier" charset="0"/>
            </a:endParaRPr>
          </a:p>
          <a:p>
            <a:r>
              <a:rPr lang="is-IS">
                <a:solidFill>
                  <a:srgbClr val="333333"/>
                </a:solidFill>
                <a:latin typeface="Courier" charset="0"/>
              </a:rPr>
              <a:t>   </a:t>
            </a:r>
            <a:r>
              <a:rPr lang="is-IS">
                <a:solidFill>
                  <a:srgbClr val="66D9EF"/>
                </a:solidFill>
                <a:latin typeface="Courier" charset="0"/>
              </a:rPr>
              <a:t>in</a:t>
            </a:r>
            <a:endParaRPr lang="is-IS">
              <a:solidFill>
                <a:srgbClr val="333333"/>
              </a:solidFill>
              <a:latin typeface="Courier" charset="0"/>
            </a:endParaRPr>
          </a:p>
          <a:p>
            <a:r>
              <a:rPr lang="is-IS">
                <a:solidFill>
                  <a:srgbClr val="333333"/>
                </a:solidFill>
                <a:latin typeface="Courier" charset="0"/>
              </a:rPr>
              <a:t>      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x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+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y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+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yielded</a:t>
            </a:r>
          </a:p>
          <a:p>
            <a:r>
              <a:rPr lang="is-IS">
                <a:solidFill>
                  <a:srgbClr val="333333"/>
                </a:solidFill>
                <a:latin typeface="Courier" charset="0"/>
              </a:rPr>
              <a:t>   </a:t>
            </a:r>
            <a:r>
              <a:rPr lang="is-IS">
                <a:solidFill>
                  <a:srgbClr val="66D9EF"/>
                </a:solidFill>
                <a:latin typeface="Courier" charset="0"/>
              </a:rPr>
              <a:t>end</a:t>
            </a:r>
            <a:endParaRPr lang="is-IS">
              <a:solidFill>
                <a:srgbClr val="333333"/>
              </a:solidFill>
              <a:latin typeface="Courier" charset="0"/>
            </a:endParaRPr>
          </a:p>
          <a:p>
            <a:r>
              <a:rPr lang="is-IS">
                <a:solidFill>
                  <a:srgbClr val="F8F8F2"/>
                </a:solidFill>
                <a:latin typeface="Courier" charset="0"/>
              </a:rPr>
              <a:t>)</a:t>
            </a:r>
            <a:endParaRPr lang="is-IS">
              <a:solidFill>
                <a:srgbClr val="333333"/>
              </a:solidFill>
              <a:latin typeface="Courier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817855" y="5677953"/>
            <a:ext cx="1196805" cy="584771"/>
          </a:xfrm>
          <a:prstGeom prst="rect">
            <a:avLst/>
          </a:prstGeom>
          <a:solidFill>
            <a:srgbClr val="313743"/>
          </a:solidFill>
        </p:spPr>
        <p:txBody>
          <a:bodyPr wrap="square" lIns="91434" tIns="45718" rIns="91434" bIns="45718">
            <a:spAutoFit/>
          </a:bodyPr>
          <a:lstStyle/>
          <a:p>
            <a:r>
              <a:rPr lang="en-US" sz="3200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f 5</a:t>
            </a:r>
            <a:endParaRPr lang="mr-IN" sz="3200">
              <a:solidFill>
                <a:srgbClr val="333333"/>
              </a:solidFill>
              <a:latin typeface="Monaco" charset="0"/>
              <a:ea typeface="Monaco" charset="0"/>
              <a:cs typeface="Monaco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10418147" y="3293926"/>
            <a:ext cx="678394" cy="1522228"/>
            <a:chOff x="7150082" y="677110"/>
            <a:chExt cx="1093305" cy="1062541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7151927" y="677110"/>
              <a:ext cx="0" cy="1055074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8243387" y="684577"/>
              <a:ext cx="0" cy="1055074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7150082" y="1732184"/>
              <a:ext cx="1093305" cy="0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10357234" y="4954926"/>
            <a:ext cx="800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tx1">
                    <a:lumMod val="50000"/>
                  </a:schemeClr>
                </a:solidFill>
                <a:latin typeface="Monaco" charset="0"/>
                <a:ea typeface="Monaco" charset="0"/>
                <a:cs typeface="Monaco" charset="0"/>
              </a:rPr>
              <a:t>past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513792" y="4954926"/>
            <a:ext cx="1276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tx1">
                    <a:lumMod val="50000"/>
                  </a:schemeClr>
                </a:solidFill>
                <a:latin typeface="+mj-lt"/>
                <a:ea typeface="Monaco" charset="0"/>
                <a:cs typeface="Monaco" charset="0"/>
              </a:rPr>
              <a:t>Function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0418147" y="4365038"/>
            <a:ext cx="678394" cy="4457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accent1">
                    <a:lumMod val="50000"/>
                  </a:schemeClr>
                </a:solidFill>
                <a:latin typeface="Monaco" charset="0"/>
                <a:ea typeface="Monaco" charset="0"/>
                <a:cs typeface="Monaco" charset="0"/>
              </a:rPr>
              <a:t>3</a:t>
            </a:r>
          </a:p>
        </p:txBody>
      </p:sp>
      <p:sp>
        <p:nvSpPr>
          <p:cNvPr id="51" name="Rectangle 50"/>
          <p:cNvSpPr/>
          <p:nvPr/>
        </p:nvSpPr>
        <p:spPr>
          <a:xfrm>
            <a:off x="10418147" y="3905412"/>
            <a:ext cx="678394" cy="4457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accent1">
                    <a:lumMod val="50000"/>
                  </a:schemeClr>
                </a:solidFill>
                <a:latin typeface="Monaco" charset="0"/>
                <a:ea typeface="Monaco" charset="0"/>
                <a:cs typeface="Monaco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47395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2682" y="439511"/>
            <a:ext cx="847168" cy="365125"/>
          </a:xfrm>
        </p:spPr>
        <p:txBody>
          <a:bodyPr/>
          <a:lstStyle/>
          <a:p>
            <a:fld id="{6113E31D-E2AB-40D1-8B51-AFA5AFEF393A}" type="slidenum">
              <a:rPr lang="en-US" smtClean="0"/>
              <a:t>28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85621" y="198412"/>
            <a:ext cx="10321976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>
                <a:solidFill>
                  <a:schemeClr val="accent4"/>
                </a:solidFill>
                <a:cs typeface="Arial Rounded MT Bold"/>
              </a:rPr>
              <a:t>Thermometer Continuations</a:t>
            </a:r>
            <a:endParaRPr lang="en-US" sz="3000" b="1" dirty="0">
              <a:solidFill>
                <a:srgbClr val="5236C6"/>
              </a:solidFill>
              <a:cs typeface="Arial Rounded MT Bold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60113" y="2384722"/>
            <a:ext cx="5783670" cy="2431431"/>
          </a:xfrm>
          <a:prstGeom prst="rect">
            <a:avLst/>
          </a:prstGeom>
          <a:solidFill>
            <a:srgbClr val="313743"/>
          </a:solidFill>
        </p:spPr>
        <p:txBody>
          <a:bodyPr wrap="square" lIns="91434" tIns="45718" rIns="91434" bIns="45718">
            <a:spAutoFit/>
          </a:bodyPr>
          <a:lstStyle/>
          <a:p>
            <a:r>
              <a:rPr lang="is-IS">
                <a:solidFill>
                  <a:srgbClr val="F8F8F2"/>
                </a:solidFill>
                <a:latin typeface="Courier" charset="0"/>
              </a:rPr>
              <a:t>(</a:t>
            </a:r>
            <a:r>
              <a:rPr lang="is-IS">
                <a:solidFill>
                  <a:srgbClr val="66D9EF"/>
                </a:solidFill>
                <a:latin typeface="Courier" charset="0"/>
              </a:rPr>
              <a:t>fn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()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=&gt;</a:t>
            </a:r>
          </a:p>
          <a:p>
            <a:r>
              <a:rPr lang="is-IS">
                <a:solidFill>
                  <a:srgbClr val="333333"/>
                </a:solidFill>
                <a:latin typeface="Courier" charset="0"/>
              </a:rPr>
              <a:t>   </a:t>
            </a:r>
            <a:r>
              <a:rPr lang="is-IS">
                <a:solidFill>
                  <a:srgbClr val="66D9EF"/>
                </a:solidFill>
                <a:latin typeface="Courier" charset="0"/>
              </a:rPr>
              <a:t>let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66D9EF"/>
                </a:solidFill>
                <a:latin typeface="Courier" charset="0"/>
              </a:rPr>
              <a:t>val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x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     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=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effectfulFn1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()</a:t>
            </a:r>
            <a:endParaRPr lang="is-IS">
              <a:solidFill>
                <a:srgbClr val="333333"/>
              </a:solidFill>
              <a:latin typeface="Courier" charset="0"/>
            </a:endParaRPr>
          </a:p>
          <a:p>
            <a:r>
              <a:rPr lang="is-IS">
                <a:solidFill>
                  <a:srgbClr val="333333"/>
                </a:solidFill>
                <a:latin typeface="Courier" charset="0"/>
              </a:rPr>
              <a:t>       </a:t>
            </a:r>
            <a:r>
              <a:rPr lang="is-IS">
                <a:solidFill>
                  <a:srgbClr val="66D9EF"/>
                </a:solidFill>
                <a:latin typeface="Courier" charset="0"/>
              </a:rPr>
              <a:t>val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y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     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=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effectfulFn2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()</a:t>
            </a:r>
            <a:endParaRPr lang="is-IS">
              <a:solidFill>
                <a:srgbClr val="333333"/>
              </a:solidFill>
              <a:latin typeface="Courier" charset="0"/>
            </a:endParaRPr>
          </a:p>
          <a:p>
            <a:r>
              <a:rPr lang="is-IS">
                <a:solidFill>
                  <a:srgbClr val="333333"/>
                </a:solidFill>
                <a:latin typeface="Courier" charset="0"/>
              </a:rPr>
              <a:t>       </a:t>
            </a:r>
            <a:r>
              <a:rPr lang="is-IS">
                <a:solidFill>
                  <a:srgbClr val="66D9EF"/>
                </a:solidFill>
                <a:latin typeface="Courier" charset="0"/>
              </a:rPr>
              <a:t>val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yielded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=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shift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(</a:t>
            </a:r>
            <a:r>
              <a:rPr lang="is-IS">
                <a:solidFill>
                  <a:srgbClr val="66D9EF"/>
                </a:solidFill>
                <a:latin typeface="Courier" charset="0"/>
              </a:rPr>
              <a:t>fn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k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=&gt;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k)</a:t>
            </a:r>
            <a:endParaRPr lang="is-IS">
              <a:solidFill>
                <a:srgbClr val="333333"/>
              </a:solidFill>
              <a:latin typeface="Courier" charset="0"/>
            </a:endParaRPr>
          </a:p>
          <a:p>
            <a:r>
              <a:rPr lang="is-IS">
                <a:solidFill>
                  <a:srgbClr val="333333"/>
                </a:solidFill>
                <a:latin typeface="Courier" charset="0"/>
              </a:rPr>
              <a:t>   </a:t>
            </a:r>
            <a:r>
              <a:rPr lang="is-IS">
                <a:solidFill>
                  <a:srgbClr val="66D9EF"/>
                </a:solidFill>
                <a:latin typeface="Courier" charset="0"/>
              </a:rPr>
              <a:t>in</a:t>
            </a:r>
            <a:endParaRPr lang="is-IS">
              <a:solidFill>
                <a:srgbClr val="333333"/>
              </a:solidFill>
              <a:latin typeface="Courier" charset="0"/>
            </a:endParaRPr>
          </a:p>
          <a:p>
            <a:r>
              <a:rPr lang="is-IS">
                <a:solidFill>
                  <a:srgbClr val="333333"/>
                </a:solidFill>
                <a:latin typeface="Courier" charset="0"/>
              </a:rPr>
              <a:t>      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x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+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y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+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yielded</a:t>
            </a:r>
          </a:p>
          <a:p>
            <a:r>
              <a:rPr lang="is-IS">
                <a:solidFill>
                  <a:srgbClr val="333333"/>
                </a:solidFill>
                <a:latin typeface="Courier" charset="0"/>
              </a:rPr>
              <a:t>   </a:t>
            </a:r>
            <a:r>
              <a:rPr lang="is-IS">
                <a:solidFill>
                  <a:srgbClr val="66D9EF"/>
                </a:solidFill>
                <a:latin typeface="Courier" charset="0"/>
              </a:rPr>
              <a:t>end</a:t>
            </a:r>
            <a:endParaRPr lang="is-IS">
              <a:solidFill>
                <a:srgbClr val="333333"/>
              </a:solidFill>
              <a:latin typeface="Courier" charset="0"/>
            </a:endParaRPr>
          </a:p>
          <a:p>
            <a:r>
              <a:rPr lang="is-IS">
                <a:solidFill>
                  <a:srgbClr val="F8F8F2"/>
                </a:solidFill>
                <a:latin typeface="Courier" charset="0"/>
              </a:rPr>
              <a:t>)</a:t>
            </a:r>
            <a:endParaRPr lang="is-IS">
              <a:solidFill>
                <a:srgbClr val="333333"/>
              </a:solidFill>
              <a:latin typeface="Courier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817855" y="5677953"/>
            <a:ext cx="1196805" cy="584771"/>
          </a:xfrm>
          <a:prstGeom prst="rect">
            <a:avLst/>
          </a:prstGeom>
          <a:solidFill>
            <a:srgbClr val="313743"/>
          </a:solidFill>
        </p:spPr>
        <p:txBody>
          <a:bodyPr wrap="square" lIns="91434" tIns="45718" rIns="91434" bIns="45718">
            <a:spAutoFit/>
          </a:bodyPr>
          <a:lstStyle/>
          <a:p>
            <a:r>
              <a:rPr lang="en-US" sz="3200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f 5</a:t>
            </a:r>
            <a:endParaRPr lang="mr-IN" sz="3200">
              <a:solidFill>
                <a:srgbClr val="333333"/>
              </a:solidFill>
              <a:latin typeface="Monaco" charset="0"/>
              <a:ea typeface="Monaco" charset="0"/>
              <a:cs typeface="Monaco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10418147" y="3293926"/>
            <a:ext cx="678394" cy="1522228"/>
            <a:chOff x="7150082" y="677110"/>
            <a:chExt cx="1093305" cy="1062541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7151927" y="677110"/>
              <a:ext cx="0" cy="1055074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8243387" y="684577"/>
              <a:ext cx="0" cy="1055074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7150082" y="1732184"/>
              <a:ext cx="1093305" cy="0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10357234" y="4954926"/>
            <a:ext cx="800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tx1">
                    <a:lumMod val="50000"/>
                  </a:schemeClr>
                </a:solidFill>
                <a:latin typeface="Monaco" charset="0"/>
                <a:ea typeface="Monaco" charset="0"/>
                <a:cs typeface="Monaco" charset="0"/>
              </a:rPr>
              <a:t>past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513792" y="4954926"/>
            <a:ext cx="1276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tx1">
                    <a:lumMod val="50000"/>
                  </a:schemeClr>
                </a:solidFill>
                <a:latin typeface="+mj-lt"/>
                <a:ea typeface="Monaco" charset="0"/>
                <a:cs typeface="Monaco" charset="0"/>
              </a:rPr>
              <a:t>Function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0418146" y="3464987"/>
            <a:ext cx="678395" cy="1345820"/>
            <a:chOff x="9589466" y="3122080"/>
            <a:chExt cx="678395" cy="1345820"/>
          </a:xfrm>
        </p:grpSpPr>
        <p:sp>
          <p:nvSpPr>
            <p:cNvPr id="42" name="Rectangle 41"/>
            <p:cNvSpPr/>
            <p:nvPr/>
          </p:nvSpPr>
          <p:spPr>
            <a:xfrm>
              <a:off x="9589467" y="4022131"/>
              <a:ext cx="678394" cy="44576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accent1">
                      <a:lumMod val="50000"/>
                    </a:schemeClr>
                  </a:solidFill>
                  <a:latin typeface="Monaco" charset="0"/>
                  <a:ea typeface="Monaco" charset="0"/>
                  <a:cs typeface="Monaco" charset="0"/>
                </a:rPr>
                <a:t>3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9589467" y="3562505"/>
              <a:ext cx="678394" cy="44576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accent1">
                      <a:lumMod val="50000"/>
                    </a:schemeClr>
                  </a:solidFill>
                  <a:latin typeface="Monaco" charset="0"/>
                  <a:ea typeface="Monaco" charset="0"/>
                  <a:cs typeface="Monaco" charset="0"/>
                </a:rPr>
                <a:t>7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589466" y="3122080"/>
              <a:ext cx="678394" cy="44576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FF0004"/>
                  </a:solidFill>
                  <a:latin typeface="Monaco" charset="0"/>
                  <a:ea typeface="Monaco" charset="0"/>
                  <a:cs typeface="Monaco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25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7.40741E-7 C -0.01771 -0.2243 -0.03541 -0.44838 -0.0582 -0.51134 C -0.08099 -0.57407 -0.14284 -0.40764 -0.13685 -0.37801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-2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2682" y="439511"/>
            <a:ext cx="847168" cy="365125"/>
          </a:xfrm>
        </p:spPr>
        <p:txBody>
          <a:bodyPr/>
          <a:lstStyle/>
          <a:p>
            <a:fld id="{6113E31D-E2AB-40D1-8B51-AFA5AFEF393A}" type="slidenum">
              <a:rPr lang="en-US" smtClean="0"/>
              <a:t>29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85621" y="198412"/>
            <a:ext cx="10321976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>
                <a:solidFill>
                  <a:schemeClr val="accent4"/>
                </a:solidFill>
                <a:cs typeface="Arial Rounded MT Bold"/>
              </a:rPr>
              <a:t>Thermometer Continuations</a:t>
            </a:r>
            <a:endParaRPr lang="en-US" sz="3000" b="1" dirty="0">
              <a:solidFill>
                <a:srgbClr val="5236C6"/>
              </a:solidFill>
              <a:cs typeface="Arial Rounded MT Bold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60113" y="2384722"/>
            <a:ext cx="5783670" cy="2431431"/>
          </a:xfrm>
          <a:prstGeom prst="rect">
            <a:avLst/>
          </a:prstGeom>
          <a:solidFill>
            <a:srgbClr val="313743"/>
          </a:solidFill>
        </p:spPr>
        <p:txBody>
          <a:bodyPr wrap="square" lIns="91434" tIns="45718" rIns="91434" bIns="45718">
            <a:spAutoFit/>
          </a:bodyPr>
          <a:lstStyle/>
          <a:p>
            <a:r>
              <a:rPr lang="is-IS">
                <a:solidFill>
                  <a:srgbClr val="F8F8F2"/>
                </a:solidFill>
                <a:latin typeface="Courier" charset="0"/>
              </a:rPr>
              <a:t>(</a:t>
            </a:r>
            <a:r>
              <a:rPr lang="is-IS">
                <a:solidFill>
                  <a:srgbClr val="66D9EF"/>
                </a:solidFill>
                <a:latin typeface="Courier" charset="0"/>
              </a:rPr>
              <a:t>fn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()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=&gt;</a:t>
            </a:r>
          </a:p>
          <a:p>
            <a:r>
              <a:rPr lang="is-IS">
                <a:solidFill>
                  <a:srgbClr val="333333"/>
                </a:solidFill>
                <a:latin typeface="Courier" charset="0"/>
              </a:rPr>
              <a:t>   </a:t>
            </a:r>
            <a:r>
              <a:rPr lang="is-IS">
                <a:solidFill>
                  <a:srgbClr val="66D9EF"/>
                </a:solidFill>
                <a:latin typeface="Courier" charset="0"/>
              </a:rPr>
              <a:t>let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66D9EF"/>
                </a:solidFill>
                <a:latin typeface="Courier" charset="0"/>
              </a:rPr>
              <a:t>val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x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     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=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effectfulFn1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()</a:t>
            </a:r>
            <a:endParaRPr lang="is-IS">
              <a:solidFill>
                <a:srgbClr val="333333"/>
              </a:solidFill>
              <a:latin typeface="Courier" charset="0"/>
            </a:endParaRPr>
          </a:p>
          <a:p>
            <a:r>
              <a:rPr lang="is-IS">
                <a:solidFill>
                  <a:srgbClr val="333333"/>
                </a:solidFill>
                <a:latin typeface="Courier" charset="0"/>
              </a:rPr>
              <a:t>       </a:t>
            </a:r>
            <a:r>
              <a:rPr lang="is-IS">
                <a:solidFill>
                  <a:srgbClr val="66D9EF"/>
                </a:solidFill>
                <a:latin typeface="Courier" charset="0"/>
              </a:rPr>
              <a:t>val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y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     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=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effectfulFn2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()</a:t>
            </a:r>
            <a:endParaRPr lang="is-IS">
              <a:solidFill>
                <a:srgbClr val="333333"/>
              </a:solidFill>
              <a:latin typeface="Courier" charset="0"/>
            </a:endParaRPr>
          </a:p>
          <a:p>
            <a:r>
              <a:rPr lang="is-IS">
                <a:solidFill>
                  <a:srgbClr val="333333"/>
                </a:solidFill>
                <a:latin typeface="Courier" charset="0"/>
              </a:rPr>
              <a:t>       </a:t>
            </a:r>
            <a:r>
              <a:rPr lang="is-IS">
                <a:solidFill>
                  <a:srgbClr val="66D9EF"/>
                </a:solidFill>
                <a:latin typeface="Courier" charset="0"/>
              </a:rPr>
              <a:t>val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yielded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=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shift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(</a:t>
            </a:r>
            <a:r>
              <a:rPr lang="is-IS">
                <a:solidFill>
                  <a:srgbClr val="66D9EF"/>
                </a:solidFill>
                <a:latin typeface="Courier" charset="0"/>
              </a:rPr>
              <a:t>fn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k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=&gt;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k)</a:t>
            </a:r>
            <a:endParaRPr lang="is-IS">
              <a:solidFill>
                <a:srgbClr val="333333"/>
              </a:solidFill>
              <a:latin typeface="Courier" charset="0"/>
            </a:endParaRPr>
          </a:p>
          <a:p>
            <a:r>
              <a:rPr lang="is-IS">
                <a:solidFill>
                  <a:srgbClr val="333333"/>
                </a:solidFill>
                <a:latin typeface="Courier" charset="0"/>
              </a:rPr>
              <a:t>   </a:t>
            </a:r>
            <a:r>
              <a:rPr lang="is-IS">
                <a:solidFill>
                  <a:srgbClr val="66D9EF"/>
                </a:solidFill>
                <a:latin typeface="Courier" charset="0"/>
              </a:rPr>
              <a:t>in</a:t>
            </a:r>
            <a:endParaRPr lang="is-IS">
              <a:solidFill>
                <a:srgbClr val="333333"/>
              </a:solidFill>
              <a:latin typeface="Courier" charset="0"/>
            </a:endParaRPr>
          </a:p>
          <a:p>
            <a:r>
              <a:rPr lang="is-IS">
                <a:solidFill>
                  <a:srgbClr val="333333"/>
                </a:solidFill>
                <a:latin typeface="Courier" charset="0"/>
              </a:rPr>
              <a:t>      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x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+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y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+</a:t>
            </a:r>
            <a:r>
              <a:rPr lang="is-I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is-IS">
                <a:solidFill>
                  <a:srgbClr val="F8F8F2"/>
                </a:solidFill>
                <a:latin typeface="Courier" charset="0"/>
              </a:rPr>
              <a:t>yielded</a:t>
            </a:r>
          </a:p>
          <a:p>
            <a:r>
              <a:rPr lang="is-IS">
                <a:solidFill>
                  <a:srgbClr val="333333"/>
                </a:solidFill>
                <a:latin typeface="Courier" charset="0"/>
              </a:rPr>
              <a:t>   </a:t>
            </a:r>
            <a:r>
              <a:rPr lang="is-IS">
                <a:solidFill>
                  <a:srgbClr val="66D9EF"/>
                </a:solidFill>
                <a:latin typeface="Courier" charset="0"/>
              </a:rPr>
              <a:t>end</a:t>
            </a:r>
            <a:endParaRPr lang="is-IS">
              <a:solidFill>
                <a:srgbClr val="333333"/>
              </a:solidFill>
              <a:latin typeface="Courier" charset="0"/>
            </a:endParaRPr>
          </a:p>
          <a:p>
            <a:r>
              <a:rPr lang="is-IS">
                <a:solidFill>
                  <a:srgbClr val="F8F8F2"/>
                </a:solidFill>
                <a:latin typeface="Courier" charset="0"/>
              </a:rPr>
              <a:t>)</a:t>
            </a:r>
            <a:endParaRPr lang="is-IS">
              <a:solidFill>
                <a:srgbClr val="333333"/>
              </a:solidFill>
              <a:latin typeface="Courier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817855" y="5677953"/>
            <a:ext cx="1196805" cy="584771"/>
          </a:xfrm>
          <a:prstGeom prst="rect">
            <a:avLst/>
          </a:prstGeom>
          <a:solidFill>
            <a:srgbClr val="313743"/>
          </a:solidFill>
        </p:spPr>
        <p:txBody>
          <a:bodyPr wrap="square" lIns="91434" tIns="45718" rIns="91434" bIns="45718">
            <a:spAutoFit/>
          </a:bodyPr>
          <a:lstStyle/>
          <a:p>
            <a:r>
              <a:rPr lang="en-US" sz="3200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f 5</a:t>
            </a:r>
            <a:endParaRPr lang="mr-IN" sz="3200">
              <a:solidFill>
                <a:srgbClr val="333333"/>
              </a:solidFill>
              <a:latin typeface="Monaco" charset="0"/>
              <a:ea typeface="Monaco" charset="0"/>
              <a:cs typeface="Monaco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10418147" y="3293926"/>
            <a:ext cx="678394" cy="1522228"/>
            <a:chOff x="7150082" y="677110"/>
            <a:chExt cx="1093305" cy="1062541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7151927" y="677110"/>
              <a:ext cx="0" cy="1055074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8243387" y="684577"/>
              <a:ext cx="0" cy="1055074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7150082" y="1732184"/>
              <a:ext cx="1093305" cy="0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10357234" y="4954926"/>
            <a:ext cx="800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tx1">
                    <a:lumMod val="50000"/>
                  </a:schemeClr>
                </a:solidFill>
                <a:latin typeface="Monaco" charset="0"/>
                <a:ea typeface="Monaco" charset="0"/>
                <a:cs typeface="Monaco" charset="0"/>
              </a:rPr>
              <a:t>past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513792" y="4954926"/>
            <a:ext cx="1276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tx1">
                    <a:lumMod val="50000"/>
                  </a:schemeClr>
                </a:solidFill>
                <a:latin typeface="+mj-lt"/>
                <a:ea typeface="Monaco" charset="0"/>
                <a:cs typeface="Monaco" charset="0"/>
              </a:rPr>
              <a:t>Function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8873126" y="1938953"/>
            <a:ext cx="678394" cy="4457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accent1">
                    <a:lumMod val="50000"/>
                  </a:schemeClr>
                </a:solidFill>
                <a:latin typeface="Monaco" charset="0"/>
                <a:ea typeface="Monaco" charset="0"/>
                <a:cs typeface="Monaco" charset="0"/>
              </a:rPr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658324" y="653507"/>
            <a:ext cx="1107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tx1">
                    <a:lumMod val="50000"/>
                  </a:schemeClr>
                </a:solidFill>
                <a:latin typeface="Monaco" charset="0"/>
                <a:ea typeface="Monaco" charset="0"/>
                <a:cs typeface="Monaco" charset="0"/>
              </a:rPr>
              <a:t>future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5181598" y="4052375"/>
            <a:ext cx="4103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272086" y="404308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4"/>
                </a:solidFill>
              </a:rPr>
              <a:t>3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81598" y="2382288"/>
            <a:ext cx="4494235" cy="651898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3312390" y="2051870"/>
            <a:ext cx="678394" cy="4457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accent1">
                    <a:lumMod val="50000"/>
                  </a:schemeClr>
                </a:solidFill>
                <a:latin typeface="Monaco" charset="0"/>
                <a:ea typeface="Monaco" charset="0"/>
                <a:cs typeface="Monaco" charset="0"/>
              </a:rPr>
              <a:t>3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181598" y="3027254"/>
            <a:ext cx="4494235" cy="328895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/>
          <p:cNvCxnSpPr/>
          <p:nvPr/>
        </p:nvCxnSpPr>
        <p:spPr>
          <a:xfrm>
            <a:off x="5791198" y="4052375"/>
            <a:ext cx="4103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881686" y="404308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4"/>
                </a:solidFill>
              </a:rPr>
              <a:t>7</a:t>
            </a:r>
          </a:p>
        </p:txBody>
      </p:sp>
      <p:sp>
        <p:nvSpPr>
          <p:cNvPr id="51" name="Rectangle 50"/>
          <p:cNvSpPr/>
          <p:nvPr/>
        </p:nvSpPr>
        <p:spPr>
          <a:xfrm>
            <a:off x="8873126" y="1479327"/>
            <a:ext cx="678394" cy="4457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accent1">
                    <a:lumMod val="50000"/>
                  </a:schemeClr>
                </a:solidFill>
                <a:latin typeface="Monaco" charset="0"/>
                <a:ea typeface="Monaco" charset="0"/>
                <a:cs typeface="Monaco" charset="0"/>
              </a:rPr>
              <a:t>7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3312391" y="1611445"/>
            <a:ext cx="678394" cy="4457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accent1">
                    <a:lumMod val="50000"/>
                  </a:schemeClr>
                </a:solidFill>
                <a:latin typeface="Monaco" charset="0"/>
                <a:ea typeface="Monaco" charset="0"/>
                <a:cs typeface="Monaco" charset="0"/>
              </a:rPr>
              <a:t>7</a:t>
            </a:r>
          </a:p>
        </p:txBody>
      </p:sp>
      <p:grpSp>
        <p:nvGrpSpPr>
          <p:cNvPr id="41" name="Group 40"/>
          <p:cNvGrpSpPr/>
          <p:nvPr/>
        </p:nvGrpSpPr>
        <p:grpSpPr>
          <a:xfrm rot="10800000">
            <a:off x="8873125" y="1022505"/>
            <a:ext cx="678394" cy="1359783"/>
            <a:chOff x="7150082" y="677110"/>
            <a:chExt cx="1093305" cy="1062541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7151927" y="677110"/>
              <a:ext cx="0" cy="1055074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8243387" y="684577"/>
              <a:ext cx="0" cy="1055074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7150082" y="1732184"/>
              <a:ext cx="1093305" cy="0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ectangle 45"/>
          <p:cNvSpPr/>
          <p:nvPr/>
        </p:nvSpPr>
        <p:spPr>
          <a:xfrm>
            <a:off x="5181597" y="3355015"/>
            <a:ext cx="4494235" cy="328895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873125" y="1038902"/>
            <a:ext cx="678394" cy="4457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accent1">
                    <a:lumMod val="50000"/>
                  </a:schemeClr>
                </a:solidFill>
                <a:latin typeface="Monaco" charset="0"/>
                <a:ea typeface="Monaco" charset="0"/>
                <a:cs typeface="Monaco" charset="0"/>
              </a:rPr>
              <a:t>5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3312390" y="1171020"/>
            <a:ext cx="678394" cy="4457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accent1">
                    <a:lumMod val="50000"/>
                  </a:schemeClr>
                </a:solidFill>
                <a:latin typeface="Monaco" charset="0"/>
                <a:ea typeface="Monaco" charset="0"/>
                <a:cs typeface="Monaco" charset="0"/>
              </a:rPr>
              <a:t>5</a:t>
            </a:r>
          </a:p>
        </p:txBody>
      </p:sp>
      <p:cxnSp>
        <p:nvCxnSpPr>
          <p:cNvPr id="47" name="Straight Connector 46"/>
          <p:cNvCxnSpPr/>
          <p:nvPr/>
        </p:nvCxnSpPr>
        <p:spPr>
          <a:xfrm flipV="1">
            <a:off x="6513392" y="4052375"/>
            <a:ext cx="1069094" cy="34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877090" y="404924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4"/>
                </a:solidFill>
              </a:rPr>
              <a:t>5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384950" y="3355015"/>
            <a:ext cx="3197383" cy="384717"/>
            <a:chOff x="385482" y="4621468"/>
            <a:chExt cx="3197383" cy="384717"/>
          </a:xfrm>
        </p:grpSpPr>
        <p:sp>
          <p:nvSpPr>
            <p:cNvPr id="55" name="Rectangle 54"/>
            <p:cNvSpPr/>
            <p:nvPr/>
          </p:nvSpPr>
          <p:spPr>
            <a:xfrm>
              <a:off x="385482" y="4621468"/>
              <a:ext cx="3197383" cy="384717"/>
            </a:xfrm>
            <a:prstGeom prst="rect">
              <a:avLst/>
            </a:prstGeom>
            <a:solidFill>
              <a:srgbClr val="313743"/>
            </a:solidFill>
          </p:spPr>
          <p:txBody>
            <a:bodyPr wrap="square" lIns="91434" tIns="45718" rIns="91434" bIns="45718">
              <a:spAutoFit/>
            </a:bodyPr>
            <a:lstStyle/>
            <a:p>
              <a:r>
                <a:rPr lang="mr-IN">
                  <a:solidFill>
                    <a:srgbClr val="F8F8F2"/>
                  </a:solidFill>
                  <a:latin typeface="Verdana" charset="0"/>
                </a:rPr>
                <a:t>(</a:t>
              </a:r>
              <a:r>
                <a:rPr lang="mr-IN">
                  <a:solidFill>
                    <a:srgbClr val="66D9EF"/>
                  </a:solidFill>
                  <a:latin typeface="Verdana" charset="0"/>
                </a:rPr>
                <a:t>fn</a:t>
              </a:r>
              <a:r>
                <a:rPr lang="en-US">
                  <a:solidFill>
                    <a:srgbClr val="66D9EF"/>
                  </a:solidFill>
                  <a:latin typeface="Verdana" charset="0"/>
                </a:rPr>
                <a:t>  </a:t>
              </a:r>
              <a:r>
                <a:rPr lang="mr-IN">
                  <a:solidFill>
                    <a:srgbClr val="333333"/>
                  </a:solidFill>
                  <a:latin typeface="Verdana" charset="0"/>
                </a:rPr>
                <a:t> </a:t>
              </a:r>
              <a:r>
                <a:rPr lang="en-US">
                  <a:solidFill>
                    <a:srgbClr val="333333"/>
                  </a:solidFill>
                  <a:latin typeface="Verdana" charset="0"/>
                </a:rPr>
                <a:t>  </a:t>
              </a:r>
              <a:r>
                <a:rPr lang="mr-IN">
                  <a:solidFill>
                    <a:srgbClr val="F8F8F2"/>
                  </a:solidFill>
                  <a:latin typeface="Verdana" charset="0"/>
                </a:rPr>
                <a:t>=&gt;</a:t>
              </a:r>
              <a:r>
                <a:rPr lang="mr-IN">
                  <a:solidFill>
                    <a:srgbClr val="333333"/>
                  </a:solidFill>
                  <a:latin typeface="Verdana" charset="0"/>
                </a:rPr>
                <a:t> </a:t>
              </a:r>
              <a:r>
                <a:rPr lang="mr-IN">
                  <a:solidFill>
                    <a:srgbClr val="AE81FF"/>
                  </a:solidFill>
                  <a:latin typeface="Verdana" charset="0"/>
                </a:rPr>
                <a:t>3</a:t>
              </a:r>
              <a:r>
                <a:rPr lang="mr-IN">
                  <a:solidFill>
                    <a:srgbClr val="333333"/>
                  </a:solidFill>
                  <a:latin typeface="Verdana" charset="0"/>
                </a:rPr>
                <a:t> </a:t>
              </a:r>
              <a:r>
                <a:rPr lang="mr-IN">
                  <a:solidFill>
                    <a:srgbClr val="F8F8F2"/>
                  </a:solidFill>
                  <a:latin typeface="Verdana" charset="0"/>
                </a:rPr>
                <a:t>+</a:t>
              </a:r>
              <a:r>
                <a:rPr lang="mr-IN">
                  <a:solidFill>
                    <a:srgbClr val="333333"/>
                  </a:solidFill>
                  <a:latin typeface="Verdana" charset="0"/>
                </a:rPr>
                <a:t> </a:t>
              </a:r>
              <a:r>
                <a:rPr lang="mr-IN">
                  <a:solidFill>
                    <a:srgbClr val="AE81FF"/>
                  </a:solidFill>
                  <a:latin typeface="Verdana" charset="0"/>
                </a:rPr>
                <a:t>7</a:t>
              </a:r>
              <a:r>
                <a:rPr lang="mr-IN">
                  <a:solidFill>
                    <a:srgbClr val="333333"/>
                  </a:solidFill>
                  <a:latin typeface="Verdana" charset="0"/>
                </a:rPr>
                <a:t> </a:t>
              </a:r>
              <a:r>
                <a:rPr lang="mr-IN">
                  <a:solidFill>
                    <a:srgbClr val="F8F8F2"/>
                  </a:solidFill>
                  <a:latin typeface="Verdana" charset="0"/>
                </a:rPr>
                <a:t>+</a:t>
              </a:r>
              <a:r>
                <a:rPr lang="mr-IN">
                  <a:solidFill>
                    <a:srgbClr val="333333"/>
                  </a:solidFill>
                  <a:latin typeface="Verdana" charset="0"/>
                </a:rPr>
                <a:t> </a:t>
              </a:r>
              <a:r>
                <a:rPr lang="en-US">
                  <a:solidFill>
                    <a:srgbClr val="333333"/>
                  </a:solidFill>
                  <a:latin typeface="Verdana" charset="0"/>
                </a:rPr>
                <a:t>   </a:t>
              </a:r>
              <a:r>
                <a:rPr lang="mr-IN">
                  <a:solidFill>
                    <a:srgbClr val="F8F8F2"/>
                  </a:solidFill>
                  <a:latin typeface="Verdana" charset="0"/>
                </a:rPr>
                <a:t>)</a:t>
              </a:r>
              <a:r>
                <a:rPr lang="mr-IN">
                  <a:solidFill>
                    <a:srgbClr val="333333"/>
                  </a:solidFill>
                  <a:latin typeface="Verdana" charset="0"/>
                </a:rPr>
                <a:t> 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802257" y="4655042"/>
              <a:ext cx="313508" cy="3072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593314" y="4648839"/>
              <a:ext cx="313508" cy="3072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9" name="Straight Connector 28"/>
          <p:cNvCxnSpPr>
            <a:stCxn id="8" idx="1"/>
          </p:cNvCxnSpPr>
          <p:nvPr/>
        </p:nvCxnSpPr>
        <p:spPr>
          <a:xfrm flipH="1" flipV="1">
            <a:off x="2613079" y="2329514"/>
            <a:ext cx="1647034" cy="1270924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55" idx="0"/>
            <a:endCxn id="32" idx="2"/>
          </p:cNvCxnSpPr>
          <p:nvPr/>
        </p:nvCxnSpPr>
        <p:spPr>
          <a:xfrm flipV="1">
            <a:off x="1983642" y="2362559"/>
            <a:ext cx="530071" cy="992456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58479" y="1977838"/>
            <a:ext cx="311046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The state we were looking for</a:t>
            </a:r>
          </a:p>
        </p:txBody>
      </p:sp>
    </p:spTree>
    <p:extLst>
      <p:ext uri="{BB962C8B-B14F-4D97-AF65-F5344CB8AC3E}">
        <p14:creationId xmlns:p14="http://schemas.microsoft.com/office/powerpoint/2010/main" val="9701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094 -0.03171 L -0.23724 0.3349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85" y="183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9 -0.01574 L -0.10846 0.10555 " pathEditMode="relative" ptsTypes="AA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901 -0.01759 L -0.23724 0.33634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89" y="1768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0139 L -0.10469 0.2287 " pathEditMode="relative" ptsTypes="AA"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601 -0.0088 L -0.23711 0.3338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1713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85185E-6 L -0.11081 0.31366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47" y="1567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4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9" grpId="0"/>
      <p:bldP spid="10" grpId="0" animBg="1"/>
      <p:bldP spid="23" grpId="0" animBg="1"/>
      <p:bldP spid="38" grpId="0" animBg="1"/>
      <p:bldP spid="40" grpId="0"/>
      <p:bldP spid="51" grpId="0" animBg="1"/>
      <p:bldP spid="24" grpId="0" animBg="1"/>
      <p:bldP spid="46" grpId="0" animBg="1"/>
      <p:bldP spid="16" grpId="0" animBg="1"/>
      <p:bldP spid="25" grpId="0" animBg="1"/>
      <p:bldP spid="48" grpId="0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</a:t>
            </a:fld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916197" y="3009111"/>
            <a:ext cx="7295376" cy="1592740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500" dirty="0">
                <a:solidFill>
                  <a:srgbClr val="313743"/>
                </a:solidFill>
                <a:effectLst/>
                <a:latin typeface="Monaco" charset="0"/>
                <a:ea typeface="Monaco" charset="0"/>
                <a:cs typeface="Monaco" charset="0"/>
              </a:rPr>
              <a:t>&gt; </a:t>
            </a:r>
            <a:r>
              <a:rPr lang="en-US" sz="2500" dirty="0" err="1">
                <a:solidFill>
                  <a:srgbClr val="22262F"/>
                </a:solidFill>
                <a:effectLst/>
                <a:latin typeface="Monaco" charset="0"/>
                <a:ea typeface="Monaco" charset="0"/>
                <a:cs typeface="Monaco" charset="0"/>
              </a:rPr>
              <a:t>withNondeterminism</a:t>
            </a:r>
            <a:r>
              <a:rPr lang="en-US" sz="2500" dirty="0">
                <a:solidFill>
                  <a:srgbClr val="313743"/>
                </a:solidFill>
                <a:effectLst/>
                <a:latin typeface="Monaco" charset="0"/>
                <a:ea typeface="Monaco" charset="0"/>
                <a:cs typeface="Monaco" charset="0"/>
              </a:rPr>
              <a:t>(() -&gt;</a:t>
            </a:r>
          </a:p>
          <a:p>
            <a:pPr>
              <a:lnSpc>
                <a:spcPct val="130000"/>
              </a:lnSpc>
            </a:pPr>
            <a:r>
              <a:rPr lang="en-US" sz="2500" dirty="0">
                <a:solidFill>
                  <a:srgbClr val="313743"/>
                </a:solidFill>
                <a:effectLst/>
                <a:latin typeface="Monaco" charset="0"/>
                <a:ea typeface="Monaco" charset="0"/>
                <a:cs typeface="Monaco" charset="0"/>
              </a:rPr>
              <a:t>     choose(</a:t>
            </a:r>
            <a:r>
              <a:rPr lang="en-US" sz="2500" b="1" dirty="0">
                <a:solidFill>
                  <a:srgbClr val="0000FF"/>
                </a:solidFill>
                <a:effectLst/>
                <a:latin typeface="Monaco" charset="0"/>
                <a:ea typeface="Monaco" charset="0"/>
                <a:cs typeface="Monaco" charset="0"/>
              </a:rPr>
              <a:t>3</a:t>
            </a:r>
            <a:r>
              <a:rPr lang="en-US" sz="2500" dirty="0">
                <a:solidFill>
                  <a:srgbClr val="313743"/>
                </a:solidFill>
                <a:effectLst/>
                <a:latin typeface="Monaco" charset="0"/>
                <a:ea typeface="Monaco" charset="0"/>
                <a:cs typeface="Monaco" charset="0"/>
              </a:rPr>
              <a:t>,</a:t>
            </a:r>
            <a:r>
              <a:rPr lang="en-US" sz="2500" b="1" dirty="0">
                <a:solidFill>
                  <a:srgbClr val="0000FF"/>
                </a:solidFill>
                <a:effectLst/>
                <a:latin typeface="Monaco" charset="0"/>
                <a:ea typeface="Monaco" charset="0"/>
                <a:cs typeface="Monaco" charset="0"/>
              </a:rPr>
              <a:t>4</a:t>
            </a:r>
            <a:r>
              <a:rPr lang="en-US" sz="2500" dirty="0">
                <a:solidFill>
                  <a:srgbClr val="313743"/>
                </a:solidFill>
                <a:effectLst/>
                <a:latin typeface="Monaco" charset="0"/>
                <a:ea typeface="Monaco" charset="0"/>
                <a:cs typeface="Monaco" charset="0"/>
              </a:rPr>
              <a:t>) * choose(</a:t>
            </a:r>
            <a:r>
              <a:rPr lang="en-US" sz="2500" b="1" dirty="0">
                <a:solidFill>
                  <a:srgbClr val="0000FF"/>
                </a:solidFill>
                <a:effectLst/>
                <a:latin typeface="Monaco" charset="0"/>
                <a:ea typeface="Monaco" charset="0"/>
                <a:cs typeface="Monaco" charset="0"/>
              </a:rPr>
              <a:t>5</a:t>
            </a:r>
            <a:r>
              <a:rPr lang="en-US" sz="2500" dirty="0">
                <a:solidFill>
                  <a:srgbClr val="313743"/>
                </a:solidFill>
                <a:effectLst/>
                <a:latin typeface="Monaco" charset="0"/>
                <a:ea typeface="Monaco" charset="0"/>
                <a:cs typeface="Monaco" charset="0"/>
              </a:rPr>
              <a:t>,</a:t>
            </a:r>
            <a:r>
              <a:rPr lang="en-US" sz="2500" b="1" dirty="0">
                <a:solidFill>
                  <a:srgbClr val="0000FF"/>
                </a:solidFill>
                <a:effectLst/>
                <a:latin typeface="Monaco" charset="0"/>
                <a:ea typeface="Monaco" charset="0"/>
                <a:cs typeface="Monaco" charset="0"/>
              </a:rPr>
              <a:t>6</a:t>
            </a:r>
            <a:r>
              <a:rPr lang="en-US" sz="2500" dirty="0">
                <a:solidFill>
                  <a:srgbClr val="313743"/>
                </a:solidFill>
                <a:effectLst/>
                <a:latin typeface="Monaco" charset="0"/>
                <a:ea typeface="Monaco" charset="0"/>
                <a:cs typeface="Monaco" charset="0"/>
              </a:rPr>
              <a:t>))</a:t>
            </a:r>
          </a:p>
          <a:p>
            <a:pPr>
              <a:lnSpc>
                <a:spcPct val="130000"/>
              </a:lnSpc>
            </a:pPr>
            <a:r>
              <a:rPr lang="en-US" sz="2500" dirty="0">
                <a:solidFill>
                  <a:srgbClr val="313743"/>
                </a:solidFill>
                <a:latin typeface="Monaco" charset="0"/>
                <a:ea typeface="Monaco" charset="0"/>
                <a:cs typeface="Monaco" charset="0"/>
                <a:sym typeface="Wingdings"/>
              </a:rPr>
              <a:t> </a:t>
            </a:r>
            <a:r>
              <a:rPr lang="en-US" sz="2500" dirty="0">
                <a:solidFill>
                  <a:srgbClr val="252A33"/>
                </a:solidFill>
                <a:effectLst/>
                <a:latin typeface="Monaco" charset="0"/>
                <a:ea typeface="Monaco" charset="0"/>
                <a:cs typeface="Monaco" charset="0"/>
              </a:rPr>
              <a:t>List</a:t>
            </a:r>
            <a:r>
              <a:rPr lang="en-US" sz="2500" dirty="0">
                <a:solidFill>
                  <a:srgbClr val="313743"/>
                </a:solidFill>
                <a:effectLst/>
                <a:latin typeface="Monaco" charset="0"/>
                <a:ea typeface="Monaco" charset="0"/>
                <a:cs typeface="Monaco" charset="0"/>
              </a:rPr>
              <a:t>([</a:t>
            </a:r>
            <a:r>
              <a:rPr lang="en-US" sz="2500" dirty="0">
                <a:solidFill>
                  <a:srgbClr val="0000FF"/>
                </a:solidFill>
                <a:effectLst/>
                <a:latin typeface="Monaco" charset="0"/>
                <a:ea typeface="Monaco" charset="0"/>
                <a:cs typeface="Monaco" charset="0"/>
              </a:rPr>
              <a:t>15</a:t>
            </a:r>
            <a:r>
              <a:rPr lang="en-US" sz="2500" dirty="0">
                <a:solidFill>
                  <a:srgbClr val="313743"/>
                </a:solidFill>
                <a:effectLst/>
                <a:latin typeface="Monaco" charset="0"/>
                <a:ea typeface="Monaco" charset="0"/>
                <a:cs typeface="Monaco" charset="0"/>
              </a:rPr>
              <a:t>,</a:t>
            </a:r>
            <a:r>
              <a:rPr lang="en-US" sz="2500" dirty="0">
                <a:solidFill>
                  <a:srgbClr val="0000FF"/>
                </a:solidFill>
                <a:effectLst/>
                <a:latin typeface="Monaco" charset="0"/>
                <a:ea typeface="Monaco" charset="0"/>
                <a:cs typeface="Monaco" charset="0"/>
              </a:rPr>
              <a:t>18</a:t>
            </a:r>
            <a:r>
              <a:rPr lang="en-US" sz="2500" dirty="0">
                <a:solidFill>
                  <a:srgbClr val="313743"/>
                </a:solidFill>
                <a:effectLst/>
                <a:latin typeface="Monaco" charset="0"/>
                <a:ea typeface="Monaco" charset="0"/>
                <a:cs typeface="Monaco" charset="0"/>
              </a:rPr>
              <a:t>,</a:t>
            </a:r>
            <a:r>
              <a:rPr lang="en-US" sz="2500" dirty="0">
                <a:solidFill>
                  <a:srgbClr val="0000FF"/>
                </a:solidFill>
                <a:effectLst/>
                <a:latin typeface="Monaco" charset="0"/>
                <a:ea typeface="Monaco" charset="0"/>
                <a:cs typeface="Monaco" charset="0"/>
              </a:rPr>
              <a:t>20</a:t>
            </a:r>
            <a:r>
              <a:rPr lang="en-US" sz="2500" dirty="0">
                <a:solidFill>
                  <a:srgbClr val="313743"/>
                </a:solidFill>
                <a:effectLst/>
                <a:latin typeface="Monaco" charset="0"/>
                <a:ea typeface="Monaco" charset="0"/>
                <a:cs typeface="Monaco" charset="0"/>
              </a:rPr>
              <a:t>,</a:t>
            </a:r>
            <a:r>
              <a:rPr lang="en-US" sz="2500" dirty="0">
                <a:solidFill>
                  <a:srgbClr val="0000FF"/>
                </a:solidFill>
                <a:effectLst/>
                <a:latin typeface="Monaco" charset="0"/>
                <a:ea typeface="Monaco" charset="0"/>
                <a:cs typeface="Monaco" charset="0"/>
              </a:rPr>
              <a:t>24</a:t>
            </a:r>
            <a:r>
              <a:rPr lang="en-US" sz="2500" dirty="0">
                <a:solidFill>
                  <a:srgbClr val="313743"/>
                </a:solidFill>
                <a:effectLst/>
                <a:latin typeface="Monaco" charset="0"/>
                <a:ea typeface="Monaco" charset="0"/>
                <a:cs typeface="Monaco" charset="0"/>
              </a:rPr>
              <a:t>])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37432" y="3533904"/>
            <a:ext cx="2120224" cy="677104"/>
          </a:xfrm>
          <a:prstGeom prst="rect">
            <a:avLst/>
          </a:prstGeom>
          <a:noFill/>
        </p:spPr>
        <p:txBody>
          <a:bodyPr wrap="none" lIns="91434" tIns="45718" rIns="91434" bIns="45718" rtlCol="0">
            <a:spAutoFit/>
          </a:bodyPr>
          <a:lstStyle/>
          <a:p>
            <a:r>
              <a:rPr lang="en-US" b="1" dirty="0">
                <a:solidFill>
                  <a:srgbClr val="313743"/>
                </a:solidFill>
              </a:rPr>
              <a:t>Completely </a:t>
            </a:r>
            <a:r>
              <a:rPr lang="en-US" b="1" dirty="0" smtClean="0">
                <a:solidFill>
                  <a:srgbClr val="313743"/>
                </a:solidFill>
              </a:rPr>
              <a:t>normal</a:t>
            </a:r>
          </a:p>
          <a:p>
            <a:r>
              <a:rPr lang="en-US" b="1" dirty="0" smtClean="0">
                <a:solidFill>
                  <a:srgbClr val="313743"/>
                </a:solidFill>
              </a:rPr>
              <a:t>Java </a:t>
            </a:r>
            <a:r>
              <a:rPr lang="en-US" b="1" dirty="0">
                <a:solidFill>
                  <a:srgbClr val="313743"/>
                </a:solidFill>
              </a:rPr>
              <a:t>program</a:t>
            </a:r>
          </a:p>
        </p:txBody>
      </p:sp>
      <p:sp>
        <p:nvSpPr>
          <p:cNvPr id="18" name="Left Arrow 17"/>
          <p:cNvSpPr/>
          <p:nvPr/>
        </p:nvSpPr>
        <p:spPr>
          <a:xfrm>
            <a:off x="7339994" y="3533904"/>
            <a:ext cx="1451354" cy="586060"/>
          </a:xfrm>
          <a:prstGeom prst="leftArrow">
            <a:avLst/>
          </a:prstGeom>
          <a:solidFill>
            <a:srgbClr val="48DFC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>
              <a:solidFill>
                <a:srgbClr val="9785DE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3134203" y="407817"/>
            <a:ext cx="5882320" cy="1554465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23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000" b="1" dirty="0" smtClean="0">
                <a:solidFill>
                  <a:schemeClr val="accent4"/>
                </a:solidFill>
                <a:cs typeface="Arial Rounded MT Bold"/>
              </a:rPr>
              <a:t>Java Does!</a:t>
            </a:r>
            <a:endParaRPr lang="en-US" sz="9000" b="1" dirty="0">
              <a:solidFill>
                <a:schemeClr val="accent4"/>
              </a:solidFill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02877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2682" y="439511"/>
            <a:ext cx="847168" cy="365125"/>
          </a:xfrm>
        </p:spPr>
        <p:txBody>
          <a:bodyPr/>
          <a:lstStyle/>
          <a:p>
            <a:fld id="{6113E31D-E2AB-40D1-8B51-AFA5AFEF393A}" type="slidenum">
              <a:rPr lang="en-US" smtClean="0"/>
              <a:t>30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85621" y="198412"/>
            <a:ext cx="10321976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>
                <a:solidFill>
                  <a:srgbClr val="5236C6"/>
                </a:solidFill>
                <a:cs typeface="Arial Rounded MT Bold"/>
              </a:rPr>
              <a:t>Implementing </a:t>
            </a:r>
            <a:r>
              <a:rPr lang="en-US" sz="3000" b="1" dirty="0">
                <a:solidFill>
                  <a:srgbClr val="5236C6"/>
                </a:solidFill>
                <a:latin typeface="Monaco" charset="0"/>
                <a:ea typeface="Monaco" charset="0"/>
                <a:cs typeface="Monaco" charset="0"/>
              </a:rPr>
              <a:t>shift</a:t>
            </a:r>
          </a:p>
        </p:txBody>
      </p:sp>
      <p:sp>
        <p:nvSpPr>
          <p:cNvPr id="8" name="Rectangle 7"/>
          <p:cNvSpPr/>
          <p:nvPr/>
        </p:nvSpPr>
        <p:spPr>
          <a:xfrm>
            <a:off x="5533772" y="2626818"/>
            <a:ext cx="6406347" cy="969492"/>
          </a:xfrm>
          <a:prstGeom prst="rect">
            <a:avLst/>
          </a:prstGeom>
          <a:solidFill>
            <a:srgbClr val="313743"/>
          </a:solidFill>
        </p:spPr>
        <p:txBody>
          <a:bodyPr wrap="square" lIns="91434" tIns="45718" rIns="91434" bIns="45718">
            <a:spAutoFit/>
          </a:bodyPr>
          <a:lstStyle/>
          <a:p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reset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(</a:t>
            </a:r>
            <a:r>
              <a:rPr lang="is-IS">
                <a:solidFill>
                  <a:srgbClr val="66D9EF"/>
                </a:solidFill>
                <a:latin typeface="Monaco" charset="0"/>
                <a:ea typeface="Monaco" charset="0"/>
                <a:cs typeface="Monaco" charset="0"/>
              </a:rPr>
              <a:t>fn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()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=&gt;</a:t>
            </a:r>
          </a:p>
          <a:p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        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shift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(</a:t>
            </a:r>
            <a:r>
              <a:rPr lang="is-IS">
                <a:solidFill>
                  <a:srgbClr val="66D9EF"/>
                </a:solidFill>
                <a:latin typeface="Monaco" charset="0"/>
                <a:ea typeface="Monaco" charset="0"/>
                <a:cs typeface="Monaco" charset="0"/>
              </a:rPr>
              <a:t>fn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k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=&gt;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concat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[k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AE81FF"/>
                </a:solidFill>
                <a:latin typeface="Monaco" charset="0"/>
                <a:ea typeface="Monaco" charset="0"/>
                <a:cs typeface="Monaco" charset="0"/>
              </a:rPr>
              <a:t>3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,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k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AE81FF"/>
                </a:solidFill>
                <a:latin typeface="Monaco" charset="0"/>
                <a:ea typeface="Monaco" charset="0"/>
                <a:cs typeface="Monaco" charset="0"/>
              </a:rPr>
              <a:t>4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])</a:t>
            </a:r>
            <a:endParaRPr lang="is-IS">
              <a:solidFill>
                <a:srgbClr val="333333"/>
              </a:solidFill>
              <a:latin typeface="Monaco" charset="0"/>
              <a:ea typeface="Monaco" charset="0"/>
              <a:cs typeface="Monaco" charset="0"/>
            </a:endParaRPr>
          </a:p>
          <a:p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      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*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shift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(</a:t>
            </a:r>
            <a:r>
              <a:rPr lang="is-IS">
                <a:solidFill>
                  <a:srgbClr val="66D9EF"/>
                </a:solidFill>
                <a:latin typeface="Monaco" charset="0"/>
                <a:ea typeface="Monaco" charset="0"/>
                <a:cs typeface="Monaco" charset="0"/>
              </a:rPr>
              <a:t>fn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l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=&gt;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[l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AE81FF"/>
                </a:solidFill>
                <a:latin typeface="Monaco" charset="0"/>
                <a:ea typeface="Monaco" charset="0"/>
                <a:cs typeface="Monaco" charset="0"/>
              </a:rPr>
              <a:t>5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,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l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AE81FF"/>
                </a:solidFill>
                <a:latin typeface="Monaco" charset="0"/>
                <a:ea typeface="Monaco" charset="0"/>
                <a:cs typeface="Monaco" charset="0"/>
              </a:rPr>
              <a:t>6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])</a:t>
            </a:r>
            <a:endParaRPr lang="is-IS">
              <a:solidFill>
                <a:srgbClr val="333333"/>
              </a:solidFill>
              <a:latin typeface="Monaco" charset="0"/>
              <a:ea typeface="Monaco" charset="0"/>
              <a:cs typeface="Monaco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7882" y="1156196"/>
            <a:ext cx="4166640" cy="1846655"/>
          </a:xfrm>
          <a:prstGeom prst="rect">
            <a:avLst/>
          </a:prstGeom>
          <a:solidFill>
            <a:srgbClr val="313743"/>
          </a:solidFill>
        </p:spPr>
        <p:txBody>
          <a:bodyPr wrap="square" lIns="91434" tIns="45718" rIns="91434" bIns="45718">
            <a:spAutoFit/>
          </a:bodyPr>
          <a:lstStyle/>
          <a:p>
            <a:r>
              <a:rPr lang="is-IS">
                <a:solidFill>
                  <a:srgbClr val="66D9EF"/>
                </a:solidFill>
                <a:latin typeface="Monaco" charset="0"/>
                <a:ea typeface="Monaco" charset="0"/>
                <a:cs typeface="Monaco" charset="0"/>
              </a:rPr>
              <a:t>fun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A6E22E"/>
                </a:solidFill>
                <a:latin typeface="Monaco" charset="0"/>
                <a:ea typeface="Monaco" charset="0"/>
                <a:cs typeface="Monaco" charset="0"/>
              </a:rPr>
              <a:t>shift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f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=</a:t>
            </a:r>
            <a:endParaRPr lang="is-IS">
              <a:solidFill>
                <a:srgbClr val="A6E22E"/>
              </a:solidFill>
              <a:latin typeface="Monaco" charset="0"/>
              <a:ea typeface="Monaco" charset="0"/>
              <a:cs typeface="Monaco" charset="0"/>
            </a:endParaRPr>
          </a:p>
          <a:p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is-IS">
                <a:solidFill>
                  <a:srgbClr val="66D9EF"/>
                </a:solidFill>
                <a:latin typeface="Monaco" charset="0"/>
                <a:ea typeface="Monaco" charset="0"/>
                <a:cs typeface="Monaco" charset="0"/>
              </a:rPr>
              <a:t>case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pop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future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66D9EF"/>
                </a:solidFill>
                <a:latin typeface="Monaco" charset="0"/>
                <a:ea typeface="Monaco" charset="0"/>
                <a:cs typeface="Monaco" charset="0"/>
              </a:rPr>
              <a:t>of</a:t>
            </a:r>
            <a:endParaRPr lang="is-IS">
              <a:solidFill>
                <a:srgbClr val="F8F8F2"/>
              </a:solidFill>
              <a:latin typeface="Monaco" charset="0"/>
              <a:ea typeface="Monaco" charset="0"/>
              <a:cs typeface="Monaco" charset="0"/>
            </a:endParaRPr>
          </a:p>
          <a:p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SOME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v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=&gt;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...</a:t>
            </a:r>
          </a:p>
          <a:p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NONE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 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=&gt;</a:t>
            </a:r>
            <a:endParaRPr lang="is-IS">
              <a:solidFill>
                <a:srgbClr val="333333"/>
              </a:solidFill>
              <a:latin typeface="Monaco" charset="0"/>
              <a:ea typeface="Monaco" charset="0"/>
              <a:cs typeface="Monaco" charset="0"/>
            </a:endParaRPr>
          </a:p>
          <a:p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    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(...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 </a:t>
            </a:r>
          </a:p>
          <a:p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       </a:t>
            </a:r>
            <a:r>
              <a:rPr lang="is-IS">
                <a:solidFill>
                  <a:srgbClr val="66D9EF"/>
                </a:solidFill>
                <a:latin typeface="Monaco" charset="0"/>
                <a:ea typeface="Monaco" charset="0"/>
                <a:cs typeface="Monaco" charset="0"/>
              </a:rPr>
              <a:t>raise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(Done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result))</a:t>
            </a:r>
            <a:endParaRPr lang="is-IS">
              <a:solidFill>
                <a:srgbClr val="333333"/>
              </a:solidFill>
              <a:latin typeface="Monaco" charset="0"/>
              <a:ea typeface="Monaco" charset="0"/>
              <a:cs typeface="Monaco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545726" y="901147"/>
            <a:ext cx="678394" cy="669953"/>
            <a:chOff x="7150082" y="677110"/>
            <a:chExt cx="1093305" cy="106254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7151927" y="677110"/>
              <a:ext cx="0" cy="1055074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8243387" y="684577"/>
              <a:ext cx="0" cy="1055074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7150082" y="1732184"/>
              <a:ext cx="1093305" cy="0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7484813" y="1729448"/>
            <a:ext cx="800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tx1">
                    <a:lumMod val="50000"/>
                  </a:schemeClr>
                </a:solidFill>
                <a:latin typeface="Monaco" charset="0"/>
                <a:ea typeface="Monaco" charset="0"/>
                <a:cs typeface="Monaco" charset="0"/>
              </a:rPr>
              <a:t>past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8817885" y="907399"/>
            <a:ext cx="678394" cy="669953"/>
            <a:chOff x="7150082" y="677110"/>
            <a:chExt cx="1093305" cy="1062541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7151927" y="677110"/>
              <a:ext cx="0" cy="1055074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8243387" y="684577"/>
              <a:ext cx="0" cy="1055074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150082" y="1732184"/>
              <a:ext cx="1093305" cy="0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8603084" y="1709873"/>
            <a:ext cx="1107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tx1">
                    <a:lumMod val="50000"/>
                  </a:schemeClr>
                </a:solidFill>
                <a:latin typeface="Monaco" charset="0"/>
                <a:ea typeface="Monaco" charset="0"/>
                <a:cs typeface="Monaco" charset="0"/>
              </a:rPr>
              <a:t>future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06647" y="1726968"/>
            <a:ext cx="105990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</a:schemeClr>
                </a:solidFill>
                <a:latin typeface="Monaco" charset="0"/>
                <a:ea typeface="Monaco" charset="0"/>
                <a:cs typeface="Monaco" charset="0"/>
              </a:rPr>
              <a:t>cur_fn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6799591" y="2109983"/>
            <a:ext cx="250566" cy="633217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71078" y="4267197"/>
            <a:ext cx="47160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k =</a:t>
            </a:r>
          </a:p>
        </p:txBody>
      </p:sp>
      <p:sp>
        <p:nvSpPr>
          <p:cNvPr id="28" name="Left Brace 27"/>
          <p:cNvSpPr/>
          <p:nvPr/>
        </p:nvSpPr>
        <p:spPr>
          <a:xfrm rot="16200000">
            <a:off x="1815502" y="3899298"/>
            <a:ext cx="448846" cy="2007091"/>
          </a:xfrm>
          <a:prstGeom prst="leftBrace">
            <a:avLst>
              <a:gd name="adj1" fmla="val 13738"/>
              <a:gd name="adj2" fmla="val 50323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036378" y="4101340"/>
            <a:ext cx="105990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Monaco" charset="0"/>
                <a:ea typeface="Monaco" charset="0"/>
                <a:cs typeface="Monaco" charset="0"/>
              </a:rPr>
              <a:t>cur_fn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2204958" y="3855864"/>
            <a:ext cx="678394" cy="669953"/>
            <a:chOff x="7150082" y="677110"/>
            <a:chExt cx="1093305" cy="1062541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7151927" y="677110"/>
              <a:ext cx="0" cy="1055074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8243387" y="684577"/>
              <a:ext cx="0" cy="1055074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7150082" y="1732184"/>
              <a:ext cx="1093305" cy="0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Straight Arrow Connector 35"/>
          <p:cNvCxnSpPr/>
          <p:nvPr/>
        </p:nvCxnSpPr>
        <p:spPr>
          <a:xfrm>
            <a:off x="100543" y="2210878"/>
            <a:ext cx="437339" cy="0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100543" y="2807225"/>
            <a:ext cx="437339" cy="0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8" name="Group 57"/>
          <p:cNvGrpSpPr/>
          <p:nvPr/>
        </p:nvGrpSpPr>
        <p:grpSpPr>
          <a:xfrm>
            <a:off x="13580472" y="1356540"/>
            <a:ext cx="2178385" cy="1228411"/>
            <a:chOff x="13580472" y="1356540"/>
            <a:chExt cx="2178385" cy="1228411"/>
          </a:xfrm>
        </p:grpSpPr>
        <p:grpSp>
          <p:nvGrpSpPr>
            <p:cNvPr id="49" name="Group 48"/>
            <p:cNvGrpSpPr/>
            <p:nvPr/>
          </p:nvGrpSpPr>
          <p:grpSpPr>
            <a:xfrm>
              <a:off x="15019551" y="1356540"/>
              <a:ext cx="678394" cy="669953"/>
              <a:chOff x="7150082" y="677110"/>
              <a:chExt cx="1093305" cy="1062541"/>
            </a:xfrm>
          </p:grpSpPr>
          <p:cxnSp>
            <p:nvCxnSpPr>
              <p:cNvPr id="50" name="Straight Connector 49"/>
              <p:cNvCxnSpPr/>
              <p:nvPr/>
            </p:nvCxnSpPr>
            <p:spPr>
              <a:xfrm>
                <a:off x="7151927" y="677110"/>
                <a:ext cx="0" cy="1055074"/>
              </a:xfrm>
              <a:prstGeom prst="line">
                <a:avLst/>
              </a:prstGeom>
              <a:ln>
                <a:solidFill>
                  <a:srgbClr val="2226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8243387" y="684577"/>
                <a:ext cx="0" cy="1055074"/>
              </a:xfrm>
              <a:prstGeom prst="line">
                <a:avLst/>
              </a:prstGeom>
              <a:ln>
                <a:solidFill>
                  <a:srgbClr val="2226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7150082" y="1732184"/>
                <a:ext cx="1093305" cy="0"/>
              </a:xfrm>
              <a:prstGeom prst="line">
                <a:avLst/>
              </a:prstGeom>
              <a:ln>
                <a:solidFill>
                  <a:srgbClr val="2226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TextBox 52"/>
            <p:cNvSpPr txBox="1"/>
            <p:nvPr/>
          </p:nvSpPr>
          <p:spPr>
            <a:xfrm>
              <a:off x="14958638" y="2184841"/>
              <a:ext cx="8002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tx1">
                      <a:lumMod val="50000"/>
                    </a:schemeClr>
                  </a:solidFill>
                  <a:latin typeface="Monaco" charset="0"/>
                  <a:ea typeface="Monaco" charset="0"/>
                  <a:cs typeface="Monaco" charset="0"/>
                </a:rPr>
                <a:t>past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3580472" y="2182361"/>
              <a:ext cx="1059906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Monaco" charset="0"/>
                  <a:ea typeface="Monaco" charset="0"/>
                  <a:cs typeface="Monaco" charset="0"/>
                </a:rPr>
                <a:t>cur_fn</a:t>
              </a:r>
            </a:p>
          </p:txBody>
        </p:sp>
      </p:grpSp>
      <p:cxnSp>
        <p:nvCxnSpPr>
          <p:cNvPr id="55" name="Straight Arrow Connector 54"/>
          <p:cNvCxnSpPr/>
          <p:nvPr/>
        </p:nvCxnSpPr>
        <p:spPr>
          <a:xfrm>
            <a:off x="4982817" y="3066876"/>
            <a:ext cx="550955" cy="0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5550237" y="3234560"/>
            <a:ext cx="6257360" cy="384717"/>
          </a:xfrm>
          <a:prstGeom prst="rect">
            <a:avLst/>
          </a:prstGeom>
          <a:solidFill>
            <a:srgbClr val="313743">
              <a:alpha val="74902"/>
            </a:srgbClr>
          </a:solidFill>
        </p:spPr>
        <p:txBody>
          <a:bodyPr wrap="square" lIns="91434" tIns="45718" rIns="91434" bIns="45718">
            <a:spAutoFit/>
          </a:bodyPr>
          <a:lstStyle/>
          <a:p>
            <a:endParaRPr lang="is-IS">
              <a:solidFill>
                <a:srgbClr val="333333"/>
              </a:solidFill>
              <a:latin typeface="Monaco" charset="0"/>
              <a:ea typeface="Monaco" charset="0"/>
              <a:cs typeface="Monaco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5535751" y="2958962"/>
            <a:ext cx="3515484" cy="301074"/>
          </a:xfrm>
          <a:prstGeom prst="rect">
            <a:avLst/>
          </a:prstGeom>
          <a:solidFill>
            <a:srgbClr val="313743">
              <a:alpha val="74902"/>
            </a:srgbClr>
          </a:solidFill>
        </p:spPr>
        <p:txBody>
          <a:bodyPr wrap="square" lIns="91434" tIns="45718" rIns="91434" bIns="45718">
            <a:spAutoFit/>
          </a:bodyPr>
          <a:lstStyle/>
          <a:p>
            <a:endParaRPr lang="is-IS" sz="1400">
              <a:solidFill>
                <a:srgbClr val="333333"/>
              </a:solidFill>
              <a:latin typeface="Monaco" charset="0"/>
              <a:ea typeface="Monaco" charset="0"/>
              <a:cs typeface="Monaco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533772" y="2621523"/>
            <a:ext cx="3154305" cy="369328"/>
          </a:xfrm>
          <a:prstGeom prst="rect">
            <a:avLst/>
          </a:prstGeom>
          <a:solidFill>
            <a:srgbClr val="313743">
              <a:alpha val="74902"/>
            </a:srgbClr>
          </a:solidFill>
        </p:spPr>
        <p:txBody>
          <a:bodyPr wrap="square" lIns="91434" tIns="45718" rIns="91434" bIns="45718">
            <a:spAutoFit/>
          </a:bodyPr>
          <a:lstStyle/>
          <a:p>
            <a:endParaRPr lang="is-IS" sz="1800">
              <a:solidFill>
                <a:srgbClr val="333333"/>
              </a:solidFill>
              <a:latin typeface="Monaco" charset="0"/>
              <a:ea typeface="Monaco" charset="0"/>
              <a:cs typeface="Monaco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3466339" y="4678017"/>
            <a:ext cx="117403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Exception</a:t>
            </a:r>
          </a:p>
        </p:txBody>
      </p:sp>
      <p:cxnSp>
        <p:nvCxnSpPr>
          <p:cNvPr id="64" name="Straight Arrow Connector 63"/>
          <p:cNvCxnSpPr/>
          <p:nvPr/>
        </p:nvCxnSpPr>
        <p:spPr>
          <a:xfrm>
            <a:off x="10270435" y="2129558"/>
            <a:ext cx="0" cy="674541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5550237" y="5644102"/>
            <a:ext cx="6406347" cy="969492"/>
          </a:xfrm>
          <a:prstGeom prst="rect">
            <a:avLst/>
          </a:prstGeom>
          <a:solidFill>
            <a:srgbClr val="313743"/>
          </a:solidFill>
        </p:spPr>
        <p:txBody>
          <a:bodyPr wrap="square" lIns="91434" tIns="45718" rIns="91434" bIns="45718">
            <a:spAutoFit/>
          </a:bodyPr>
          <a:lstStyle/>
          <a:p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reset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(</a:t>
            </a:r>
            <a:r>
              <a:rPr lang="is-IS">
                <a:solidFill>
                  <a:srgbClr val="66D9EF"/>
                </a:solidFill>
                <a:latin typeface="Monaco" charset="0"/>
                <a:ea typeface="Monaco" charset="0"/>
                <a:cs typeface="Monaco" charset="0"/>
              </a:rPr>
              <a:t>fn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()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=&gt;</a:t>
            </a:r>
          </a:p>
          <a:p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        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shift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(</a:t>
            </a:r>
            <a:r>
              <a:rPr lang="is-IS">
                <a:solidFill>
                  <a:srgbClr val="66D9EF"/>
                </a:solidFill>
                <a:latin typeface="Monaco" charset="0"/>
                <a:ea typeface="Monaco" charset="0"/>
                <a:cs typeface="Monaco" charset="0"/>
              </a:rPr>
              <a:t>fn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k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=&gt;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concat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[k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AE81FF"/>
                </a:solidFill>
                <a:latin typeface="Monaco" charset="0"/>
                <a:ea typeface="Monaco" charset="0"/>
                <a:cs typeface="Monaco" charset="0"/>
              </a:rPr>
              <a:t>3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,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k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AE81FF"/>
                </a:solidFill>
                <a:latin typeface="Monaco" charset="0"/>
                <a:ea typeface="Monaco" charset="0"/>
                <a:cs typeface="Monaco" charset="0"/>
              </a:rPr>
              <a:t>4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])</a:t>
            </a:r>
            <a:endParaRPr lang="is-IS">
              <a:solidFill>
                <a:srgbClr val="333333"/>
              </a:solidFill>
              <a:latin typeface="Monaco" charset="0"/>
              <a:ea typeface="Monaco" charset="0"/>
              <a:cs typeface="Monaco" charset="0"/>
            </a:endParaRPr>
          </a:p>
          <a:p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      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*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shift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(</a:t>
            </a:r>
            <a:r>
              <a:rPr lang="is-IS">
                <a:solidFill>
                  <a:srgbClr val="66D9EF"/>
                </a:solidFill>
                <a:latin typeface="Monaco" charset="0"/>
                <a:ea typeface="Monaco" charset="0"/>
                <a:cs typeface="Monaco" charset="0"/>
              </a:rPr>
              <a:t>fn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l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=&gt;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[l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AE81FF"/>
                </a:solidFill>
                <a:latin typeface="Monaco" charset="0"/>
                <a:ea typeface="Monaco" charset="0"/>
                <a:cs typeface="Monaco" charset="0"/>
              </a:rPr>
              <a:t>5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,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l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AE81FF"/>
                </a:solidFill>
                <a:latin typeface="Monaco" charset="0"/>
                <a:ea typeface="Monaco" charset="0"/>
                <a:cs typeface="Monaco" charset="0"/>
              </a:rPr>
              <a:t>6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])</a:t>
            </a:r>
            <a:endParaRPr lang="is-IS">
              <a:solidFill>
                <a:srgbClr val="333333"/>
              </a:solidFill>
              <a:latin typeface="Monaco" charset="0"/>
              <a:ea typeface="Monaco" charset="0"/>
              <a:cs typeface="Monaco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7800085" y="4321023"/>
            <a:ext cx="678394" cy="669953"/>
            <a:chOff x="7150082" y="677110"/>
            <a:chExt cx="1093305" cy="1062541"/>
          </a:xfrm>
        </p:grpSpPr>
        <p:cxnSp>
          <p:nvCxnSpPr>
            <p:cNvPr id="69" name="Straight Connector 68"/>
            <p:cNvCxnSpPr/>
            <p:nvPr/>
          </p:nvCxnSpPr>
          <p:spPr>
            <a:xfrm>
              <a:off x="7151927" y="677110"/>
              <a:ext cx="0" cy="1055074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8243387" y="684577"/>
              <a:ext cx="0" cy="1055074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7150082" y="1732184"/>
              <a:ext cx="1093305" cy="0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extBox 71"/>
          <p:cNvSpPr txBox="1"/>
          <p:nvPr/>
        </p:nvSpPr>
        <p:spPr>
          <a:xfrm>
            <a:off x="7739172" y="5149324"/>
            <a:ext cx="800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tx1">
                    <a:lumMod val="50000"/>
                  </a:schemeClr>
                </a:solidFill>
                <a:latin typeface="Monaco" charset="0"/>
                <a:ea typeface="Monaco" charset="0"/>
                <a:cs typeface="Monaco" charset="0"/>
              </a:rPr>
              <a:t>past</a:t>
            </a:r>
          </a:p>
        </p:txBody>
      </p:sp>
      <p:grpSp>
        <p:nvGrpSpPr>
          <p:cNvPr id="73" name="Group 72"/>
          <p:cNvGrpSpPr/>
          <p:nvPr/>
        </p:nvGrpSpPr>
        <p:grpSpPr>
          <a:xfrm>
            <a:off x="9072244" y="4327275"/>
            <a:ext cx="678394" cy="669953"/>
            <a:chOff x="7150082" y="677110"/>
            <a:chExt cx="1093305" cy="1062541"/>
          </a:xfrm>
        </p:grpSpPr>
        <p:cxnSp>
          <p:nvCxnSpPr>
            <p:cNvPr id="74" name="Straight Connector 73"/>
            <p:cNvCxnSpPr/>
            <p:nvPr/>
          </p:nvCxnSpPr>
          <p:spPr>
            <a:xfrm>
              <a:off x="7151927" y="677110"/>
              <a:ext cx="0" cy="1055074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8243387" y="684577"/>
              <a:ext cx="0" cy="1055074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7150082" y="1732184"/>
              <a:ext cx="1093305" cy="0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TextBox 76"/>
          <p:cNvSpPr txBox="1"/>
          <p:nvPr/>
        </p:nvSpPr>
        <p:spPr>
          <a:xfrm>
            <a:off x="8857443" y="5129749"/>
            <a:ext cx="1107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tx1">
                    <a:lumMod val="50000"/>
                  </a:schemeClr>
                </a:solidFill>
                <a:latin typeface="Monaco" charset="0"/>
                <a:ea typeface="Monaco" charset="0"/>
                <a:cs typeface="Monaco" charset="0"/>
              </a:rPr>
              <a:t>future</a:t>
            </a:r>
          </a:p>
        </p:txBody>
      </p:sp>
      <p:sp>
        <p:nvSpPr>
          <p:cNvPr id="78" name="Rectangle 77"/>
          <p:cNvSpPr/>
          <p:nvPr/>
        </p:nvSpPr>
        <p:spPr>
          <a:xfrm>
            <a:off x="9072244" y="4596573"/>
            <a:ext cx="678394" cy="4457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accent1">
                    <a:lumMod val="50000"/>
                  </a:schemeClr>
                </a:solidFill>
                <a:latin typeface="Monaco" charset="0"/>
                <a:ea typeface="Monaco" charset="0"/>
                <a:cs typeface="Monaco" charset="0"/>
              </a:rPr>
              <a:t>3</a:t>
            </a:r>
          </a:p>
        </p:txBody>
      </p:sp>
      <p:sp>
        <p:nvSpPr>
          <p:cNvPr id="80" name="Rectangle 79"/>
          <p:cNvSpPr/>
          <p:nvPr/>
        </p:nvSpPr>
        <p:spPr>
          <a:xfrm>
            <a:off x="11529946" y="2974038"/>
            <a:ext cx="277651" cy="285997"/>
          </a:xfrm>
          <a:prstGeom prst="rect">
            <a:avLst/>
          </a:prstGeom>
          <a:solidFill>
            <a:srgbClr val="313743">
              <a:alpha val="74902"/>
            </a:srgbClr>
          </a:solidFill>
        </p:spPr>
        <p:txBody>
          <a:bodyPr wrap="square" lIns="91434" tIns="45718" rIns="91434" bIns="45718">
            <a:spAutoFit/>
          </a:bodyPr>
          <a:lstStyle/>
          <a:p>
            <a:endParaRPr lang="is-IS" sz="1400">
              <a:solidFill>
                <a:srgbClr val="333333"/>
              </a:solidFill>
              <a:latin typeface="Monaco" charset="0"/>
              <a:ea typeface="Monaco" charset="0"/>
              <a:cs typeface="Monaco" charset="0"/>
            </a:endParaRPr>
          </a:p>
        </p:txBody>
      </p:sp>
      <p:cxnSp>
        <p:nvCxnSpPr>
          <p:cNvPr id="81" name="Straight Arrow Connector 80"/>
          <p:cNvCxnSpPr/>
          <p:nvPr/>
        </p:nvCxnSpPr>
        <p:spPr>
          <a:xfrm>
            <a:off x="5005967" y="6094123"/>
            <a:ext cx="550955" cy="0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>
            <a:off x="100543" y="1929503"/>
            <a:ext cx="437339" cy="0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6961398" y="6083784"/>
            <a:ext cx="48461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6574216" y="588644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4"/>
                </a:solidFill>
              </a:rPr>
              <a:t>3</a:t>
            </a:r>
          </a:p>
        </p:txBody>
      </p:sp>
      <p:cxnSp>
        <p:nvCxnSpPr>
          <p:cNvPr id="86" name="Straight Arrow Connector 85"/>
          <p:cNvCxnSpPr/>
          <p:nvPr/>
        </p:nvCxnSpPr>
        <p:spPr>
          <a:xfrm>
            <a:off x="5005967" y="6365519"/>
            <a:ext cx="550955" cy="0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12750517" y="6082374"/>
            <a:ext cx="105990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</a:schemeClr>
                </a:solidFill>
                <a:latin typeface="Monaco" charset="0"/>
                <a:ea typeface="Monaco" charset="0"/>
                <a:cs typeface="Monaco" charset="0"/>
              </a:rPr>
              <a:t>cur_fn</a:t>
            </a:r>
          </a:p>
        </p:txBody>
      </p:sp>
      <p:grpSp>
        <p:nvGrpSpPr>
          <p:cNvPr id="111" name="Group 110"/>
          <p:cNvGrpSpPr/>
          <p:nvPr/>
        </p:nvGrpSpPr>
        <p:grpSpPr>
          <a:xfrm>
            <a:off x="13898034" y="5271589"/>
            <a:ext cx="800219" cy="1228411"/>
            <a:chOff x="13898034" y="5271589"/>
            <a:chExt cx="800219" cy="1228411"/>
          </a:xfrm>
        </p:grpSpPr>
        <p:grpSp>
          <p:nvGrpSpPr>
            <p:cNvPr id="92" name="Group 91"/>
            <p:cNvGrpSpPr/>
            <p:nvPr/>
          </p:nvGrpSpPr>
          <p:grpSpPr>
            <a:xfrm>
              <a:off x="13958947" y="5271589"/>
              <a:ext cx="678394" cy="669953"/>
              <a:chOff x="7150082" y="677110"/>
              <a:chExt cx="1093305" cy="1062541"/>
            </a:xfrm>
          </p:grpSpPr>
          <p:cxnSp>
            <p:nvCxnSpPr>
              <p:cNvPr id="93" name="Straight Connector 92"/>
              <p:cNvCxnSpPr/>
              <p:nvPr/>
            </p:nvCxnSpPr>
            <p:spPr>
              <a:xfrm>
                <a:off x="7151927" y="677110"/>
                <a:ext cx="0" cy="1055074"/>
              </a:xfrm>
              <a:prstGeom prst="line">
                <a:avLst/>
              </a:prstGeom>
              <a:ln>
                <a:solidFill>
                  <a:srgbClr val="2226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>
                <a:off x="8243387" y="684577"/>
                <a:ext cx="0" cy="1055074"/>
              </a:xfrm>
              <a:prstGeom prst="line">
                <a:avLst/>
              </a:prstGeom>
              <a:ln>
                <a:solidFill>
                  <a:srgbClr val="2226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>
                <a:off x="7150082" y="1732184"/>
                <a:ext cx="1093305" cy="0"/>
              </a:xfrm>
              <a:prstGeom prst="line">
                <a:avLst/>
              </a:prstGeom>
              <a:ln>
                <a:solidFill>
                  <a:srgbClr val="2226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6" name="TextBox 95"/>
            <p:cNvSpPr txBox="1"/>
            <p:nvPr/>
          </p:nvSpPr>
          <p:spPr>
            <a:xfrm>
              <a:off x="13898034" y="6099890"/>
              <a:ext cx="8002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tx1">
                      <a:lumMod val="50000"/>
                    </a:schemeClr>
                  </a:solidFill>
                  <a:latin typeface="Monaco" charset="0"/>
                  <a:ea typeface="Monaco" charset="0"/>
                  <a:cs typeface="Monaco" charset="0"/>
                </a:rPr>
                <a:t>past</a:t>
              </a: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13962042" y="5491065"/>
              <a:ext cx="678394" cy="44576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accent1">
                      <a:lumMod val="50000"/>
                    </a:schemeClr>
                  </a:solidFill>
                  <a:latin typeface="Monaco" charset="0"/>
                  <a:ea typeface="Monaco" charset="0"/>
                  <a:cs typeface="Monaco" charset="0"/>
                </a:rPr>
                <a:t>3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371078" y="5302616"/>
            <a:ext cx="2672392" cy="1271403"/>
            <a:chOff x="371078" y="5302616"/>
            <a:chExt cx="2672392" cy="1271403"/>
          </a:xfrm>
        </p:grpSpPr>
        <p:sp>
          <p:nvSpPr>
            <p:cNvPr id="99" name="TextBox 98"/>
            <p:cNvSpPr txBox="1"/>
            <p:nvPr/>
          </p:nvSpPr>
          <p:spPr>
            <a:xfrm>
              <a:off x="371078" y="5713949"/>
              <a:ext cx="417102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l =</a:t>
              </a:r>
            </a:p>
          </p:txBody>
        </p:sp>
        <p:sp>
          <p:nvSpPr>
            <p:cNvPr id="100" name="Left Brace 99"/>
            <p:cNvSpPr/>
            <p:nvPr/>
          </p:nvSpPr>
          <p:spPr>
            <a:xfrm rot="16200000">
              <a:off x="1815502" y="5346050"/>
              <a:ext cx="448846" cy="2007091"/>
            </a:xfrm>
            <a:prstGeom prst="leftBrace">
              <a:avLst>
                <a:gd name="adj1" fmla="val 13738"/>
                <a:gd name="adj2" fmla="val 50323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036378" y="5548092"/>
              <a:ext cx="1059906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Monaco" charset="0"/>
                  <a:ea typeface="Monaco" charset="0"/>
                  <a:cs typeface="Monaco" charset="0"/>
                </a:rPr>
                <a:t>cur_fn</a:t>
              </a:r>
            </a:p>
          </p:txBody>
        </p:sp>
        <p:grpSp>
          <p:nvGrpSpPr>
            <p:cNvPr id="102" name="Group 101"/>
            <p:cNvGrpSpPr/>
            <p:nvPr/>
          </p:nvGrpSpPr>
          <p:grpSpPr>
            <a:xfrm>
              <a:off x="2204958" y="5302616"/>
              <a:ext cx="678394" cy="669953"/>
              <a:chOff x="7150082" y="677110"/>
              <a:chExt cx="1093305" cy="1062541"/>
            </a:xfrm>
          </p:grpSpPr>
          <p:cxnSp>
            <p:nvCxnSpPr>
              <p:cNvPr id="103" name="Straight Connector 102"/>
              <p:cNvCxnSpPr/>
              <p:nvPr/>
            </p:nvCxnSpPr>
            <p:spPr>
              <a:xfrm>
                <a:off x="7151927" y="677110"/>
                <a:ext cx="0" cy="1055074"/>
              </a:xfrm>
              <a:prstGeom prst="line">
                <a:avLst/>
              </a:prstGeom>
              <a:ln>
                <a:solidFill>
                  <a:srgbClr val="2226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/>
              <p:nvPr/>
            </p:nvCxnSpPr>
            <p:spPr>
              <a:xfrm>
                <a:off x="8243387" y="684577"/>
                <a:ext cx="0" cy="1055074"/>
              </a:xfrm>
              <a:prstGeom prst="line">
                <a:avLst/>
              </a:prstGeom>
              <a:ln>
                <a:solidFill>
                  <a:srgbClr val="2226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/>
            </p:nvCxnSpPr>
            <p:spPr>
              <a:xfrm>
                <a:off x="7150082" y="1732184"/>
                <a:ext cx="1093305" cy="0"/>
              </a:xfrm>
              <a:prstGeom prst="line">
                <a:avLst/>
              </a:prstGeom>
              <a:ln>
                <a:solidFill>
                  <a:srgbClr val="2226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6" name="Rectangle 105"/>
            <p:cNvSpPr/>
            <p:nvPr/>
          </p:nvSpPr>
          <p:spPr>
            <a:xfrm>
              <a:off x="2201243" y="5529859"/>
              <a:ext cx="678394" cy="44576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accent1">
                      <a:lumMod val="50000"/>
                    </a:schemeClr>
                  </a:solidFill>
                  <a:latin typeface="Monaco" charset="0"/>
                  <a:ea typeface="Monaco" charset="0"/>
                  <a:cs typeface="Monaco" charset="0"/>
                </a:rPr>
                <a:t>3</a:t>
              </a:r>
            </a:p>
          </p:txBody>
        </p:sp>
      </p:grpSp>
      <p:sp>
        <p:nvSpPr>
          <p:cNvPr id="113" name="TextBox 112"/>
          <p:cNvSpPr txBox="1"/>
          <p:nvPr/>
        </p:nvSpPr>
        <p:spPr>
          <a:xfrm>
            <a:off x="15437027" y="4764603"/>
            <a:ext cx="117403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Exception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5644533" y="5702727"/>
            <a:ext cx="6295586" cy="569486"/>
          </a:xfrm>
          <a:prstGeom prst="rect">
            <a:avLst/>
          </a:prstGeom>
          <a:solidFill>
            <a:srgbClr val="313743">
              <a:alpha val="74902"/>
            </a:srgbClr>
          </a:solidFill>
        </p:spPr>
        <p:txBody>
          <a:bodyPr wrap="square" lIns="91434" tIns="45718" rIns="91434" bIns="45718">
            <a:spAutoFit/>
          </a:bodyPr>
          <a:lstStyle/>
          <a:p>
            <a:endParaRPr lang="is-IS">
              <a:solidFill>
                <a:srgbClr val="333333"/>
              </a:solidFill>
              <a:latin typeface="Monaco" charset="0"/>
              <a:ea typeface="Monaco" charset="0"/>
              <a:cs typeface="Monaco" charset="0"/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5550237" y="6266246"/>
            <a:ext cx="3500998" cy="307773"/>
          </a:xfrm>
          <a:prstGeom prst="rect">
            <a:avLst/>
          </a:prstGeom>
          <a:solidFill>
            <a:srgbClr val="313743">
              <a:alpha val="74902"/>
            </a:srgbClr>
          </a:solidFill>
        </p:spPr>
        <p:txBody>
          <a:bodyPr wrap="square" lIns="91434" tIns="45718" rIns="91434" bIns="45718">
            <a:spAutoFit/>
          </a:bodyPr>
          <a:lstStyle/>
          <a:p>
            <a:endParaRPr lang="is-IS" sz="1400">
              <a:solidFill>
                <a:srgbClr val="333333"/>
              </a:solidFill>
              <a:latin typeface="Monaco" charset="0"/>
              <a:ea typeface="Monaco" charset="0"/>
              <a:cs typeface="Monaco" charset="0"/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10534251" y="6266246"/>
            <a:ext cx="1142180" cy="307773"/>
          </a:xfrm>
          <a:prstGeom prst="rect">
            <a:avLst/>
          </a:prstGeom>
          <a:solidFill>
            <a:srgbClr val="313743">
              <a:alpha val="74902"/>
            </a:srgbClr>
          </a:solidFill>
        </p:spPr>
        <p:txBody>
          <a:bodyPr wrap="square" lIns="91434" tIns="45718" rIns="91434" bIns="45718">
            <a:spAutoFit/>
          </a:bodyPr>
          <a:lstStyle/>
          <a:p>
            <a:endParaRPr lang="is-IS" sz="1400">
              <a:solidFill>
                <a:srgbClr val="333333"/>
              </a:solidFill>
              <a:latin typeface="Monaco" charset="0"/>
              <a:ea typeface="Monaco" charset="0"/>
              <a:cs typeface="Monaco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2750517" y="8216140"/>
            <a:ext cx="105990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Monaco" charset="0"/>
                <a:ea typeface="Monaco" charset="0"/>
                <a:cs typeface="Monaco" charset="0"/>
              </a:rPr>
              <a:t>cur_fn</a:t>
            </a:r>
          </a:p>
        </p:txBody>
      </p:sp>
      <p:grpSp>
        <p:nvGrpSpPr>
          <p:cNvPr id="118" name="Group 117"/>
          <p:cNvGrpSpPr/>
          <p:nvPr/>
        </p:nvGrpSpPr>
        <p:grpSpPr>
          <a:xfrm>
            <a:off x="13919097" y="7970664"/>
            <a:ext cx="678394" cy="669953"/>
            <a:chOff x="7150082" y="677110"/>
            <a:chExt cx="1093305" cy="1062541"/>
          </a:xfrm>
        </p:grpSpPr>
        <p:cxnSp>
          <p:nvCxnSpPr>
            <p:cNvPr id="119" name="Straight Connector 118"/>
            <p:cNvCxnSpPr/>
            <p:nvPr/>
          </p:nvCxnSpPr>
          <p:spPr>
            <a:xfrm>
              <a:off x="7151927" y="677110"/>
              <a:ext cx="0" cy="1055074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>
              <a:off x="8243387" y="684577"/>
              <a:ext cx="0" cy="1055074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>
              <a:off x="7150082" y="1732184"/>
              <a:ext cx="1093305" cy="0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090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55 -0.06667 L -1.05495 0.28773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79" y="1770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"/>
                                            </p:cond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5442 -0.25672 L -0.65169 -0.30093 " pathEditMode="relative" ptsTypes="AA">
                                      <p:cBhvr>
                                        <p:cTn id="53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2"/>
                                            </p:cond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6315 -0.60301 L -0.39675 -0.50787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91" y="372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3"/>
                                            </p:cond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6224 -0.58889 L -0.52643 -0.31574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84" y="1365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5"/>
                                            </p:cond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9 0.00069 L -0.02799 -0.10533 C -0.03398 -0.12917 -0.04283 -0.1419 -0.05221 -0.1419 C -0.06276 -0.1419 -0.07122 -0.12917 -0.07695 -0.10533 L -0.10508 0.00069 " pathEditMode="relative" rAng="0" ptsTypes="AAAAA">
                                      <p:cBhvr>
                                        <p:cTn id="10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99" y="-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646 -0.63634 L -0.95651 -0.07824 " pathEditMode="relative" rAng="0" ptsTypes="AA">
                                      <p:cBhvr>
                                        <p:cTn id="12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03" y="2789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2"/>
                                            </p:cond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0599 -0.15486 L -0.96576 0.00695 " pathEditMode="relative" rAng="0" ptsTypes="AA">
                                      <p:cBhvr>
                                        <p:cTn id="125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95" y="807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4"/>
                                            </p:cond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1679 0.22037 L -0.80312 0.13564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23" y="-423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7"/>
                                            </p:cond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  <p:bldP spid="19" grpId="0"/>
      <p:bldP spid="20" grpId="0"/>
      <p:bldP spid="27" grpId="0"/>
      <p:bldP spid="28" grpId="0" animBg="1"/>
      <p:bldP spid="29" grpId="0"/>
      <p:bldP spid="59" grpId="0" animBg="1"/>
      <p:bldP spid="60" grpId="0" animBg="1"/>
      <p:bldP spid="61" grpId="0" animBg="1"/>
      <p:bldP spid="63" grpId="0"/>
      <p:bldP spid="67" grpId="0" animBg="1"/>
      <p:bldP spid="72" grpId="0"/>
      <p:bldP spid="77" grpId="0"/>
      <p:bldP spid="78" grpId="0" animBg="1"/>
      <p:bldP spid="78" grpId="1" animBg="1"/>
      <p:bldP spid="80" grpId="0" animBg="1"/>
      <p:bldP spid="85" grpId="0"/>
      <p:bldP spid="91" grpId="0"/>
      <p:bldP spid="113" grpId="0"/>
      <p:bldP spid="114" grpId="0" animBg="1"/>
      <p:bldP spid="115" grpId="0" animBg="1"/>
      <p:bldP spid="116" grpId="0" animBg="1"/>
      <p:bldP spid="1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2682" y="439511"/>
            <a:ext cx="847168" cy="365125"/>
          </a:xfrm>
        </p:spPr>
        <p:txBody>
          <a:bodyPr/>
          <a:lstStyle/>
          <a:p>
            <a:fld id="{6113E31D-E2AB-40D1-8B51-AFA5AFEF393A}" type="slidenum">
              <a:rPr lang="en-US" smtClean="0"/>
              <a:t>31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85621" y="198412"/>
            <a:ext cx="10321976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>
                <a:solidFill>
                  <a:srgbClr val="5236C6"/>
                </a:solidFill>
                <a:cs typeface="Arial Rounded MT Bold"/>
              </a:rPr>
              <a:t>Implementing </a:t>
            </a:r>
            <a:r>
              <a:rPr lang="en-US" sz="3000" b="1" dirty="0">
                <a:solidFill>
                  <a:srgbClr val="5236C6"/>
                </a:solidFill>
                <a:latin typeface="Monaco" charset="0"/>
                <a:ea typeface="Monaco" charset="0"/>
                <a:cs typeface="Monaco" charset="0"/>
              </a:rPr>
              <a:t>shift</a:t>
            </a:r>
          </a:p>
        </p:txBody>
      </p:sp>
      <p:sp>
        <p:nvSpPr>
          <p:cNvPr id="9" name="Rectangle 8"/>
          <p:cNvSpPr/>
          <p:nvPr/>
        </p:nvSpPr>
        <p:spPr>
          <a:xfrm>
            <a:off x="537882" y="1156196"/>
            <a:ext cx="4166640" cy="1846655"/>
          </a:xfrm>
          <a:prstGeom prst="rect">
            <a:avLst/>
          </a:prstGeom>
          <a:solidFill>
            <a:srgbClr val="313743"/>
          </a:solidFill>
        </p:spPr>
        <p:txBody>
          <a:bodyPr wrap="square" lIns="91434" tIns="45718" rIns="91434" bIns="45718">
            <a:spAutoFit/>
          </a:bodyPr>
          <a:lstStyle/>
          <a:p>
            <a:r>
              <a:rPr lang="is-IS">
                <a:solidFill>
                  <a:srgbClr val="66D9EF"/>
                </a:solidFill>
                <a:latin typeface="Monaco" charset="0"/>
                <a:ea typeface="Monaco" charset="0"/>
                <a:cs typeface="Monaco" charset="0"/>
              </a:rPr>
              <a:t>fun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A6E22E"/>
                </a:solidFill>
                <a:latin typeface="Monaco" charset="0"/>
                <a:ea typeface="Monaco" charset="0"/>
                <a:cs typeface="Monaco" charset="0"/>
              </a:rPr>
              <a:t>shift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f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=</a:t>
            </a:r>
            <a:endParaRPr lang="is-IS">
              <a:solidFill>
                <a:srgbClr val="A6E22E"/>
              </a:solidFill>
              <a:latin typeface="Monaco" charset="0"/>
              <a:ea typeface="Monaco" charset="0"/>
              <a:cs typeface="Monaco" charset="0"/>
            </a:endParaRPr>
          </a:p>
          <a:p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is-IS">
                <a:solidFill>
                  <a:srgbClr val="66D9EF"/>
                </a:solidFill>
                <a:latin typeface="Monaco" charset="0"/>
                <a:ea typeface="Monaco" charset="0"/>
                <a:cs typeface="Monaco" charset="0"/>
              </a:rPr>
              <a:t>case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pop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future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66D9EF"/>
                </a:solidFill>
                <a:latin typeface="Monaco" charset="0"/>
                <a:ea typeface="Monaco" charset="0"/>
                <a:cs typeface="Monaco" charset="0"/>
              </a:rPr>
              <a:t>of</a:t>
            </a:r>
            <a:endParaRPr lang="is-IS">
              <a:solidFill>
                <a:srgbClr val="F8F8F2"/>
              </a:solidFill>
              <a:latin typeface="Monaco" charset="0"/>
              <a:ea typeface="Monaco" charset="0"/>
              <a:cs typeface="Monaco" charset="0"/>
            </a:endParaRPr>
          </a:p>
          <a:p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SOME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v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=&gt;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...</a:t>
            </a:r>
          </a:p>
          <a:p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NONE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 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=&gt;</a:t>
            </a:r>
            <a:endParaRPr lang="is-IS">
              <a:solidFill>
                <a:srgbClr val="333333"/>
              </a:solidFill>
              <a:latin typeface="Monaco" charset="0"/>
              <a:ea typeface="Monaco" charset="0"/>
              <a:cs typeface="Monaco" charset="0"/>
            </a:endParaRPr>
          </a:p>
          <a:p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    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(...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 </a:t>
            </a:r>
          </a:p>
          <a:p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       </a:t>
            </a:r>
            <a:r>
              <a:rPr lang="is-IS">
                <a:solidFill>
                  <a:srgbClr val="66D9EF"/>
                </a:solidFill>
                <a:latin typeface="Monaco" charset="0"/>
                <a:ea typeface="Monaco" charset="0"/>
                <a:cs typeface="Monaco" charset="0"/>
              </a:rPr>
              <a:t>raise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(Done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result))</a:t>
            </a:r>
            <a:endParaRPr lang="is-IS">
              <a:solidFill>
                <a:srgbClr val="333333"/>
              </a:solidFill>
              <a:latin typeface="Monaco" charset="0"/>
              <a:ea typeface="Monaco" charset="0"/>
              <a:cs typeface="Monaco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1078" y="4267197"/>
            <a:ext cx="47160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k =</a:t>
            </a:r>
          </a:p>
        </p:txBody>
      </p:sp>
      <p:sp>
        <p:nvSpPr>
          <p:cNvPr id="28" name="Left Brace 27"/>
          <p:cNvSpPr/>
          <p:nvPr/>
        </p:nvSpPr>
        <p:spPr>
          <a:xfrm rot="16200000">
            <a:off x="1815502" y="3899298"/>
            <a:ext cx="448846" cy="2007091"/>
          </a:xfrm>
          <a:prstGeom prst="leftBrace">
            <a:avLst>
              <a:gd name="adj1" fmla="val 13738"/>
              <a:gd name="adj2" fmla="val 50323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036378" y="4101340"/>
            <a:ext cx="105990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Monaco" charset="0"/>
                <a:ea typeface="Monaco" charset="0"/>
                <a:cs typeface="Monaco" charset="0"/>
              </a:rPr>
              <a:t>cur_fn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2204958" y="3855864"/>
            <a:ext cx="678394" cy="669953"/>
            <a:chOff x="7150082" y="677110"/>
            <a:chExt cx="1093305" cy="1062541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7151927" y="677110"/>
              <a:ext cx="0" cy="1055074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8243387" y="684577"/>
              <a:ext cx="0" cy="1055074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7150082" y="1732184"/>
              <a:ext cx="1093305" cy="0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4" name="Straight Arrow Connector 63"/>
          <p:cNvCxnSpPr/>
          <p:nvPr/>
        </p:nvCxnSpPr>
        <p:spPr>
          <a:xfrm>
            <a:off x="10270435" y="2129558"/>
            <a:ext cx="0" cy="674541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7" name="Group 106"/>
          <p:cNvGrpSpPr/>
          <p:nvPr/>
        </p:nvGrpSpPr>
        <p:grpSpPr>
          <a:xfrm>
            <a:off x="371078" y="5302616"/>
            <a:ext cx="2672392" cy="1271403"/>
            <a:chOff x="371078" y="5302616"/>
            <a:chExt cx="2672392" cy="1271403"/>
          </a:xfrm>
        </p:grpSpPr>
        <p:sp>
          <p:nvSpPr>
            <p:cNvPr id="99" name="TextBox 98"/>
            <p:cNvSpPr txBox="1"/>
            <p:nvPr/>
          </p:nvSpPr>
          <p:spPr>
            <a:xfrm>
              <a:off x="371078" y="5713949"/>
              <a:ext cx="417102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l =</a:t>
              </a:r>
            </a:p>
          </p:txBody>
        </p:sp>
        <p:sp>
          <p:nvSpPr>
            <p:cNvPr id="100" name="Left Brace 99"/>
            <p:cNvSpPr/>
            <p:nvPr/>
          </p:nvSpPr>
          <p:spPr>
            <a:xfrm rot="16200000">
              <a:off x="1815502" y="5346050"/>
              <a:ext cx="448846" cy="2007091"/>
            </a:xfrm>
            <a:prstGeom prst="leftBrace">
              <a:avLst>
                <a:gd name="adj1" fmla="val 13738"/>
                <a:gd name="adj2" fmla="val 50323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036378" y="5548092"/>
              <a:ext cx="1059906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Monaco" charset="0"/>
                  <a:ea typeface="Monaco" charset="0"/>
                  <a:cs typeface="Monaco" charset="0"/>
                </a:rPr>
                <a:t>cur_fn</a:t>
              </a:r>
            </a:p>
          </p:txBody>
        </p:sp>
        <p:grpSp>
          <p:nvGrpSpPr>
            <p:cNvPr id="102" name="Group 101"/>
            <p:cNvGrpSpPr/>
            <p:nvPr/>
          </p:nvGrpSpPr>
          <p:grpSpPr>
            <a:xfrm>
              <a:off x="2204958" y="5302616"/>
              <a:ext cx="678394" cy="669953"/>
              <a:chOff x="7150082" y="677110"/>
              <a:chExt cx="1093305" cy="1062541"/>
            </a:xfrm>
          </p:grpSpPr>
          <p:cxnSp>
            <p:nvCxnSpPr>
              <p:cNvPr id="103" name="Straight Connector 102"/>
              <p:cNvCxnSpPr/>
              <p:nvPr/>
            </p:nvCxnSpPr>
            <p:spPr>
              <a:xfrm>
                <a:off x="7151927" y="677110"/>
                <a:ext cx="0" cy="1055074"/>
              </a:xfrm>
              <a:prstGeom prst="line">
                <a:avLst/>
              </a:prstGeom>
              <a:ln>
                <a:solidFill>
                  <a:srgbClr val="2226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/>
              <p:nvPr/>
            </p:nvCxnSpPr>
            <p:spPr>
              <a:xfrm>
                <a:off x="8243387" y="684577"/>
                <a:ext cx="0" cy="1055074"/>
              </a:xfrm>
              <a:prstGeom prst="line">
                <a:avLst/>
              </a:prstGeom>
              <a:ln>
                <a:solidFill>
                  <a:srgbClr val="2226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/>
            </p:nvCxnSpPr>
            <p:spPr>
              <a:xfrm>
                <a:off x="7150082" y="1732184"/>
                <a:ext cx="1093305" cy="0"/>
              </a:xfrm>
              <a:prstGeom prst="line">
                <a:avLst/>
              </a:prstGeom>
              <a:ln>
                <a:solidFill>
                  <a:srgbClr val="2226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6" name="Rectangle 105"/>
            <p:cNvSpPr/>
            <p:nvPr/>
          </p:nvSpPr>
          <p:spPr>
            <a:xfrm>
              <a:off x="2201243" y="5529859"/>
              <a:ext cx="678394" cy="44576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accent1">
                      <a:lumMod val="50000"/>
                    </a:schemeClr>
                  </a:solidFill>
                  <a:latin typeface="Monaco" charset="0"/>
                  <a:ea typeface="Monaco" charset="0"/>
                  <a:cs typeface="Monaco" charset="0"/>
                </a:rPr>
                <a:t>3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8954643" y="6212783"/>
            <a:ext cx="1643399" cy="384721"/>
          </a:xfrm>
          <a:prstGeom prst="rect">
            <a:avLst/>
          </a:prstGeom>
          <a:solidFill>
            <a:srgbClr val="313743"/>
          </a:solidFill>
        </p:spPr>
        <p:txBody>
          <a:bodyPr wrap="none">
            <a:spAutoFit/>
          </a:bodyPr>
          <a:lstStyle/>
          <a:p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[l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AE81FF"/>
                </a:solidFill>
                <a:latin typeface="Monaco" charset="0"/>
                <a:ea typeface="Monaco" charset="0"/>
                <a:cs typeface="Monaco" charset="0"/>
              </a:rPr>
              <a:t>5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,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l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AE81FF"/>
                </a:solidFill>
                <a:latin typeface="Monaco" charset="0"/>
                <a:ea typeface="Monaco" charset="0"/>
                <a:cs typeface="Monaco" charset="0"/>
              </a:rPr>
              <a:t>6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]</a:t>
            </a:r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9097160" y="2944680"/>
            <a:ext cx="2664512" cy="384721"/>
          </a:xfrm>
          <a:prstGeom prst="rect">
            <a:avLst/>
          </a:prstGeom>
          <a:solidFill>
            <a:srgbClr val="313743"/>
          </a:solidFill>
        </p:spPr>
        <p:txBody>
          <a:bodyPr wrap="none">
            <a:spAutoFit/>
          </a:bodyPr>
          <a:lstStyle/>
          <a:p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concat [k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AE81FF"/>
                </a:solidFill>
                <a:latin typeface="Monaco" charset="0"/>
                <a:ea typeface="Monaco" charset="0"/>
                <a:cs typeface="Monaco" charset="0"/>
              </a:rPr>
              <a:t>3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,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k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AE81FF"/>
                </a:solidFill>
                <a:latin typeface="Monaco" charset="0"/>
                <a:ea typeface="Monaco" charset="0"/>
                <a:cs typeface="Monaco" charset="0"/>
              </a:rPr>
              <a:t>4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]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2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2682" y="439511"/>
            <a:ext cx="847168" cy="365125"/>
          </a:xfrm>
        </p:spPr>
        <p:txBody>
          <a:bodyPr/>
          <a:lstStyle/>
          <a:p>
            <a:fld id="{6113E31D-E2AB-40D1-8B51-AFA5AFEF393A}" type="slidenum">
              <a:rPr lang="en-US" smtClean="0"/>
              <a:t>32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85621" y="198412"/>
            <a:ext cx="10321976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>
                <a:solidFill>
                  <a:srgbClr val="5236C6"/>
                </a:solidFill>
                <a:cs typeface="Arial Rounded MT Bold"/>
              </a:rPr>
              <a:t>Implementing </a:t>
            </a:r>
            <a:r>
              <a:rPr lang="en-US" sz="3000" b="1" dirty="0">
                <a:solidFill>
                  <a:srgbClr val="5236C6"/>
                </a:solidFill>
                <a:latin typeface="Monaco" charset="0"/>
                <a:ea typeface="Monaco" charset="0"/>
                <a:cs typeface="Monaco" charset="0"/>
              </a:rPr>
              <a:t>shift</a:t>
            </a:r>
          </a:p>
        </p:txBody>
      </p:sp>
      <p:sp>
        <p:nvSpPr>
          <p:cNvPr id="9" name="Rectangle 8"/>
          <p:cNvSpPr/>
          <p:nvPr/>
        </p:nvSpPr>
        <p:spPr>
          <a:xfrm>
            <a:off x="537882" y="1156196"/>
            <a:ext cx="4166640" cy="1846655"/>
          </a:xfrm>
          <a:prstGeom prst="rect">
            <a:avLst/>
          </a:prstGeom>
          <a:solidFill>
            <a:srgbClr val="313743"/>
          </a:solidFill>
        </p:spPr>
        <p:txBody>
          <a:bodyPr wrap="square" lIns="91434" tIns="45718" rIns="91434" bIns="45718">
            <a:spAutoFit/>
          </a:bodyPr>
          <a:lstStyle/>
          <a:p>
            <a:r>
              <a:rPr lang="is-IS">
                <a:solidFill>
                  <a:srgbClr val="66D9EF"/>
                </a:solidFill>
                <a:latin typeface="Monaco" charset="0"/>
                <a:ea typeface="Monaco" charset="0"/>
                <a:cs typeface="Monaco" charset="0"/>
              </a:rPr>
              <a:t>fun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A6E22E"/>
                </a:solidFill>
                <a:latin typeface="Monaco" charset="0"/>
                <a:ea typeface="Monaco" charset="0"/>
                <a:cs typeface="Monaco" charset="0"/>
              </a:rPr>
              <a:t>shift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f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=</a:t>
            </a:r>
            <a:endParaRPr lang="is-IS">
              <a:solidFill>
                <a:srgbClr val="A6E22E"/>
              </a:solidFill>
              <a:latin typeface="Monaco" charset="0"/>
              <a:ea typeface="Monaco" charset="0"/>
              <a:cs typeface="Monaco" charset="0"/>
            </a:endParaRPr>
          </a:p>
          <a:p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is-IS">
                <a:solidFill>
                  <a:srgbClr val="66D9EF"/>
                </a:solidFill>
                <a:latin typeface="Monaco" charset="0"/>
                <a:ea typeface="Monaco" charset="0"/>
                <a:cs typeface="Monaco" charset="0"/>
              </a:rPr>
              <a:t>case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pop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future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66D9EF"/>
                </a:solidFill>
                <a:latin typeface="Monaco" charset="0"/>
                <a:ea typeface="Monaco" charset="0"/>
                <a:cs typeface="Monaco" charset="0"/>
              </a:rPr>
              <a:t>of</a:t>
            </a:r>
            <a:endParaRPr lang="is-IS">
              <a:solidFill>
                <a:srgbClr val="F8F8F2"/>
              </a:solidFill>
              <a:latin typeface="Monaco" charset="0"/>
              <a:ea typeface="Monaco" charset="0"/>
              <a:cs typeface="Monaco" charset="0"/>
            </a:endParaRPr>
          </a:p>
          <a:p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SOME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v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=&gt;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...</a:t>
            </a:r>
          </a:p>
          <a:p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NONE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 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=&gt;</a:t>
            </a:r>
            <a:endParaRPr lang="is-IS">
              <a:solidFill>
                <a:srgbClr val="333333"/>
              </a:solidFill>
              <a:latin typeface="Monaco" charset="0"/>
              <a:ea typeface="Monaco" charset="0"/>
              <a:cs typeface="Monaco" charset="0"/>
            </a:endParaRPr>
          </a:p>
          <a:p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    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(...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 </a:t>
            </a:r>
          </a:p>
          <a:p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       </a:t>
            </a:r>
            <a:r>
              <a:rPr lang="is-IS">
                <a:solidFill>
                  <a:srgbClr val="66D9EF"/>
                </a:solidFill>
                <a:latin typeface="Monaco" charset="0"/>
                <a:ea typeface="Monaco" charset="0"/>
                <a:cs typeface="Monaco" charset="0"/>
              </a:rPr>
              <a:t>raise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(Done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result))</a:t>
            </a:r>
            <a:endParaRPr lang="is-IS">
              <a:solidFill>
                <a:srgbClr val="333333"/>
              </a:solidFill>
              <a:latin typeface="Monaco" charset="0"/>
              <a:ea typeface="Monaco" charset="0"/>
              <a:cs typeface="Monaco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1078" y="4267197"/>
            <a:ext cx="47160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k =</a:t>
            </a:r>
          </a:p>
        </p:txBody>
      </p:sp>
      <p:sp>
        <p:nvSpPr>
          <p:cNvPr id="28" name="Left Brace 27"/>
          <p:cNvSpPr/>
          <p:nvPr/>
        </p:nvSpPr>
        <p:spPr>
          <a:xfrm rot="16200000">
            <a:off x="1815502" y="3899298"/>
            <a:ext cx="448846" cy="2007091"/>
          </a:xfrm>
          <a:prstGeom prst="leftBrace">
            <a:avLst>
              <a:gd name="adj1" fmla="val 13738"/>
              <a:gd name="adj2" fmla="val 50323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036378" y="4101340"/>
            <a:ext cx="105990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Monaco" charset="0"/>
                <a:ea typeface="Monaco" charset="0"/>
                <a:cs typeface="Monaco" charset="0"/>
              </a:rPr>
              <a:t>cur_fn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2204958" y="3855864"/>
            <a:ext cx="678394" cy="669953"/>
            <a:chOff x="7150082" y="677110"/>
            <a:chExt cx="1093305" cy="1062541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7151927" y="677110"/>
              <a:ext cx="0" cy="1055074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8243387" y="684577"/>
              <a:ext cx="0" cy="1055074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7150082" y="1732184"/>
              <a:ext cx="1093305" cy="0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9" name="TextBox 98"/>
          <p:cNvSpPr txBox="1"/>
          <p:nvPr/>
        </p:nvSpPr>
        <p:spPr>
          <a:xfrm>
            <a:off x="371078" y="5713949"/>
            <a:ext cx="41710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 =</a:t>
            </a:r>
          </a:p>
        </p:txBody>
      </p:sp>
      <p:sp>
        <p:nvSpPr>
          <p:cNvPr id="100" name="Left Brace 99"/>
          <p:cNvSpPr/>
          <p:nvPr/>
        </p:nvSpPr>
        <p:spPr>
          <a:xfrm rot="16200000">
            <a:off x="1815502" y="5346050"/>
            <a:ext cx="448846" cy="2007091"/>
          </a:xfrm>
          <a:prstGeom prst="leftBrace">
            <a:avLst>
              <a:gd name="adj1" fmla="val 13738"/>
              <a:gd name="adj2" fmla="val 50323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Box 100"/>
          <p:cNvSpPr txBox="1"/>
          <p:nvPr/>
        </p:nvSpPr>
        <p:spPr>
          <a:xfrm>
            <a:off x="1036378" y="5548092"/>
            <a:ext cx="105990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Monaco" charset="0"/>
                <a:ea typeface="Monaco" charset="0"/>
                <a:cs typeface="Monaco" charset="0"/>
              </a:rPr>
              <a:t>cur_fn</a:t>
            </a:r>
          </a:p>
        </p:txBody>
      </p:sp>
      <p:grpSp>
        <p:nvGrpSpPr>
          <p:cNvPr id="102" name="Group 101"/>
          <p:cNvGrpSpPr/>
          <p:nvPr/>
        </p:nvGrpSpPr>
        <p:grpSpPr>
          <a:xfrm>
            <a:off x="2204958" y="5302616"/>
            <a:ext cx="678394" cy="669953"/>
            <a:chOff x="7150082" y="677110"/>
            <a:chExt cx="1093305" cy="1062541"/>
          </a:xfrm>
        </p:grpSpPr>
        <p:cxnSp>
          <p:nvCxnSpPr>
            <p:cNvPr id="103" name="Straight Connector 102"/>
            <p:cNvCxnSpPr/>
            <p:nvPr/>
          </p:nvCxnSpPr>
          <p:spPr>
            <a:xfrm>
              <a:off x="7151927" y="677110"/>
              <a:ext cx="0" cy="1055074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8243387" y="684577"/>
              <a:ext cx="0" cy="1055074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7150082" y="1732184"/>
              <a:ext cx="1093305" cy="0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6" name="Rectangle 105"/>
          <p:cNvSpPr/>
          <p:nvPr/>
        </p:nvSpPr>
        <p:spPr>
          <a:xfrm>
            <a:off x="2201243" y="5529859"/>
            <a:ext cx="678394" cy="4457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accent1">
                    <a:lumMod val="50000"/>
                  </a:schemeClr>
                </a:solidFill>
                <a:latin typeface="Monaco" charset="0"/>
                <a:ea typeface="Monaco" charset="0"/>
                <a:cs typeface="Monaco" charset="0"/>
              </a:rPr>
              <a:t>3</a:t>
            </a:r>
          </a:p>
        </p:txBody>
      </p:sp>
      <p:sp>
        <p:nvSpPr>
          <p:cNvPr id="3" name="Rectangle 2"/>
          <p:cNvSpPr/>
          <p:nvPr/>
        </p:nvSpPr>
        <p:spPr>
          <a:xfrm>
            <a:off x="7888968" y="2213354"/>
            <a:ext cx="1643399" cy="384721"/>
          </a:xfrm>
          <a:prstGeom prst="rect">
            <a:avLst/>
          </a:prstGeom>
          <a:solidFill>
            <a:srgbClr val="313743"/>
          </a:solidFill>
        </p:spPr>
        <p:txBody>
          <a:bodyPr wrap="none">
            <a:spAutoFit/>
          </a:bodyPr>
          <a:lstStyle/>
          <a:p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[l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AE81FF"/>
                </a:solidFill>
                <a:latin typeface="Monaco" charset="0"/>
                <a:ea typeface="Monaco" charset="0"/>
                <a:cs typeface="Monaco" charset="0"/>
              </a:rPr>
              <a:t>5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,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l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AE81FF"/>
                </a:solidFill>
                <a:latin typeface="Monaco" charset="0"/>
                <a:ea typeface="Monaco" charset="0"/>
                <a:cs typeface="Monaco" charset="0"/>
              </a:rPr>
              <a:t>6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]</a:t>
            </a:r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6868310" y="1230109"/>
            <a:ext cx="2664512" cy="384721"/>
          </a:xfrm>
          <a:prstGeom prst="rect">
            <a:avLst/>
          </a:prstGeom>
          <a:solidFill>
            <a:srgbClr val="313743"/>
          </a:solidFill>
        </p:spPr>
        <p:txBody>
          <a:bodyPr wrap="none">
            <a:spAutoFit/>
          </a:bodyPr>
          <a:lstStyle/>
          <a:p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concat [k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AE81FF"/>
                </a:solidFill>
                <a:latin typeface="Monaco" charset="0"/>
                <a:ea typeface="Monaco" charset="0"/>
                <a:cs typeface="Monaco" charset="0"/>
              </a:rPr>
              <a:t>3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,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k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AE81FF"/>
                </a:solidFill>
                <a:latin typeface="Monaco" charset="0"/>
                <a:ea typeface="Monaco" charset="0"/>
                <a:cs typeface="Monaco" charset="0"/>
              </a:rPr>
              <a:t>4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]</a:t>
            </a:r>
            <a:endParaRPr lang="en-US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8304645" y="1753680"/>
            <a:ext cx="0" cy="399394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8314868" y="799667"/>
            <a:ext cx="0" cy="399394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2946967" y="6152109"/>
            <a:ext cx="105990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Monaco" charset="0"/>
                <a:ea typeface="Monaco" charset="0"/>
                <a:cs typeface="Monaco" charset="0"/>
              </a:rPr>
              <a:t>cur_fn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145593" y="5879696"/>
            <a:ext cx="682109" cy="673012"/>
            <a:chOff x="14145593" y="5879696"/>
            <a:chExt cx="682109" cy="673012"/>
          </a:xfrm>
        </p:grpSpPr>
        <p:grpSp>
          <p:nvGrpSpPr>
            <p:cNvPr id="38" name="Group 37"/>
            <p:cNvGrpSpPr/>
            <p:nvPr/>
          </p:nvGrpSpPr>
          <p:grpSpPr>
            <a:xfrm>
              <a:off x="14149308" y="5879696"/>
              <a:ext cx="678394" cy="669953"/>
              <a:chOff x="7150082" y="677110"/>
              <a:chExt cx="1093305" cy="1062541"/>
            </a:xfrm>
          </p:grpSpPr>
          <p:cxnSp>
            <p:nvCxnSpPr>
              <p:cNvPr id="39" name="Straight Connector 38"/>
              <p:cNvCxnSpPr/>
              <p:nvPr/>
            </p:nvCxnSpPr>
            <p:spPr>
              <a:xfrm>
                <a:off x="7151927" y="677110"/>
                <a:ext cx="0" cy="1055074"/>
              </a:xfrm>
              <a:prstGeom prst="line">
                <a:avLst/>
              </a:prstGeom>
              <a:ln>
                <a:solidFill>
                  <a:srgbClr val="2226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8243387" y="684577"/>
                <a:ext cx="0" cy="1055074"/>
              </a:xfrm>
              <a:prstGeom prst="line">
                <a:avLst/>
              </a:prstGeom>
              <a:ln>
                <a:solidFill>
                  <a:srgbClr val="2226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7150082" y="1732184"/>
                <a:ext cx="1093305" cy="0"/>
              </a:xfrm>
              <a:prstGeom prst="line">
                <a:avLst/>
              </a:prstGeom>
              <a:ln>
                <a:solidFill>
                  <a:srgbClr val="22262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Rectangle 41"/>
            <p:cNvSpPr/>
            <p:nvPr/>
          </p:nvSpPr>
          <p:spPr>
            <a:xfrm>
              <a:off x="14145593" y="6106939"/>
              <a:ext cx="678394" cy="44576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accent1">
                      <a:lumMod val="50000"/>
                    </a:schemeClr>
                  </a:solidFill>
                  <a:latin typeface="Monaco" charset="0"/>
                  <a:ea typeface="Monaco" charset="0"/>
                  <a:cs typeface="Monaco" charset="0"/>
                </a:rPr>
                <a:t>3</a:t>
              </a:r>
            </a:p>
          </p:txBody>
        </p:sp>
      </p:grpSp>
      <p:sp>
        <p:nvSpPr>
          <p:cNvPr id="43" name="Rectangle 42"/>
          <p:cNvSpPr/>
          <p:nvPr/>
        </p:nvSpPr>
        <p:spPr>
          <a:xfrm>
            <a:off x="5550237" y="5644102"/>
            <a:ext cx="6549234" cy="969492"/>
          </a:xfrm>
          <a:prstGeom prst="rect">
            <a:avLst/>
          </a:prstGeom>
          <a:solidFill>
            <a:srgbClr val="313743"/>
          </a:solidFill>
        </p:spPr>
        <p:txBody>
          <a:bodyPr wrap="square" lIns="91434" tIns="45718" rIns="91434" bIns="45718">
            <a:spAutoFit/>
          </a:bodyPr>
          <a:lstStyle/>
          <a:p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reset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(</a:t>
            </a:r>
            <a:r>
              <a:rPr lang="is-IS">
                <a:solidFill>
                  <a:srgbClr val="66D9EF"/>
                </a:solidFill>
                <a:latin typeface="Monaco" charset="0"/>
                <a:ea typeface="Monaco" charset="0"/>
                <a:cs typeface="Monaco" charset="0"/>
              </a:rPr>
              <a:t>fn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()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=&gt;</a:t>
            </a:r>
          </a:p>
          <a:p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          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shift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(</a:t>
            </a:r>
            <a:r>
              <a:rPr lang="is-IS">
                <a:solidFill>
                  <a:srgbClr val="66D9EF"/>
                </a:solidFill>
                <a:latin typeface="Monaco" charset="0"/>
                <a:ea typeface="Monaco" charset="0"/>
                <a:cs typeface="Monaco" charset="0"/>
              </a:rPr>
              <a:t>fn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k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=&gt;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concat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[k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AE81FF"/>
                </a:solidFill>
                <a:latin typeface="Monaco" charset="0"/>
                <a:ea typeface="Monaco" charset="0"/>
                <a:cs typeface="Monaco" charset="0"/>
              </a:rPr>
              <a:t>3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,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k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AE81FF"/>
                </a:solidFill>
                <a:latin typeface="Monaco" charset="0"/>
                <a:ea typeface="Monaco" charset="0"/>
                <a:cs typeface="Monaco" charset="0"/>
              </a:rPr>
              <a:t>4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])</a:t>
            </a:r>
            <a:endParaRPr lang="is-IS">
              <a:solidFill>
                <a:srgbClr val="333333"/>
              </a:solidFill>
              <a:latin typeface="Monaco" charset="0"/>
              <a:ea typeface="Monaco" charset="0"/>
              <a:cs typeface="Monaco" charset="0"/>
            </a:endParaRPr>
          </a:p>
          <a:p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      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*  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shift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(</a:t>
            </a:r>
            <a:r>
              <a:rPr lang="is-IS">
                <a:solidFill>
                  <a:srgbClr val="66D9EF"/>
                </a:solidFill>
                <a:latin typeface="Monaco" charset="0"/>
                <a:ea typeface="Monaco" charset="0"/>
                <a:cs typeface="Monaco" charset="0"/>
              </a:rPr>
              <a:t>fn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l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=&gt;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[l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AE81FF"/>
                </a:solidFill>
                <a:latin typeface="Monaco" charset="0"/>
                <a:ea typeface="Monaco" charset="0"/>
                <a:cs typeface="Monaco" charset="0"/>
              </a:rPr>
              <a:t>5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,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l</a:t>
            </a:r>
            <a:r>
              <a:rPr lang="is-I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>
                <a:solidFill>
                  <a:srgbClr val="AE81FF"/>
                </a:solidFill>
                <a:latin typeface="Monaco" charset="0"/>
                <a:ea typeface="Monaco" charset="0"/>
                <a:cs typeface="Monaco" charset="0"/>
              </a:rPr>
              <a:t>6</a:t>
            </a:r>
            <a:r>
              <a:rPr lang="is-I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])</a:t>
            </a:r>
            <a:endParaRPr lang="is-IS">
              <a:solidFill>
                <a:srgbClr val="333333"/>
              </a:solidFill>
              <a:latin typeface="Monaco" charset="0"/>
              <a:ea typeface="Monaco" charset="0"/>
              <a:cs typeface="Monaco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7800085" y="3885733"/>
            <a:ext cx="678394" cy="1105244"/>
            <a:chOff x="7150082" y="677110"/>
            <a:chExt cx="1093305" cy="1062541"/>
          </a:xfrm>
        </p:grpSpPr>
        <p:cxnSp>
          <p:nvCxnSpPr>
            <p:cNvPr id="45" name="Straight Connector 44"/>
            <p:cNvCxnSpPr/>
            <p:nvPr/>
          </p:nvCxnSpPr>
          <p:spPr>
            <a:xfrm>
              <a:off x="7151927" y="677110"/>
              <a:ext cx="0" cy="1055074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8243387" y="684577"/>
              <a:ext cx="0" cy="1055074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7150082" y="1732184"/>
              <a:ext cx="1093305" cy="0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/>
          <p:cNvSpPr txBox="1"/>
          <p:nvPr/>
        </p:nvSpPr>
        <p:spPr>
          <a:xfrm>
            <a:off x="7739172" y="5149324"/>
            <a:ext cx="800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tx1">
                    <a:lumMod val="50000"/>
                  </a:schemeClr>
                </a:solidFill>
                <a:latin typeface="Monaco" charset="0"/>
                <a:ea typeface="Monaco" charset="0"/>
                <a:cs typeface="Monaco" charset="0"/>
              </a:rPr>
              <a:t>past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9072244" y="3891985"/>
            <a:ext cx="678394" cy="1105244"/>
            <a:chOff x="7150082" y="677110"/>
            <a:chExt cx="1093305" cy="1062541"/>
          </a:xfrm>
        </p:grpSpPr>
        <p:cxnSp>
          <p:nvCxnSpPr>
            <p:cNvPr id="51" name="Straight Connector 50"/>
            <p:cNvCxnSpPr/>
            <p:nvPr/>
          </p:nvCxnSpPr>
          <p:spPr>
            <a:xfrm>
              <a:off x="7151927" y="677110"/>
              <a:ext cx="0" cy="1055074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8243387" y="684577"/>
              <a:ext cx="0" cy="1055074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7150082" y="1732184"/>
              <a:ext cx="1093305" cy="0"/>
            </a:xfrm>
            <a:prstGeom prst="line">
              <a:avLst/>
            </a:prstGeom>
            <a:ln>
              <a:solidFill>
                <a:srgbClr val="2226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Box 53"/>
          <p:cNvSpPr txBox="1"/>
          <p:nvPr/>
        </p:nvSpPr>
        <p:spPr>
          <a:xfrm>
            <a:off x="8857443" y="5129749"/>
            <a:ext cx="1107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tx1">
                    <a:lumMod val="50000"/>
                  </a:schemeClr>
                </a:solidFill>
                <a:latin typeface="Monaco" charset="0"/>
                <a:ea typeface="Monaco" charset="0"/>
                <a:cs typeface="Monaco" charset="0"/>
              </a:rPr>
              <a:t>future</a:t>
            </a:r>
          </a:p>
        </p:txBody>
      </p:sp>
      <p:sp>
        <p:nvSpPr>
          <p:cNvPr id="55" name="Rectangle 54"/>
          <p:cNvSpPr/>
          <p:nvPr/>
        </p:nvSpPr>
        <p:spPr>
          <a:xfrm>
            <a:off x="9080127" y="4101340"/>
            <a:ext cx="678394" cy="4457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accent1">
                    <a:lumMod val="50000"/>
                  </a:schemeClr>
                </a:solidFill>
                <a:latin typeface="Monaco" charset="0"/>
                <a:ea typeface="Monaco" charset="0"/>
                <a:cs typeface="Monaco" charset="0"/>
              </a:rPr>
              <a:t>3</a:t>
            </a:r>
          </a:p>
        </p:txBody>
      </p:sp>
      <p:sp>
        <p:nvSpPr>
          <p:cNvPr id="56" name="Rectangle 55"/>
          <p:cNvSpPr/>
          <p:nvPr/>
        </p:nvSpPr>
        <p:spPr>
          <a:xfrm>
            <a:off x="9078472" y="4543810"/>
            <a:ext cx="678394" cy="4457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accent1">
                    <a:lumMod val="50000"/>
                  </a:schemeClr>
                </a:solidFill>
                <a:latin typeface="Monaco" charset="0"/>
                <a:ea typeface="Monaco" charset="0"/>
                <a:cs typeface="Monaco" charset="0"/>
              </a:rPr>
              <a:t>5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4991399" y="6098670"/>
            <a:ext cx="550955" cy="0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7029403" y="6125172"/>
            <a:ext cx="4951708" cy="209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6720604" y="587440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4"/>
                </a:solidFill>
              </a:rPr>
              <a:t>3</a:t>
            </a:r>
          </a:p>
        </p:txBody>
      </p:sp>
      <p:cxnSp>
        <p:nvCxnSpPr>
          <p:cNvPr id="61" name="Straight Connector 60"/>
          <p:cNvCxnSpPr/>
          <p:nvPr/>
        </p:nvCxnSpPr>
        <p:spPr>
          <a:xfrm>
            <a:off x="7029403" y="6399784"/>
            <a:ext cx="4951708" cy="194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6722650" y="614901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4"/>
                </a:solidFill>
              </a:rPr>
              <a:t>5</a:t>
            </a:r>
          </a:p>
        </p:txBody>
      </p:sp>
      <p:cxnSp>
        <p:nvCxnSpPr>
          <p:cNvPr id="66" name="Straight Arrow Connector 65"/>
          <p:cNvCxnSpPr/>
          <p:nvPr/>
        </p:nvCxnSpPr>
        <p:spPr>
          <a:xfrm>
            <a:off x="4991399" y="6409505"/>
            <a:ext cx="550955" cy="0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8139281" y="2402523"/>
            <a:ext cx="4822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8184263" y="2591693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4"/>
                </a:solidFill>
              </a:rPr>
              <a:t>15</a:t>
            </a:r>
          </a:p>
        </p:txBody>
      </p:sp>
      <p:sp>
        <p:nvSpPr>
          <p:cNvPr id="70" name="Rectangle 69"/>
          <p:cNvSpPr/>
          <p:nvPr/>
        </p:nvSpPr>
        <p:spPr>
          <a:xfrm>
            <a:off x="5644533" y="5710740"/>
            <a:ext cx="6454938" cy="834103"/>
          </a:xfrm>
          <a:prstGeom prst="rect">
            <a:avLst/>
          </a:prstGeom>
          <a:solidFill>
            <a:srgbClr val="313743">
              <a:alpha val="74902"/>
            </a:srgbClr>
          </a:solidFill>
        </p:spPr>
        <p:txBody>
          <a:bodyPr wrap="square" lIns="91434" tIns="45718" rIns="91434" bIns="45718">
            <a:spAutoFit/>
          </a:bodyPr>
          <a:lstStyle/>
          <a:p>
            <a:endParaRPr lang="is-IS">
              <a:solidFill>
                <a:srgbClr val="333333"/>
              </a:solidFill>
              <a:latin typeface="Monaco" charset="0"/>
              <a:ea typeface="Monaco" charset="0"/>
              <a:cs typeface="Monaco" charset="0"/>
            </a:endParaRPr>
          </a:p>
        </p:txBody>
      </p:sp>
      <p:cxnSp>
        <p:nvCxnSpPr>
          <p:cNvPr id="79" name="Straight Connector 78"/>
          <p:cNvCxnSpPr/>
          <p:nvPr/>
        </p:nvCxnSpPr>
        <p:spPr>
          <a:xfrm>
            <a:off x="8865066" y="2402523"/>
            <a:ext cx="4822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8910048" y="2591693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4"/>
                </a:solidFill>
              </a:rPr>
              <a:t>18</a:t>
            </a:r>
          </a:p>
        </p:txBody>
      </p:sp>
      <p:cxnSp>
        <p:nvCxnSpPr>
          <p:cNvPr id="81" name="Straight Connector 80"/>
          <p:cNvCxnSpPr/>
          <p:nvPr/>
        </p:nvCxnSpPr>
        <p:spPr>
          <a:xfrm>
            <a:off x="8126573" y="1422469"/>
            <a:ext cx="4822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7479827" y="816179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4"/>
                </a:solidFill>
              </a:rPr>
              <a:t>[15, 18]</a:t>
            </a:r>
          </a:p>
        </p:txBody>
      </p:sp>
      <p:cxnSp>
        <p:nvCxnSpPr>
          <p:cNvPr id="85" name="Straight Connector 84"/>
          <p:cNvCxnSpPr/>
          <p:nvPr/>
        </p:nvCxnSpPr>
        <p:spPr>
          <a:xfrm>
            <a:off x="8865066" y="1422469"/>
            <a:ext cx="4822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8535338" y="823945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4"/>
                </a:solidFill>
              </a:rPr>
              <a:t>[20, 24]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578353" y="443883"/>
            <a:ext cx="303192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</a:schemeClr>
                </a:solidFill>
              </a:rPr>
              <a:t>Final answer: [15, 18, 20, 24]</a:t>
            </a:r>
          </a:p>
        </p:txBody>
      </p:sp>
    </p:spTree>
    <p:extLst>
      <p:ext uri="{BB962C8B-B14F-4D97-AF65-F5344CB8AC3E}">
        <p14:creationId xmlns:p14="http://schemas.microsoft.com/office/powerpoint/2010/main" val="87832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8112 -0.08241 L -0.41471 -0.22685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20" y="-722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5951 -0.06759 L -0.60378 0.00139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86" y="344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0.01412 C -0.0168 -0.09561 -0.03334 -0.17686 -0.05092 -0.16459 C -0.06836 -0.15232 -0.10222 0.03194 -0.10521 0.05972 " pathEditMode="relative" rAng="0" ptsTypes="AAA">
                                      <p:cBhvr>
                                        <p:cTn id="3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60" y="-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-0.01528 C -0.00872 -0.12315 -0.01835 -0.23079 -0.0358 -0.23959 C -0.05325 -0.24815 -0.10026 -0.09908 -0.1039 -0.0676 " pathEditMode="relative" rAng="0" ptsTypes="AAA">
                                      <p:cBhvr>
                                        <p:cTn id="5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47" y="-1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3" grpId="0" animBg="1"/>
      <p:bldP spid="49" grpId="0"/>
      <p:bldP spid="54" grpId="0"/>
      <p:bldP spid="55" grpId="0" animBg="1"/>
      <p:bldP spid="55" grpId="1" animBg="1"/>
      <p:bldP spid="56" grpId="0" animBg="1"/>
      <p:bldP spid="56" grpId="1" animBg="1"/>
      <p:bldP spid="60" grpId="0"/>
      <p:bldP spid="62" grpId="0"/>
      <p:bldP spid="68" grpId="0"/>
      <p:bldP spid="70" grpId="0" animBg="1"/>
      <p:bldP spid="80" grpId="0"/>
      <p:bldP spid="83" grpId="0"/>
      <p:bldP spid="8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42682" y="439511"/>
            <a:ext cx="847168" cy="365125"/>
          </a:xfrm>
        </p:spPr>
        <p:txBody>
          <a:bodyPr/>
          <a:lstStyle/>
          <a:p>
            <a:fld id="{6113E31D-E2AB-40D1-8B51-AFA5AFEF393A}" type="slidenum">
              <a:rPr lang="en-US" smtClean="0"/>
              <a:t>33</a:t>
            </a:fld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485621" y="198412"/>
            <a:ext cx="10321976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>
                <a:solidFill>
                  <a:schemeClr val="accent4"/>
                </a:solidFill>
                <a:cs typeface="Arial Rounded MT Bold"/>
              </a:rPr>
              <a:t>Efficiency</a:t>
            </a:r>
            <a:endParaRPr lang="en-US" sz="3000" b="1" dirty="0">
              <a:solidFill>
                <a:srgbClr val="5236C6"/>
              </a:solidFill>
              <a:cs typeface="Arial Rounded MT Bold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91056" y="1911096"/>
            <a:ext cx="776866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800">
                <a:solidFill>
                  <a:schemeClr val="bg2">
                    <a:lumMod val="10000"/>
                  </a:schemeClr>
                </a:solidFill>
              </a:rPr>
              <a:t>Asymptotic blowup: quadratic in # calls to </a:t>
            </a:r>
            <a:r>
              <a:rPr lang="en-US" sz="2800">
                <a:solidFill>
                  <a:schemeClr val="bg2">
                    <a:lumMod val="10000"/>
                  </a:schemeClr>
                </a:solidFill>
                <a:latin typeface="Monaco" charset="0"/>
                <a:ea typeface="Monaco" charset="0"/>
                <a:cs typeface="Monaco" charset="0"/>
              </a:rPr>
              <a:t>shift</a:t>
            </a:r>
          </a:p>
          <a:p>
            <a:pPr marL="800067" lvl="1" indent="-342900">
              <a:buFont typeface="Wingdings" charset="2"/>
              <a:buChar char="§"/>
            </a:pPr>
            <a:r>
              <a:rPr lang="en-US" sz="2400">
                <a:solidFill>
                  <a:schemeClr val="tx1">
                    <a:lumMod val="75000"/>
                  </a:schemeClr>
                </a:solidFill>
                <a:ea typeface="Monaco" charset="0"/>
                <a:cs typeface="Monaco" charset="0"/>
              </a:rPr>
              <a:t>Last example: 7 total replays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91056" y="2982487"/>
            <a:ext cx="3385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800">
                <a:solidFill>
                  <a:schemeClr val="bg2">
                    <a:lumMod val="10000"/>
                  </a:schemeClr>
                </a:solidFill>
              </a:rPr>
              <a:t>Practical worst case</a:t>
            </a:r>
            <a:endParaRPr lang="en-US" sz="2800">
              <a:solidFill>
                <a:schemeClr val="bg2">
                  <a:lumMod val="10000"/>
                </a:schemeClr>
              </a:solidFill>
              <a:latin typeface="Monaco" charset="0"/>
              <a:ea typeface="Monaco" charset="0"/>
              <a:cs typeface="Monaco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24503" y="4093540"/>
            <a:ext cx="8244212" cy="969492"/>
          </a:xfrm>
          <a:prstGeom prst="rect">
            <a:avLst/>
          </a:prstGeom>
          <a:solidFill>
            <a:srgbClr val="313743"/>
          </a:solidFill>
        </p:spPr>
        <p:txBody>
          <a:bodyPr wrap="square" lIns="91434" tIns="45718" rIns="91434" bIns="45718">
            <a:spAutoFit/>
          </a:bodyPr>
          <a:lstStyle/>
          <a:p>
            <a:r>
              <a:rPr lang="en-US">
                <a:solidFill>
                  <a:srgbClr val="F8F8F2"/>
                </a:solidFill>
                <a:latin typeface="Courier" charset="0"/>
              </a:rPr>
              <a:t>withNondeterminism (</a:t>
            </a:r>
            <a:r>
              <a:rPr lang="en-US">
                <a:solidFill>
                  <a:srgbClr val="66D9EF"/>
                </a:solidFill>
                <a:latin typeface="Courier" charset="0"/>
              </a:rPr>
              <a:t>fn</a:t>
            </a:r>
            <a:r>
              <a:rPr lang="en-U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en-US">
                <a:solidFill>
                  <a:srgbClr val="F8F8F2"/>
                </a:solidFill>
                <a:latin typeface="Courier" charset="0"/>
              </a:rPr>
              <a:t>()</a:t>
            </a:r>
            <a:r>
              <a:rPr lang="en-U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en-US">
                <a:solidFill>
                  <a:srgbClr val="F8F8F2"/>
                </a:solidFill>
                <a:latin typeface="Courier" charset="0"/>
              </a:rPr>
              <a:t>=&gt;</a:t>
            </a:r>
          </a:p>
          <a:p>
            <a:r>
              <a:rPr lang="en-US">
                <a:solidFill>
                  <a:srgbClr val="333333"/>
                </a:solidFill>
                <a:latin typeface="Courier" charset="0"/>
              </a:rPr>
              <a:t>                      </a:t>
            </a:r>
            <a:r>
              <a:rPr lang="en-US">
                <a:solidFill>
                  <a:srgbClr val="F8F8F2"/>
                </a:solidFill>
                <a:latin typeface="Courier" charset="0"/>
              </a:rPr>
              <a:t>long_running_computation</a:t>
            </a:r>
            <a:r>
              <a:rPr lang="en-U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en-US">
                <a:solidFill>
                  <a:srgbClr val="F8F8F2"/>
                </a:solidFill>
                <a:latin typeface="Courier" charset="0"/>
              </a:rPr>
              <a:t>();</a:t>
            </a:r>
          </a:p>
          <a:p>
            <a:r>
              <a:rPr lang="en-US">
                <a:solidFill>
                  <a:srgbClr val="333333"/>
                </a:solidFill>
                <a:latin typeface="Courier" charset="0"/>
              </a:rPr>
              <a:t>                      </a:t>
            </a:r>
            <a:r>
              <a:rPr lang="en-US">
                <a:solidFill>
                  <a:srgbClr val="F8F8F2"/>
                </a:solidFill>
                <a:latin typeface="Courier" charset="0"/>
              </a:rPr>
              <a:t>choose</a:t>
            </a:r>
            <a:r>
              <a:rPr lang="en-US">
                <a:solidFill>
                  <a:srgbClr val="333333"/>
                </a:solidFill>
                <a:latin typeface="Courier" charset="0"/>
              </a:rPr>
              <a:t> </a:t>
            </a:r>
            <a:r>
              <a:rPr lang="en-US">
                <a:solidFill>
                  <a:srgbClr val="F8F8F2"/>
                </a:solidFill>
                <a:latin typeface="Courier" charset="0"/>
              </a:rPr>
              <a:t>[</a:t>
            </a:r>
            <a:r>
              <a:rPr lang="en-US">
                <a:solidFill>
                  <a:srgbClr val="AE81FF"/>
                </a:solidFill>
                <a:latin typeface="Courier" charset="0"/>
              </a:rPr>
              <a:t>1</a:t>
            </a:r>
            <a:r>
              <a:rPr lang="en-US">
                <a:solidFill>
                  <a:srgbClr val="F8F8F2"/>
                </a:solidFill>
                <a:latin typeface="Courier" charset="0"/>
              </a:rPr>
              <a:t>,</a:t>
            </a:r>
            <a:r>
              <a:rPr lang="en-US">
                <a:solidFill>
                  <a:srgbClr val="AE81FF"/>
                </a:solidFill>
                <a:latin typeface="Courier" charset="0"/>
              </a:rPr>
              <a:t>2</a:t>
            </a:r>
            <a:r>
              <a:rPr lang="en-US">
                <a:solidFill>
                  <a:srgbClr val="F8F8F2"/>
                </a:solidFill>
                <a:latin typeface="Courier" charset="0"/>
              </a:rPr>
              <a:t>,</a:t>
            </a:r>
            <a:r>
              <a:rPr lang="en-US">
                <a:solidFill>
                  <a:srgbClr val="AE81FF"/>
                </a:solidFill>
                <a:latin typeface="Courier" charset="0"/>
              </a:rPr>
              <a:t>3</a:t>
            </a:r>
            <a:r>
              <a:rPr lang="en-US">
                <a:solidFill>
                  <a:srgbClr val="F8F8F2"/>
                </a:solidFill>
                <a:latin typeface="Courier" charset="0"/>
              </a:rPr>
              <a:t>,</a:t>
            </a:r>
            <a:r>
              <a:rPr lang="en-US">
                <a:solidFill>
                  <a:srgbClr val="AE81FF"/>
                </a:solidFill>
                <a:latin typeface="Courier" charset="0"/>
              </a:rPr>
              <a:t>4</a:t>
            </a:r>
            <a:r>
              <a:rPr lang="en-US">
                <a:solidFill>
                  <a:srgbClr val="F8F8F2"/>
                </a:solidFill>
                <a:latin typeface="Courier" charset="0"/>
              </a:rPr>
              <a:t>,</a:t>
            </a:r>
            <a:r>
              <a:rPr lang="en-US">
                <a:solidFill>
                  <a:srgbClr val="AE81FF"/>
                </a:solidFill>
                <a:latin typeface="Courier" charset="0"/>
              </a:rPr>
              <a:t>5</a:t>
            </a:r>
            <a:r>
              <a:rPr lang="en-US">
                <a:solidFill>
                  <a:srgbClr val="F8F8F2"/>
                </a:solidFill>
                <a:latin typeface="Courier" charset="0"/>
              </a:rPr>
              <a:t>,</a:t>
            </a:r>
            <a:r>
              <a:rPr lang="en-US">
                <a:solidFill>
                  <a:srgbClr val="AE81FF"/>
                </a:solidFill>
                <a:latin typeface="Courier" charset="0"/>
              </a:rPr>
              <a:t>6</a:t>
            </a:r>
            <a:r>
              <a:rPr lang="en-US">
                <a:solidFill>
                  <a:srgbClr val="F8F8F2"/>
                </a:solidFill>
                <a:latin typeface="Courier" charset="0"/>
              </a:rPr>
              <a:t>,</a:t>
            </a:r>
            <a:r>
              <a:rPr lang="en-US">
                <a:solidFill>
                  <a:srgbClr val="AE81FF"/>
                </a:solidFill>
                <a:latin typeface="Courier" charset="0"/>
              </a:rPr>
              <a:t>7</a:t>
            </a:r>
            <a:r>
              <a:rPr lang="en-US">
                <a:solidFill>
                  <a:srgbClr val="F8F8F2"/>
                </a:solidFill>
                <a:latin typeface="Courier" charset="0"/>
              </a:rPr>
              <a:t>,</a:t>
            </a:r>
            <a:r>
              <a:rPr lang="en-US">
                <a:solidFill>
                  <a:srgbClr val="AE81FF"/>
                </a:solidFill>
                <a:latin typeface="Courier" charset="0"/>
              </a:rPr>
              <a:t>8</a:t>
            </a:r>
            <a:r>
              <a:rPr lang="en-US">
                <a:solidFill>
                  <a:srgbClr val="F8F8F2"/>
                </a:solidFill>
                <a:latin typeface="Courier" charset="0"/>
              </a:rPr>
              <a:t>,</a:t>
            </a:r>
            <a:r>
              <a:rPr lang="en-US">
                <a:solidFill>
                  <a:srgbClr val="AE81FF"/>
                </a:solidFill>
                <a:latin typeface="Courier" charset="0"/>
              </a:rPr>
              <a:t>9</a:t>
            </a:r>
            <a:r>
              <a:rPr lang="en-US">
                <a:solidFill>
                  <a:srgbClr val="F8F8F2"/>
                </a:solidFill>
                <a:latin typeface="Courier" charset="0"/>
              </a:rPr>
              <a:t>,</a:t>
            </a:r>
            <a:r>
              <a:rPr lang="en-US">
                <a:solidFill>
                  <a:srgbClr val="AE81FF"/>
                </a:solidFill>
                <a:latin typeface="Courier" charset="0"/>
              </a:rPr>
              <a:t>10</a:t>
            </a:r>
            <a:r>
              <a:rPr lang="en-US">
                <a:solidFill>
                  <a:srgbClr val="F8F8F2"/>
                </a:solidFill>
                <a:latin typeface="Courier" charset="0"/>
              </a:rPr>
              <a:t>])</a:t>
            </a:r>
          </a:p>
        </p:txBody>
      </p:sp>
    </p:spTree>
    <p:extLst>
      <p:ext uri="{BB962C8B-B14F-4D97-AF65-F5344CB8AC3E}">
        <p14:creationId xmlns:p14="http://schemas.microsoft.com/office/powerpoint/2010/main" val="181617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42682" y="439511"/>
            <a:ext cx="847168" cy="365125"/>
          </a:xfrm>
        </p:spPr>
        <p:txBody>
          <a:bodyPr/>
          <a:lstStyle/>
          <a:p>
            <a:fld id="{6113E31D-E2AB-40D1-8B51-AFA5AFEF393A}" type="slidenum">
              <a:rPr lang="en-US" smtClean="0"/>
              <a:t>34</a:t>
            </a:fld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485621" y="198412"/>
            <a:ext cx="10321976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 smtClean="0">
                <a:solidFill>
                  <a:schemeClr val="accent4"/>
                </a:solidFill>
                <a:cs typeface="Arial Rounded MT Bold"/>
              </a:rPr>
              <a:t>Benchmark: </a:t>
            </a:r>
            <a:r>
              <a:rPr lang="en-US" sz="4500" b="1" dirty="0" smtClean="0">
                <a:solidFill>
                  <a:srgbClr val="5236C6"/>
                </a:solidFill>
                <a:cs typeface="Arial Rounded MT Bold"/>
              </a:rPr>
              <a:t>N-queens</a:t>
            </a:r>
            <a:endParaRPr lang="en-US" sz="3000" b="1" dirty="0">
              <a:solidFill>
                <a:srgbClr val="5236C6"/>
              </a:solidFill>
              <a:cs typeface="Arial Rounded MT Bol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904" y="2199289"/>
            <a:ext cx="3338786" cy="333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17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336" y="1773998"/>
            <a:ext cx="1498600" cy="1143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563" y="4912462"/>
            <a:ext cx="892145" cy="8921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4731" y="1399563"/>
            <a:ext cx="531698" cy="5316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90320" y="286192"/>
            <a:ext cx="1085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chemeClr val="bg2">
                    <a:lumMod val="10000"/>
                  </a:schemeClr>
                </a:solidFill>
              </a:rPr>
              <a:t>n = 13</a:t>
            </a:r>
          </a:p>
        </p:txBody>
      </p:sp>
      <p:sp>
        <p:nvSpPr>
          <p:cNvPr id="9" name="Rectangle 8"/>
          <p:cNvSpPr/>
          <p:nvPr/>
        </p:nvSpPr>
        <p:spPr>
          <a:xfrm>
            <a:off x="3444766" y="2499908"/>
            <a:ext cx="15761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1">
                    <a:lumMod val="50000"/>
                  </a:schemeClr>
                </a:solidFill>
                <a:ea typeface="Monaco" charset="0"/>
                <a:cs typeface="Monaco" charset="0"/>
              </a:rPr>
              <a:t>Replay-Based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5121345" y="1521615"/>
            <a:ext cx="859881" cy="651948"/>
            <a:chOff x="4791745" y="1515554"/>
            <a:chExt cx="851478" cy="1379873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4791745" y="1515554"/>
              <a:ext cx="0" cy="1379873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643223" y="1515554"/>
              <a:ext cx="0" cy="1379873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Rectangle 42"/>
          <p:cNvSpPr/>
          <p:nvPr/>
        </p:nvSpPr>
        <p:spPr>
          <a:xfrm>
            <a:off x="4033260" y="1497606"/>
            <a:ext cx="9876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1">
                    <a:lumMod val="50000"/>
                  </a:schemeClr>
                </a:solidFill>
                <a:ea typeface="Monaco" charset="0"/>
                <a:cs typeface="Monaco" charset="0"/>
              </a:rPr>
              <a:t>Indirect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398471" y="2513417"/>
            <a:ext cx="47641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  <a:latin typeface="Monaco" charset="0"/>
                <a:ea typeface="Monaco" charset="0"/>
                <a:cs typeface="Monaco" charset="0"/>
              </a:rPr>
              <a:t>7s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5121345" y="2521180"/>
            <a:ext cx="859881" cy="1124353"/>
            <a:chOff x="4791745" y="1515554"/>
            <a:chExt cx="851478" cy="1379873"/>
          </a:xfrm>
        </p:grpSpPr>
        <p:cxnSp>
          <p:nvCxnSpPr>
            <p:cNvPr id="48" name="Straight Connector 47"/>
            <p:cNvCxnSpPr/>
            <p:nvPr/>
          </p:nvCxnSpPr>
          <p:spPr>
            <a:xfrm>
              <a:off x="4791745" y="1515554"/>
              <a:ext cx="0" cy="1379873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5643223" y="1515554"/>
              <a:ext cx="0" cy="1379873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/>
          <p:cNvSpPr txBox="1"/>
          <p:nvPr/>
        </p:nvSpPr>
        <p:spPr>
          <a:xfrm>
            <a:off x="5423517" y="1493016"/>
            <a:ext cx="47641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  <a:latin typeface="Monaco" charset="0"/>
                <a:ea typeface="Monaco" charset="0"/>
                <a:cs typeface="Monaco" charset="0"/>
              </a:rPr>
              <a:t>2s</a:t>
            </a:r>
          </a:p>
        </p:txBody>
      </p:sp>
      <p:sp>
        <p:nvSpPr>
          <p:cNvPr id="51" name="Rectangle 50"/>
          <p:cNvSpPr/>
          <p:nvPr/>
        </p:nvSpPr>
        <p:spPr>
          <a:xfrm>
            <a:off x="3473537" y="2916998"/>
            <a:ext cx="16363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1">
                    <a:lumMod val="50000"/>
                  </a:schemeClr>
                </a:solidFill>
                <a:ea typeface="Monaco" charset="0"/>
                <a:cs typeface="Monaco" charset="0"/>
              </a:rPr>
              <a:t>Thermometer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277643" y="2906150"/>
            <a:ext cx="62228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  <a:latin typeface="Monaco" charset="0"/>
                <a:ea typeface="Monaco" charset="0"/>
                <a:cs typeface="Monaco" charset="0"/>
              </a:rPr>
              <a:t>14s</a:t>
            </a:r>
          </a:p>
        </p:txBody>
      </p:sp>
      <p:sp>
        <p:nvSpPr>
          <p:cNvPr id="53" name="Rectangle 52"/>
          <p:cNvSpPr/>
          <p:nvPr/>
        </p:nvSpPr>
        <p:spPr>
          <a:xfrm>
            <a:off x="3641423" y="3294498"/>
            <a:ext cx="13794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1">
                    <a:lumMod val="50000"/>
                  </a:schemeClr>
                </a:solidFill>
                <a:ea typeface="Monaco" charset="0"/>
                <a:cs typeface="Monaco" charset="0"/>
              </a:rPr>
              <a:t>Therm. Opt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350580" y="3299269"/>
            <a:ext cx="47641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  <a:latin typeface="Monaco" charset="0"/>
                <a:ea typeface="Monaco" charset="0"/>
                <a:cs typeface="Monaco" charset="0"/>
              </a:rPr>
              <a:t>7s</a:t>
            </a:r>
          </a:p>
        </p:txBody>
      </p:sp>
      <p:sp>
        <p:nvSpPr>
          <p:cNvPr id="55" name="Rectangle 54"/>
          <p:cNvSpPr/>
          <p:nvPr/>
        </p:nvSpPr>
        <p:spPr>
          <a:xfrm>
            <a:off x="4269222" y="1793432"/>
            <a:ext cx="7516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1">
                    <a:lumMod val="50000"/>
                  </a:schemeClr>
                </a:solidFill>
                <a:ea typeface="Monaco" charset="0"/>
                <a:cs typeface="Monaco" charset="0"/>
              </a:rPr>
              <a:t>callcc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423517" y="1788842"/>
            <a:ext cx="47641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  <a:latin typeface="Monaco" charset="0"/>
                <a:ea typeface="Monaco" charset="0"/>
                <a:cs typeface="Monaco" charset="0"/>
              </a:rPr>
              <a:t>3s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5121345" y="4629619"/>
            <a:ext cx="859881" cy="991802"/>
            <a:chOff x="4791745" y="1515554"/>
            <a:chExt cx="851478" cy="1379873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4791745" y="1515554"/>
              <a:ext cx="0" cy="1379873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5643223" y="1515554"/>
              <a:ext cx="0" cy="1379873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Rectangle 59"/>
          <p:cNvSpPr/>
          <p:nvPr/>
        </p:nvSpPr>
        <p:spPr>
          <a:xfrm>
            <a:off x="4033260" y="4605610"/>
            <a:ext cx="9876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1">
                    <a:lumMod val="50000"/>
                  </a:schemeClr>
                </a:solidFill>
                <a:ea typeface="Monaco" charset="0"/>
                <a:cs typeface="Monaco" charset="0"/>
              </a:rPr>
              <a:t>Indirect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252597" y="4601020"/>
            <a:ext cx="76815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  <a:latin typeface="Monaco" charset="0"/>
                <a:ea typeface="Monaco" charset="0"/>
                <a:cs typeface="Monaco" charset="0"/>
              </a:rPr>
              <a:t>1.3s</a:t>
            </a:r>
          </a:p>
        </p:txBody>
      </p:sp>
      <p:sp>
        <p:nvSpPr>
          <p:cNvPr id="62" name="Rectangle 61"/>
          <p:cNvSpPr/>
          <p:nvPr/>
        </p:nvSpPr>
        <p:spPr>
          <a:xfrm>
            <a:off x="3711763" y="4901436"/>
            <a:ext cx="13794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1">
                    <a:lumMod val="50000"/>
                  </a:schemeClr>
                </a:solidFill>
                <a:ea typeface="Monaco" charset="0"/>
                <a:cs typeface="Monaco" charset="0"/>
              </a:rPr>
              <a:t>Therm Opt.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267603" y="4896846"/>
            <a:ext cx="76815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  <a:latin typeface="Monaco" charset="0"/>
                <a:ea typeface="Monaco" charset="0"/>
                <a:cs typeface="Monaco" charset="0"/>
              </a:rPr>
              <a:t>3.9s</a:t>
            </a:r>
          </a:p>
        </p:txBody>
      </p:sp>
      <p:sp>
        <p:nvSpPr>
          <p:cNvPr id="64" name="Rectangle 63"/>
          <p:cNvSpPr/>
          <p:nvPr/>
        </p:nvSpPr>
        <p:spPr>
          <a:xfrm>
            <a:off x="4009088" y="5249910"/>
            <a:ext cx="10118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1">
                    <a:lumMod val="50000"/>
                  </a:schemeClr>
                </a:solidFill>
                <a:ea typeface="Monaco" charset="0"/>
                <a:cs typeface="Monaco" charset="0"/>
              </a:rPr>
              <a:t>Delimcc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106723" y="5245320"/>
            <a:ext cx="91403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  <a:latin typeface="Monaco" charset="0"/>
                <a:ea typeface="Monaco" charset="0"/>
                <a:cs typeface="Monaco" charset="0"/>
              </a:rPr>
              <a:t>14.4s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10308308" y="1130636"/>
            <a:ext cx="859881" cy="1062906"/>
            <a:chOff x="4791745" y="1515554"/>
            <a:chExt cx="851478" cy="1379873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4791745" y="1515554"/>
              <a:ext cx="0" cy="1379873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5643223" y="1515554"/>
              <a:ext cx="0" cy="1379873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Rectangle 68"/>
          <p:cNvSpPr/>
          <p:nvPr/>
        </p:nvSpPr>
        <p:spPr>
          <a:xfrm>
            <a:off x="9220223" y="1106627"/>
            <a:ext cx="9876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1">
                    <a:lumMod val="50000"/>
                  </a:schemeClr>
                </a:solidFill>
                <a:ea typeface="Monaco" charset="0"/>
                <a:cs typeface="Monaco" charset="0"/>
              </a:rPr>
              <a:t>Indirect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0429280" y="1102037"/>
            <a:ext cx="76815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  <a:latin typeface="Monaco" charset="0"/>
                <a:ea typeface="Monaco" charset="0"/>
                <a:cs typeface="Monaco" charset="0"/>
              </a:rPr>
              <a:t>1.1s</a:t>
            </a:r>
          </a:p>
        </p:txBody>
      </p:sp>
      <p:sp>
        <p:nvSpPr>
          <p:cNvPr id="71" name="Rectangle 70"/>
          <p:cNvSpPr/>
          <p:nvPr/>
        </p:nvSpPr>
        <p:spPr>
          <a:xfrm>
            <a:off x="8631729" y="1453570"/>
            <a:ext cx="15761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1">
                    <a:lumMod val="50000"/>
                  </a:schemeClr>
                </a:solidFill>
                <a:ea typeface="Monaco" charset="0"/>
                <a:cs typeface="Monaco" charset="0"/>
              </a:rPr>
              <a:t>Replay-Based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0429280" y="1446955"/>
            <a:ext cx="76815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  <a:latin typeface="Monaco" charset="0"/>
                <a:ea typeface="Monaco" charset="0"/>
                <a:cs typeface="Monaco" charset="0"/>
              </a:rPr>
              <a:t>4.3s</a:t>
            </a:r>
          </a:p>
        </p:txBody>
      </p:sp>
      <p:sp>
        <p:nvSpPr>
          <p:cNvPr id="73" name="Rectangle 72"/>
          <p:cNvSpPr/>
          <p:nvPr/>
        </p:nvSpPr>
        <p:spPr>
          <a:xfrm>
            <a:off x="9402392" y="1793432"/>
            <a:ext cx="7516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1">
                    <a:lumMod val="50000"/>
                  </a:schemeClr>
                </a:solidFill>
                <a:ea typeface="Monaco" charset="0"/>
                <a:cs typeface="Monaco" charset="0"/>
              </a:rPr>
              <a:t>callcc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0283406" y="1801126"/>
            <a:ext cx="91403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  <a:latin typeface="Monaco" charset="0"/>
                <a:ea typeface="Monaco" charset="0"/>
                <a:cs typeface="Monaco" charset="0"/>
              </a:rPr>
              <a:t>12.6s</a:t>
            </a: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6682" y="3912257"/>
            <a:ext cx="1165632" cy="959932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9007" y="2471345"/>
            <a:ext cx="880979" cy="880979"/>
          </a:xfrm>
          <a:prstGeom prst="rect">
            <a:avLst/>
          </a:prstGeom>
        </p:spPr>
      </p:pic>
      <p:sp>
        <p:nvSpPr>
          <p:cNvPr id="77" name="TextBox 76"/>
          <p:cNvSpPr txBox="1"/>
          <p:nvPr/>
        </p:nvSpPr>
        <p:spPr>
          <a:xfrm>
            <a:off x="7518031" y="3391401"/>
            <a:ext cx="134293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tx1">
                    <a:lumMod val="50000"/>
                  </a:schemeClr>
                </a:solidFill>
              </a:rPr>
              <a:t>GNU</a:t>
            </a:r>
            <a:r>
              <a:rPr lang="en-US">
                <a:solidFill>
                  <a:schemeClr val="tx1">
                    <a:lumMod val="50000"/>
                  </a:schemeClr>
                </a:solidFill>
              </a:rPr>
              <a:t> Prolog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0419293" y="5437226"/>
            <a:ext cx="105990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</a:schemeClr>
                </a:solidFill>
                <a:latin typeface="Monaco" charset="0"/>
                <a:ea typeface="Monaco" charset="0"/>
                <a:cs typeface="Monaco" charset="0"/>
              </a:rPr>
              <a:t>&gt;20min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0545903" y="2856337"/>
            <a:ext cx="62228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</a:schemeClr>
                </a:solidFill>
                <a:latin typeface="Monaco" charset="0"/>
                <a:ea typeface="Monaco" charset="0"/>
                <a:cs typeface="Monaco" charset="0"/>
              </a:rPr>
              <a:t>20s</a:t>
            </a: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3778" y="5186797"/>
            <a:ext cx="2265302" cy="6178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33117" y="5973390"/>
            <a:ext cx="213096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</a:schemeClr>
                </a:solidFill>
              </a:rPr>
              <a:t>(Both PAKCS, KiCS2)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12620" y="5791397"/>
            <a:ext cx="110472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</a:schemeClr>
                </a:solidFill>
              </a:rPr>
              <a:t>for </a:t>
            </a:r>
            <a:r>
              <a:rPr lang="en-US" b="1">
                <a:solidFill>
                  <a:schemeClr val="tx1">
                    <a:lumMod val="50000"/>
                  </a:schemeClr>
                </a:solidFill>
                <a:latin typeface="Monaco" charset="0"/>
                <a:ea typeface="Monaco" charset="0"/>
                <a:cs typeface="Monaco" charset="0"/>
              </a:rPr>
              <a:t>n=11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10545903" y="4239121"/>
            <a:ext cx="91403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</a:schemeClr>
                </a:solidFill>
                <a:latin typeface="Monaco" charset="0"/>
                <a:ea typeface="Monaco" charset="0"/>
                <a:cs typeface="Monaco" charset="0"/>
              </a:rPr>
              <a:t> 2min</a:t>
            </a:r>
          </a:p>
        </p:txBody>
      </p:sp>
    </p:spTree>
    <p:extLst>
      <p:ext uri="{BB962C8B-B14F-4D97-AF65-F5344CB8AC3E}">
        <p14:creationId xmlns:p14="http://schemas.microsoft.com/office/powerpoint/2010/main" val="46552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3" grpId="0"/>
      <p:bldP spid="46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60" grpId="0"/>
      <p:bldP spid="61" grpId="0"/>
      <p:bldP spid="62" grpId="0"/>
      <p:bldP spid="63" grpId="0"/>
      <p:bldP spid="64" grpId="0"/>
      <p:bldP spid="65" grpId="0"/>
      <p:bldP spid="69" grpId="0"/>
      <p:bldP spid="70" grpId="0"/>
      <p:bldP spid="71" grpId="0"/>
      <p:bldP spid="72" grpId="0"/>
      <p:bldP spid="73" grpId="0"/>
      <p:bldP spid="74" grpId="0"/>
      <p:bldP spid="77" grpId="0"/>
      <p:bldP spid="79" grpId="0"/>
      <p:bldP spid="80" grpId="0"/>
      <p:bldP spid="6" grpId="0"/>
      <p:bldP spid="8" grpId="0"/>
      <p:bldP spid="8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42682" y="439511"/>
            <a:ext cx="847168" cy="365125"/>
          </a:xfrm>
          <a:prstGeom prst="rect">
            <a:avLst/>
          </a:prstGeom>
        </p:spPr>
        <p:txBody>
          <a:bodyPr/>
          <a:lstStyle/>
          <a:p>
            <a:fld id="{6113E31D-E2AB-40D1-8B51-AFA5AFEF393A}" type="slidenum">
              <a:rPr lang="en-US" smtClean="0"/>
              <a:t>36</a:t>
            </a:fld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097280" y="1525801"/>
            <a:ext cx="10058400" cy="4023360"/>
          </a:xfrm>
          <a:prstGeom prst="rect">
            <a:avLst/>
          </a:prstGeom>
        </p:spPr>
        <p:txBody>
          <a:bodyPr lIns="91436" tIns="45718" rIns="91436" bIns="45718"/>
          <a:lstStyle>
            <a:lvl1pPr marL="457143" indent="-457143" algn="l" defTabSz="609523" rtl="0" eaLnBrk="1" latinLnBrk="0" hangingPunct="1">
              <a:spcBef>
                <a:spcPct val="20000"/>
              </a:spcBef>
              <a:buFont typeface="Arial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478" indent="-380953" algn="l" defTabSz="609523" rtl="0" eaLnBrk="1" latinLnBrk="0" hangingPunct="1">
              <a:spcBef>
                <a:spcPct val="20000"/>
              </a:spcBef>
              <a:buFont typeface="Arial"/>
              <a:buChar char="–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811" indent="-304760" algn="l" defTabSz="609523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333" indent="-304760" algn="l" defTabSz="609523" rtl="0" eaLnBrk="1" latinLnBrk="0" hangingPunct="1">
              <a:spcBef>
                <a:spcPct val="20000"/>
              </a:spcBef>
              <a:buFont typeface="Arial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858" indent="-304760" algn="l" defTabSz="609523" rtl="0" eaLnBrk="1" latinLnBrk="0" hangingPunct="1">
              <a:spcBef>
                <a:spcPct val="20000"/>
              </a:spcBef>
              <a:buFont typeface="Arial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380" indent="-304760" algn="l" defTabSz="60952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906" indent="-304760" algn="l" defTabSz="60952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430" indent="-304760" algn="l" defTabSz="60952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53" indent="-304760" algn="l" defTabSz="60952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sz="3500" dirty="0" smtClean="0">
                <a:solidFill>
                  <a:schemeClr val="accent2"/>
                </a:solidFill>
              </a:rPr>
              <a:t>Nested </a:t>
            </a:r>
            <a:r>
              <a:rPr lang="en-US" sz="3200" dirty="0" smtClean="0">
                <a:solidFill>
                  <a:schemeClr val="accent2"/>
                </a:solidFill>
                <a:latin typeface="Monaco" charset="0"/>
                <a:ea typeface="Monaco" charset="0"/>
                <a:cs typeface="Monaco" charset="0"/>
              </a:rPr>
              <a:t>shift</a:t>
            </a:r>
            <a:r>
              <a:rPr lang="en-US" sz="3500" dirty="0" smtClean="0">
                <a:solidFill>
                  <a:schemeClr val="accent2"/>
                </a:solidFill>
              </a:rPr>
              <a:t>’s</a:t>
            </a:r>
          </a:p>
          <a:p>
            <a:pPr>
              <a:buFont typeface="Arial" charset="0"/>
              <a:buChar char="•"/>
            </a:pPr>
            <a:r>
              <a:rPr lang="en-US" sz="3500" dirty="0" smtClean="0">
                <a:solidFill>
                  <a:schemeClr val="accent2"/>
                </a:solidFill>
              </a:rPr>
              <a:t>Optimized thermometer continuations</a:t>
            </a:r>
          </a:p>
          <a:p>
            <a:pPr lvl="1">
              <a:buFontTx/>
              <a:buChar char="-"/>
            </a:pPr>
            <a:r>
              <a:rPr lang="en-US" sz="2800" dirty="0">
                <a:solidFill>
                  <a:srgbClr val="FFFFFF"/>
                </a:solidFill>
              </a:rPr>
              <a:t>Fused with Fillinski construction. Less replay/stack-usage</a:t>
            </a:r>
          </a:p>
          <a:p>
            <a:pPr>
              <a:buFont typeface="Arial" charset="0"/>
              <a:buChar char="•"/>
            </a:pPr>
            <a:r>
              <a:rPr lang="en-US" sz="3600" dirty="0">
                <a:solidFill>
                  <a:schemeClr val="accent2"/>
                </a:solidFill>
              </a:rPr>
              <a:t>Theorem (</a:t>
            </a:r>
            <a:r>
              <a:rPr lang="en-US" sz="3600" dirty="0" err="1">
                <a:solidFill>
                  <a:schemeClr val="accent2"/>
                </a:solidFill>
              </a:rPr>
              <a:t>Thielecke</a:t>
            </a:r>
            <a:r>
              <a:rPr lang="en-US" sz="3600" dirty="0">
                <a:solidFill>
                  <a:schemeClr val="accent2"/>
                </a:solidFill>
              </a:rPr>
              <a:t>, 2001): Exceptions and state cannot “macro-express” call/cc</a:t>
            </a:r>
            <a:endParaRPr lang="en-US" sz="3400" dirty="0" smtClean="0">
              <a:solidFill>
                <a:srgbClr val="FFFFFF"/>
              </a:solidFill>
            </a:endParaRPr>
          </a:p>
          <a:p>
            <a:pPr lvl="1">
              <a:buFontTx/>
              <a:buChar char="-"/>
            </a:pPr>
            <a:r>
              <a:rPr lang="en-US" sz="2800" dirty="0" smtClean="0">
                <a:solidFill>
                  <a:srgbClr val="FFFFFF"/>
                </a:solidFill>
              </a:rPr>
              <a:t>Why this doesn’t stop us</a:t>
            </a:r>
          </a:p>
          <a:p>
            <a:pPr>
              <a:buFont typeface="Arial" charset="0"/>
              <a:buChar char="•"/>
            </a:pPr>
            <a:r>
              <a:rPr lang="en-US" sz="3200" dirty="0">
                <a:solidFill>
                  <a:schemeClr val="accent2"/>
                </a:solidFill>
              </a:rPr>
              <a:t>Correctness proof of nondeterminism</a:t>
            </a:r>
          </a:p>
          <a:p>
            <a:pPr>
              <a:buFont typeface="Arial" charset="0"/>
              <a:buChar char="•"/>
            </a:pPr>
            <a:r>
              <a:rPr lang="en-US" sz="3200" dirty="0">
                <a:solidFill>
                  <a:schemeClr val="accent2"/>
                </a:solidFill>
              </a:rPr>
              <a:t>More benchmarks</a:t>
            </a:r>
            <a:endParaRPr lang="en-US" sz="3200" dirty="0">
              <a:solidFill>
                <a:srgbClr val="FFFFFF"/>
              </a:solidFill>
            </a:endParaRPr>
          </a:p>
          <a:p>
            <a:pPr>
              <a:buFont typeface="Arial" charset="0"/>
              <a:buChar char="•"/>
            </a:pPr>
            <a:endParaRPr lang="en-US" sz="3400" dirty="0" smtClean="0">
              <a:solidFill>
                <a:srgbClr val="FFFFFF"/>
              </a:solidFill>
            </a:endParaRPr>
          </a:p>
          <a:p>
            <a:pPr>
              <a:buFontTx/>
              <a:buChar char="-"/>
            </a:pPr>
            <a:endParaRPr lang="en-US" sz="3400" dirty="0" smtClean="0">
              <a:solidFill>
                <a:srgbClr val="FFFFFF"/>
              </a:solidFill>
            </a:endParaRP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485621" y="198412"/>
            <a:ext cx="10321976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 smtClean="0">
                <a:solidFill>
                  <a:schemeClr val="bg1"/>
                </a:solidFill>
                <a:cs typeface="Arial Rounded MT Bold"/>
              </a:rPr>
              <a:t>Also in the paper</a:t>
            </a:r>
            <a:endParaRPr lang="en-US" sz="3000" b="1" dirty="0">
              <a:solidFill>
                <a:schemeClr val="bg1"/>
              </a:solidFill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65980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932820" y="3279236"/>
            <a:ext cx="6324336" cy="1554395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000" b="1" spc="-151" dirty="0" smtClean="0">
                <a:solidFill>
                  <a:srgbClr val="48DFCC"/>
                </a:solidFill>
              </a:rPr>
              <a:t>THANK YOU!</a:t>
            </a:r>
            <a:endParaRPr lang="en-US" sz="7000" b="1" spc="-151" dirty="0">
              <a:solidFill>
                <a:srgbClr val="48DFCC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4591774" y="5237063"/>
            <a:ext cx="3286386" cy="975161"/>
          </a:xfrm>
          <a:prstGeom prst="rect">
            <a:avLst/>
          </a:prstGeom>
        </p:spPr>
        <p:txBody>
          <a:bodyPr lIns="91436" tIns="45718" rIns="91436" bIns="45718">
            <a:normAutofit lnSpcReduction="10000"/>
          </a:bodyPr>
          <a:lstStyle>
            <a:lvl1pPr marL="457155" indent="-457155" algn="l" defTabSz="609539" rtl="0" eaLnBrk="1" latinLnBrk="0" hangingPunct="1">
              <a:spcBef>
                <a:spcPct val="20000"/>
              </a:spcBef>
              <a:buFont typeface="Arial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02" indent="-380962" algn="l" defTabSz="609539" rtl="0" eaLnBrk="1" latinLnBrk="0" hangingPunct="1">
              <a:spcBef>
                <a:spcPct val="20000"/>
              </a:spcBef>
              <a:buFont typeface="Arial"/>
              <a:buChar char="–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849" indent="-304768" algn="l" defTabSz="60953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387" indent="-304768" algn="l" defTabSz="609539" rtl="0" eaLnBrk="1" latinLnBrk="0" hangingPunct="1">
              <a:spcBef>
                <a:spcPct val="20000"/>
              </a:spcBef>
              <a:buFont typeface="Arial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926" indent="-304768" algn="l" defTabSz="609539" rtl="0" eaLnBrk="1" latinLnBrk="0" hangingPunct="1">
              <a:spcBef>
                <a:spcPct val="20000"/>
              </a:spcBef>
              <a:buFont typeface="Arial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464" indent="-304768" algn="l" defTabSz="609539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05" indent="-304768" algn="l" defTabSz="609539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44" indent="-304768" algn="l" defTabSz="609539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082" indent="-304768" algn="l" defTabSz="609539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James Koppel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, MIT</a:t>
            </a:r>
          </a:p>
          <a:p>
            <a:pPr marL="0" indent="0" algn="ctr">
              <a:buFont typeface="Arial"/>
              <a:buNone/>
            </a:pP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Gabriel Scherer, INRIA</a:t>
            </a:r>
          </a:p>
          <a:p>
            <a:pPr marL="0" indent="0" algn="ctr">
              <a:buFont typeface="Arial"/>
              <a:buNone/>
            </a:pP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Armando Solar-</a:t>
            </a:r>
            <a:r>
              <a:rPr lang="en-US" sz="1800" dirty="0" err="1" smtClean="0">
                <a:solidFill>
                  <a:schemeClr val="accent6">
                    <a:lumMod val="75000"/>
                  </a:schemeClr>
                </a:solidFill>
              </a:rPr>
              <a:t>Lezama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, MIT</a:t>
            </a:r>
            <a:endParaRPr lang="en-US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156138" y="1207542"/>
            <a:ext cx="12502252" cy="1554395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pc="-151" dirty="0" smtClean="0">
                <a:solidFill>
                  <a:srgbClr val="48DFCC"/>
                </a:solidFill>
              </a:rPr>
              <a:t>www.thermometer-continuations.com</a:t>
            </a:r>
            <a:endParaRPr lang="en-US" sz="3600" spc="-151" dirty="0">
              <a:solidFill>
                <a:srgbClr val="48D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92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Box 86"/>
          <p:cNvSpPr txBox="1"/>
          <p:nvPr/>
        </p:nvSpPr>
        <p:spPr>
          <a:xfrm>
            <a:off x="2410574" y="5388240"/>
            <a:ext cx="91403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  <a:latin typeface="Monaco" charset="0"/>
                <a:ea typeface="Monaco" charset="0"/>
                <a:cs typeface="Monaco" charset="0"/>
              </a:rPr>
              <a:t>0.011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3281774" y="5397017"/>
            <a:ext cx="91403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  <a:latin typeface="Monaco" charset="0"/>
                <a:ea typeface="Monaco" charset="0"/>
                <a:cs typeface="Monaco" charset="0"/>
              </a:rPr>
              <a:t>0.064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281774" y="3905356"/>
            <a:ext cx="91403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  <a:latin typeface="Monaco" charset="0"/>
                <a:ea typeface="Monaco" charset="0"/>
                <a:cs typeface="Monaco" charset="0"/>
              </a:rPr>
              <a:t>0.173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6063" y="-422139"/>
            <a:ext cx="5927434" cy="4058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3940" y="4690726"/>
            <a:ext cx="5611813" cy="433454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42682" y="439511"/>
            <a:ext cx="847168" cy="365125"/>
          </a:xfrm>
        </p:spPr>
        <p:txBody>
          <a:bodyPr/>
          <a:lstStyle/>
          <a:p>
            <a:fld id="{6113E31D-E2AB-40D1-8B51-AFA5AFEF393A}" type="slidenum">
              <a:rPr lang="en-US" smtClean="0"/>
              <a:t>38</a:t>
            </a:fld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506897" y="212620"/>
            <a:ext cx="10321976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 smtClean="0">
                <a:solidFill>
                  <a:schemeClr val="accent4"/>
                </a:solidFill>
                <a:cs typeface="Arial Rounded MT Bold"/>
              </a:rPr>
              <a:t>Benchmark: </a:t>
            </a:r>
            <a:r>
              <a:rPr lang="en-US" sz="4500" b="1" dirty="0" smtClean="0">
                <a:solidFill>
                  <a:srgbClr val="5236C6"/>
                </a:solidFill>
                <a:cs typeface="Arial Rounded MT Bold"/>
              </a:rPr>
              <a:t>N-queens</a:t>
            </a:r>
            <a:endParaRPr lang="en-US" sz="3000" b="1" dirty="0">
              <a:solidFill>
                <a:srgbClr val="5236C6"/>
              </a:solidFill>
              <a:cs typeface="Arial Rounded MT Bold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289" y="1373631"/>
            <a:ext cx="1498600" cy="1143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9501" y="3003174"/>
            <a:ext cx="15761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1">
                    <a:lumMod val="50000"/>
                  </a:schemeClr>
                </a:solidFill>
                <a:ea typeface="Monaco" charset="0"/>
                <a:cs typeface="Monaco" charset="0"/>
              </a:rPr>
              <a:t>Replay-Based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2295638" y="2550812"/>
            <a:ext cx="3758996" cy="418455"/>
            <a:chOff x="4170218" y="2921326"/>
            <a:chExt cx="2239377" cy="418455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4170218" y="3339781"/>
              <a:ext cx="2136578" cy="0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779818" y="2921326"/>
              <a:ext cx="0" cy="418455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275395" y="2921326"/>
              <a:ext cx="4643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chemeClr val="bg2">
                      <a:lumMod val="10000"/>
                    </a:schemeClr>
                  </a:solidFill>
                </a:rPr>
                <a:t>10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813186" y="2921326"/>
              <a:ext cx="5818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chemeClr val="bg2">
                      <a:lumMod val="10000"/>
                    </a:schemeClr>
                  </a:solidFill>
                </a:rPr>
                <a:t>11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5287078" y="2921326"/>
              <a:ext cx="0" cy="418455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5320446" y="2921326"/>
              <a:ext cx="5818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chemeClr val="bg2">
                      <a:lumMod val="10000"/>
                    </a:schemeClr>
                  </a:solidFill>
                </a:rPr>
                <a:t>12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5794336" y="2921326"/>
              <a:ext cx="0" cy="418455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827704" y="2921326"/>
              <a:ext cx="5818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chemeClr val="bg2">
                      <a:lumMod val="10000"/>
                    </a:schemeClr>
                  </a:solidFill>
                </a:rPr>
                <a:t>13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318907" y="2967635"/>
            <a:ext cx="1702959" cy="1379873"/>
            <a:chOff x="4394404" y="3408122"/>
            <a:chExt cx="1014518" cy="1605838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4394404" y="3408122"/>
              <a:ext cx="0" cy="1605838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4901664" y="3408122"/>
              <a:ext cx="0" cy="1605838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408922" y="3408122"/>
              <a:ext cx="0" cy="1605838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" name="Straight Connector 47"/>
          <p:cNvCxnSpPr/>
          <p:nvPr/>
        </p:nvCxnSpPr>
        <p:spPr>
          <a:xfrm flipH="1">
            <a:off x="2287671" y="3435091"/>
            <a:ext cx="3794015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2410574" y="3047176"/>
            <a:ext cx="91403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  <a:latin typeface="Monaco" charset="0"/>
                <a:ea typeface="Monaco" charset="0"/>
                <a:cs typeface="Monaco" charset="0"/>
              </a:rPr>
              <a:t>0.021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281774" y="3055953"/>
            <a:ext cx="91403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  <a:latin typeface="Monaco" charset="0"/>
                <a:ea typeface="Monaco" charset="0"/>
                <a:cs typeface="Monaco" charset="0"/>
              </a:rPr>
              <a:t>0.164</a:t>
            </a:r>
          </a:p>
        </p:txBody>
      </p:sp>
      <p:sp>
        <p:nvSpPr>
          <p:cNvPr id="55" name="TextBox 54"/>
          <p:cNvSpPr txBox="1"/>
          <p:nvPr/>
        </p:nvSpPr>
        <p:spPr>
          <a:xfrm rot="5400000">
            <a:off x="5690363" y="4147837"/>
            <a:ext cx="108715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2">
                    <a:lumMod val="10000"/>
                  </a:schemeClr>
                </a:solidFill>
              </a:rPr>
              <a:t>Times (s)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933173" y="1847598"/>
            <a:ext cx="31611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2">
                    <a:lumMod val="10000"/>
                  </a:schemeClr>
                </a:solidFill>
              </a:rPr>
              <a:t>n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122149" y="3055953"/>
            <a:ext cx="91403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  <a:latin typeface="Monaco" charset="0"/>
                <a:ea typeface="Monaco" charset="0"/>
                <a:cs typeface="Monaco" charset="0"/>
              </a:rPr>
              <a:t>1.051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146299" y="3055953"/>
            <a:ext cx="91403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  <a:latin typeface="Monaco" charset="0"/>
                <a:ea typeface="Monaco" charset="0"/>
                <a:cs typeface="Monaco" charset="0"/>
              </a:rPr>
              <a:t>6.526</a:t>
            </a:r>
          </a:p>
        </p:txBody>
      </p:sp>
      <p:sp>
        <p:nvSpPr>
          <p:cNvPr id="63" name="Rectangle 62"/>
          <p:cNvSpPr/>
          <p:nvPr/>
        </p:nvSpPr>
        <p:spPr>
          <a:xfrm>
            <a:off x="719501" y="3459921"/>
            <a:ext cx="16363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1">
                    <a:lumMod val="50000"/>
                  </a:schemeClr>
                </a:solidFill>
                <a:ea typeface="Monaco" charset="0"/>
                <a:cs typeface="Monaco" charset="0"/>
              </a:rPr>
              <a:t>Thermometer</a:t>
            </a:r>
          </a:p>
        </p:txBody>
      </p:sp>
      <p:sp>
        <p:nvSpPr>
          <p:cNvPr id="64" name="Rectangle 63"/>
          <p:cNvSpPr/>
          <p:nvPr/>
        </p:nvSpPr>
        <p:spPr>
          <a:xfrm>
            <a:off x="817158" y="3952640"/>
            <a:ext cx="13794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1">
                    <a:lumMod val="50000"/>
                  </a:schemeClr>
                </a:solidFill>
                <a:ea typeface="Monaco" charset="0"/>
                <a:cs typeface="Monaco" charset="0"/>
              </a:rPr>
              <a:t>Therm Opt.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410574" y="3452629"/>
            <a:ext cx="91403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  <a:latin typeface="Monaco" charset="0"/>
                <a:ea typeface="Monaco" charset="0"/>
                <a:cs typeface="Monaco" charset="0"/>
              </a:rPr>
              <a:t>0.060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281774" y="3461406"/>
            <a:ext cx="91403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  <a:latin typeface="Monaco" charset="0"/>
                <a:ea typeface="Monaco" charset="0"/>
                <a:cs typeface="Monaco" charset="0"/>
              </a:rPr>
              <a:t>0.344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122149" y="3461406"/>
            <a:ext cx="91403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  <a:latin typeface="Monaco" charset="0"/>
                <a:ea typeface="Monaco" charset="0"/>
                <a:cs typeface="Monaco" charset="0"/>
              </a:rPr>
              <a:t>2.152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000426" y="3461406"/>
            <a:ext cx="105990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  <a:latin typeface="Monaco" charset="0"/>
                <a:ea typeface="Monaco" charset="0"/>
                <a:cs typeface="Monaco" charset="0"/>
              </a:rPr>
              <a:t>14.305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410574" y="3896579"/>
            <a:ext cx="91403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  <a:latin typeface="Monaco" charset="0"/>
                <a:ea typeface="Monaco" charset="0"/>
                <a:cs typeface="Monaco" charset="0"/>
              </a:rPr>
              <a:t>0.003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122149" y="3905356"/>
            <a:ext cx="91403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  <a:latin typeface="Monaco" charset="0"/>
                <a:ea typeface="Monaco" charset="0"/>
                <a:cs typeface="Monaco" charset="0"/>
              </a:rPr>
              <a:t>1.151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5146299" y="3905356"/>
            <a:ext cx="91403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  <a:latin typeface="Monaco" charset="0"/>
                <a:ea typeface="Monaco" charset="0"/>
                <a:cs typeface="Monaco" charset="0"/>
              </a:rPr>
              <a:t>6.793</a:t>
            </a:r>
          </a:p>
        </p:txBody>
      </p:sp>
      <p:sp>
        <p:nvSpPr>
          <p:cNvPr id="75" name="Rectangle 74"/>
          <p:cNvSpPr/>
          <p:nvPr/>
        </p:nvSpPr>
        <p:spPr>
          <a:xfrm>
            <a:off x="1161832" y="4911195"/>
            <a:ext cx="7516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1">
                    <a:lumMod val="50000"/>
                  </a:schemeClr>
                </a:solidFill>
                <a:ea typeface="Monaco" charset="0"/>
                <a:cs typeface="Monaco" charset="0"/>
              </a:rPr>
              <a:t>callcc</a:t>
            </a:r>
          </a:p>
        </p:txBody>
      </p:sp>
      <p:sp>
        <p:nvSpPr>
          <p:cNvPr id="76" name="Rectangle 75"/>
          <p:cNvSpPr/>
          <p:nvPr/>
        </p:nvSpPr>
        <p:spPr>
          <a:xfrm>
            <a:off x="1013076" y="5379473"/>
            <a:ext cx="9876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1">
                    <a:lumMod val="50000"/>
                  </a:schemeClr>
                </a:solidFill>
                <a:ea typeface="Monaco" charset="0"/>
                <a:cs typeface="Monaco" charset="0"/>
              </a:rPr>
              <a:t>Indirect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3318907" y="4912643"/>
            <a:ext cx="1702959" cy="866939"/>
            <a:chOff x="4394404" y="3408122"/>
            <a:chExt cx="1014518" cy="1605838"/>
          </a:xfrm>
        </p:grpSpPr>
        <p:cxnSp>
          <p:nvCxnSpPr>
            <p:cNvPr id="78" name="Straight Connector 77"/>
            <p:cNvCxnSpPr/>
            <p:nvPr/>
          </p:nvCxnSpPr>
          <p:spPr>
            <a:xfrm>
              <a:off x="4394404" y="3408122"/>
              <a:ext cx="0" cy="1605838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4901664" y="3408122"/>
              <a:ext cx="0" cy="1605838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5408922" y="3408122"/>
              <a:ext cx="0" cy="1605838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1" name="Straight Connector 60"/>
          <p:cNvCxnSpPr/>
          <p:nvPr/>
        </p:nvCxnSpPr>
        <p:spPr>
          <a:xfrm flipH="1">
            <a:off x="2287670" y="3893277"/>
            <a:ext cx="3794016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>
            <a:off x="2287670" y="4361555"/>
            <a:ext cx="3794016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2287670" y="4911195"/>
            <a:ext cx="3794016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2287670" y="5379473"/>
            <a:ext cx="3794016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>
            <a:off x="2287670" y="5772547"/>
            <a:ext cx="3794016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3281774" y="4974525"/>
            <a:ext cx="91403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  <a:latin typeface="Monaco" charset="0"/>
                <a:ea typeface="Monaco" charset="0"/>
                <a:cs typeface="Monaco" charset="0"/>
              </a:rPr>
              <a:t>0.079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2410574" y="4965748"/>
            <a:ext cx="91403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  <a:latin typeface="Monaco" charset="0"/>
                <a:ea typeface="Monaco" charset="0"/>
                <a:cs typeface="Monaco" charset="0"/>
              </a:rPr>
              <a:t>0.015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4122149" y="4974525"/>
            <a:ext cx="91403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  <a:latin typeface="Monaco" charset="0"/>
                <a:ea typeface="Monaco" charset="0"/>
                <a:cs typeface="Monaco" charset="0"/>
              </a:rPr>
              <a:t>0.493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146299" y="4974525"/>
            <a:ext cx="91403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  <a:latin typeface="Monaco" charset="0"/>
                <a:ea typeface="Monaco" charset="0"/>
                <a:cs typeface="Monaco" charset="0"/>
              </a:rPr>
              <a:t>2.941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4122149" y="5397017"/>
            <a:ext cx="91403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  <a:latin typeface="Monaco" charset="0"/>
                <a:ea typeface="Monaco" charset="0"/>
                <a:cs typeface="Monaco" charset="0"/>
              </a:rPr>
              <a:t>0.360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5146299" y="5397017"/>
            <a:ext cx="91403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  <a:latin typeface="Monaco" charset="0"/>
                <a:ea typeface="Monaco" charset="0"/>
                <a:cs typeface="Monaco" charset="0"/>
              </a:rPr>
              <a:t>2.166</a:t>
            </a:r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6948" y="863180"/>
            <a:ext cx="892145" cy="892145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7761531" y="3922682"/>
            <a:ext cx="3758996" cy="418455"/>
            <a:chOff x="4170218" y="2921326"/>
            <a:chExt cx="2239377" cy="418455"/>
          </a:xfrm>
        </p:grpSpPr>
        <p:cxnSp>
          <p:nvCxnSpPr>
            <p:cNvPr id="92" name="Straight Connector 91"/>
            <p:cNvCxnSpPr/>
            <p:nvPr/>
          </p:nvCxnSpPr>
          <p:spPr>
            <a:xfrm>
              <a:off x="4170218" y="3339781"/>
              <a:ext cx="2136578" cy="0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4779818" y="2921326"/>
              <a:ext cx="0" cy="418455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>
              <a:off x="4275395" y="2921326"/>
              <a:ext cx="4643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chemeClr val="bg2">
                      <a:lumMod val="10000"/>
                    </a:schemeClr>
                  </a:solidFill>
                </a:rPr>
                <a:t>10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13186" y="2921326"/>
              <a:ext cx="5818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chemeClr val="bg2">
                      <a:lumMod val="10000"/>
                    </a:schemeClr>
                  </a:solidFill>
                </a:rPr>
                <a:t>11</a:t>
              </a:r>
            </a:p>
          </p:txBody>
        </p:sp>
        <p:cxnSp>
          <p:nvCxnSpPr>
            <p:cNvPr id="96" name="Straight Connector 95"/>
            <p:cNvCxnSpPr/>
            <p:nvPr/>
          </p:nvCxnSpPr>
          <p:spPr>
            <a:xfrm>
              <a:off x="5287078" y="2921326"/>
              <a:ext cx="0" cy="418455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/>
            <p:cNvSpPr txBox="1"/>
            <p:nvPr/>
          </p:nvSpPr>
          <p:spPr>
            <a:xfrm>
              <a:off x="5320446" y="2921326"/>
              <a:ext cx="5818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chemeClr val="bg2">
                      <a:lumMod val="10000"/>
                    </a:schemeClr>
                  </a:solidFill>
                </a:rPr>
                <a:t>12</a:t>
              </a:r>
            </a:p>
          </p:txBody>
        </p:sp>
        <p:cxnSp>
          <p:nvCxnSpPr>
            <p:cNvPr id="98" name="Straight Connector 97"/>
            <p:cNvCxnSpPr/>
            <p:nvPr/>
          </p:nvCxnSpPr>
          <p:spPr>
            <a:xfrm>
              <a:off x="5794336" y="2921326"/>
              <a:ext cx="0" cy="418455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/>
            <p:cNvSpPr txBox="1"/>
            <p:nvPr/>
          </p:nvSpPr>
          <p:spPr>
            <a:xfrm>
              <a:off x="5827704" y="2921326"/>
              <a:ext cx="5818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chemeClr val="bg2">
                      <a:lumMod val="10000"/>
                    </a:schemeClr>
                  </a:solidFill>
                </a:rPr>
                <a:t>13</a:t>
              </a:r>
            </a:p>
          </p:txBody>
        </p:sp>
      </p:grpSp>
      <p:sp>
        <p:nvSpPr>
          <p:cNvPr id="100" name="TextBox 99"/>
          <p:cNvSpPr txBox="1"/>
          <p:nvPr/>
        </p:nvSpPr>
        <p:spPr>
          <a:xfrm rot="5400000">
            <a:off x="11169309" y="2044654"/>
            <a:ext cx="108715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2">
                    <a:lumMod val="10000"/>
                  </a:schemeClr>
                </a:solidFill>
              </a:rPr>
              <a:t>Times (s)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9399066" y="1360819"/>
            <a:ext cx="31611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2">
                    <a:lumMod val="10000"/>
                  </a:schemeClr>
                </a:solidFill>
              </a:rPr>
              <a:t>n</a:t>
            </a:r>
          </a:p>
        </p:txBody>
      </p:sp>
      <p:grpSp>
        <p:nvGrpSpPr>
          <p:cNvPr id="103" name="Group 102"/>
          <p:cNvGrpSpPr/>
          <p:nvPr/>
        </p:nvGrpSpPr>
        <p:grpSpPr>
          <a:xfrm>
            <a:off x="8784801" y="1763976"/>
            <a:ext cx="1702959" cy="473039"/>
            <a:chOff x="4394404" y="3408122"/>
            <a:chExt cx="1014518" cy="1605838"/>
          </a:xfrm>
        </p:grpSpPr>
        <p:cxnSp>
          <p:nvCxnSpPr>
            <p:cNvPr id="104" name="Straight Connector 103"/>
            <p:cNvCxnSpPr/>
            <p:nvPr/>
          </p:nvCxnSpPr>
          <p:spPr>
            <a:xfrm>
              <a:off x="4394404" y="3408122"/>
              <a:ext cx="0" cy="1605838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4901664" y="3408122"/>
              <a:ext cx="0" cy="1605838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5408922" y="3408122"/>
              <a:ext cx="0" cy="1605838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7" name="Straight Connector 106"/>
          <p:cNvCxnSpPr>
            <a:stCxn id="100" idx="2"/>
          </p:cNvCxnSpPr>
          <p:nvPr/>
        </p:nvCxnSpPr>
        <p:spPr>
          <a:xfrm flipH="1">
            <a:off x="7753564" y="2237015"/>
            <a:ext cx="3766963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 flipH="1">
            <a:off x="7753565" y="2465688"/>
            <a:ext cx="3766962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0" name="Group 109"/>
          <p:cNvGrpSpPr/>
          <p:nvPr/>
        </p:nvGrpSpPr>
        <p:grpSpPr>
          <a:xfrm>
            <a:off x="8784801" y="2471630"/>
            <a:ext cx="1702959" cy="473039"/>
            <a:chOff x="4394404" y="3408122"/>
            <a:chExt cx="1014518" cy="1605838"/>
          </a:xfrm>
        </p:grpSpPr>
        <p:cxnSp>
          <p:nvCxnSpPr>
            <p:cNvPr id="111" name="Straight Connector 110"/>
            <p:cNvCxnSpPr/>
            <p:nvPr/>
          </p:nvCxnSpPr>
          <p:spPr>
            <a:xfrm>
              <a:off x="4394404" y="3408122"/>
              <a:ext cx="0" cy="1605838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>
              <a:off x="4901664" y="3408122"/>
              <a:ext cx="0" cy="1605838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>
              <a:off x="5408922" y="3408122"/>
              <a:ext cx="0" cy="1605838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4" name="Straight Connector 113"/>
          <p:cNvCxnSpPr/>
          <p:nvPr/>
        </p:nvCxnSpPr>
        <p:spPr>
          <a:xfrm flipH="1">
            <a:off x="7753564" y="2944669"/>
            <a:ext cx="3766963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" name="Rectangle 114"/>
          <p:cNvSpPr/>
          <p:nvPr/>
        </p:nvSpPr>
        <p:spPr>
          <a:xfrm>
            <a:off x="6637450" y="2516380"/>
            <a:ext cx="10118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1">
                    <a:lumMod val="50000"/>
                  </a:schemeClr>
                </a:solidFill>
                <a:ea typeface="Monaco" charset="0"/>
                <a:cs typeface="Monaco" charset="0"/>
              </a:rPr>
              <a:t>Delimcc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8762069" y="2526746"/>
            <a:ext cx="91403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  <a:latin typeface="Monaco" charset="0"/>
                <a:ea typeface="Monaco" charset="0"/>
                <a:cs typeface="Monaco" charset="0"/>
              </a:rPr>
              <a:t>0.185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7890869" y="2517969"/>
            <a:ext cx="91403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  <a:latin typeface="Monaco" charset="0"/>
                <a:ea typeface="Monaco" charset="0"/>
                <a:cs typeface="Monaco" charset="0"/>
              </a:rPr>
              <a:t>0.035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9602444" y="2526746"/>
            <a:ext cx="91403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  <a:latin typeface="Monaco" charset="0"/>
                <a:ea typeface="Monaco" charset="0"/>
                <a:cs typeface="Monaco" charset="0"/>
              </a:rPr>
              <a:t>1.236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10502075" y="2526746"/>
            <a:ext cx="105990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  <a:latin typeface="Monaco" charset="0"/>
                <a:ea typeface="Monaco" charset="0"/>
                <a:cs typeface="Monaco" charset="0"/>
              </a:rPr>
              <a:t>14.412</a:t>
            </a:r>
          </a:p>
        </p:txBody>
      </p:sp>
      <p:cxnSp>
        <p:nvCxnSpPr>
          <p:cNvPr id="128" name="Straight Connector 127"/>
          <p:cNvCxnSpPr/>
          <p:nvPr/>
        </p:nvCxnSpPr>
        <p:spPr>
          <a:xfrm flipH="1">
            <a:off x="11345821" y="1746361"/>
            <a:ext cx="174706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" name="Rectangle 132"/>
          <p:cNvSpPr/>
          <p:nvPr/>
        </p:nvSpPr>
        <p:spPr>
          <a:xfrm>
            <a:off x="6460158" y="1800432"/>
            <a:ext cx="13794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1">
                    <a:lumMod val="50000"/>
                  </a:schemeClr>
                </a:solidFill>
                <a:ea typeface="Monaco" charset="0"/>
                <a:cs typeface="Monaco" charset="0"/>
              </a:rPr>
              <a:t>Therm Opt.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8762069" y="1810798"/>
            <a:ext cx="91403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  <a:latin typeface="Monaco" charset="0"/>
                <a:ea typeface="Monaco" charset="0"/>
                <a:cs typeface="Monaco" charset="0"/>
              </a:rPr>
              <a:t>0.111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7890869" y="1802021"/>
            <a:ext cx="91403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  <a:latin typeface="Monaco" charset="0"/>
                <a:ea typeface="Monaco" charset="0"/>
                <a:cs typeface="Monaco" charset="0"/>
              </a:rPr>
              <a:t>0.019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9602444" y="1810798"/>
            <a:ext cx="91403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  <a:latin typeface="Monaco" charset="0"/>
                <a:ea typeface="Monaco" charset="0"/>
                <a:cs typeface="Monaco" charset="0"/>
              </a:rPr>
              <a:t>0.650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10502075" y="1810798"/>
            <a:ext cx="91403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  <a:latin typeface="Monaco" charset="0"/>
                <a:ea typeface="Monaco" charset="0"/>
                <a:cs typeface="Monaco" charset="0"/>
              </a:rPr>
              <a:t>3.924</a:t>
            </a:r>
          </a:p>
        </p:txBody>
      </p:sp>
      <p:cxnSp>
        <p:nvCxnSpPr>
          <p:cNvPr id="140" name="Straight Connector 139"/>
          <p:cNvCxnSpPr/>
          <p:nvPr/>
        </p:nvCxnSpPr>
        <p:spPr>
          <a:xfrm flipH="1">
            <a:off x="5794724" y="2967635"/>
            <a:ext cx="286962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2" name="Picture 1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8470" y="3201197"/>
            <a:ext cx="531698" cy="531698"/>
          </a:xfrm>
          <a:prstGeom prst="rect">
            <a:avLst/>
          </a:prstGeom>
        </p:spPr>
      </p:pic>
      <p:grpSp>
        <p:nvGrpSpPr>
          <p:cNvPr id="143" name="Group 142"/>
          <p:cNvGrpSpPr/>
          <p:nvPr/>
        </p:nvGrpSpPr>
        <p:grpSpPr>
          <a:xfrm>
            <a:off x="8790093" y="4299491"/>
            <a:ext cx="1702959" cy="414826"/>
            <a:chOff x="4394404" y="3408122"/>
            <a:chExt cx="1014518" cy="1605838"/>
          </a:xfrm>
        </p:grpSpPr>
        <p:cxnSp>
          <p:nvCxnSpPr>
            <p:cNvPr id="144" name="Straight Connector 143"/>
            <p:cNvCxnSpPr/>
            <p:nvPr/>
          </p:nvCxnSpPr>
          <p:spPr>
            <a:xfrm>
              <a:off x="4394404" y="3408122"/>
              <a:ext cx="0" cy="1605838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>
              <a:off x="4901664" y="3408122"/>
              <a:ext cx="0" cy="1605838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>
              <a:off x="5408922" y="3408122"/>
              <a:ext cx="0" cy="1605838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7" name="Straight Connector 146"/>
          <p:cNvCxnSpPr/>
          <p:nvPr/>
        </p:nvCxnSpPr>
        <p:spPr>
          <a:xfrm flipH="1">
            <a:off x="7775910" y="4935015"/>
            <a:ext cx="3766962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8" name="Group 147"/>
          <p:cNvGrpSpPr/>
          <p:nvPr/>
        </p:nvGrpSpPr>
        <p:grpSpPr>
          <a:xfrm>
            <a:off x="8807146" y="4940957"/>
            <a:ext cx="1702959" cy="473039"/>
            <a:chOff x="4394404" y="3408122"/>
            <a:chExt cx="1014518" cy="1605838"/>
          </a:xfrm>
        </p:grpSpPr>
        <p:cxnSp>
          <p:nvCxnSpPr>
            <p:cNvPr id="149" name="Straight Connector 148"/>
            <p:cNvCxnSpPr/>
            <p:nvPr/>
          </p:nvCxnSpPr>
          <p:spPr>
            <a:xfrm>
              <a:off x="4394404" y="3408122"/>
              <a:ext cx="0" cy="1605838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>
              <a:off x="4901664" y="3408122"/>
              <a:ext cx="0" cy="1605838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/>
          </p:nvCxnSpPr>
          <p:spPr>
            <a:xfrm>
              <a:off x="5408922" y="3408122"/>
              <a:ext cx="0" cy="1605838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2" name="Straight Connector 151"/>
          <p:cNvCxnSpPr/>
          <p:nvPr/>
        </p:nvCxnSpPr>
        <p:spPr>
          <a:xfrm flipH="1">
            <a:off x="7775909" y="5413996"/>
            <a:ext cx="3766963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" name="Rectangle 152"/>
          <p:cNvSpPr/>
          <p:nvPr/>
        </p:nvSpPr>
        <p:spPr>
          <a:xfrm>
            <a:off x="6874749" y="4995944"/>
            <a:ext cx="7516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1">
                    <a:lumMod val="50000"/>
                  </a:schemeClr>
                </a:solidFill>
                <a:ea typeface="Monaco" charset="0"/>
                <a:cs typeface="Monaco" charset="0"/>
              </a:rPr>
              <a:t>callcc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8784414" y="4996073"/>
            <a:ext cx="91403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  <a:latin typeface="Monaco" charset="0"/>
                <a:ea typeface="Monaco" charset="0"/>
                <a:cs typeface="Monaco" charset="0"/>
              </a:rPr>
              <a:t>0.399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7913214" y="4987296"/>
            <a:ext cx="91403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  <a:latin typeface="Monaco" charset="0"/>
                <a:ea typeface="Monaco" charset="0"/>
                <a:cs typeface="Monaco" charset="0"/>
              </a:rPr>
              <a:t>0.078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9624789" y="4996073"/>
            <a:ext cx="91403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  <a:latin typeface="Monaco" charset="0"/>
                <a:ea typeface="Monaco" charset="0"/>
                <a:cs typeface="Monaco" charset="0"/>
              </a:rPr>
              <a:t>2.138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10524420" y="4996073"/>
            <a:ext cx="105990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  <a:latin typeface="Monaco" charset="0"/>
                <a:ea typeface="Monaco" charset="0"/>
                <a:cs typeface="Monaco" charset="0"/>
              </a:rPr>
              <a:t>12.620</a:t>
            </a:r>
          </a:p>
        </p:txBody>
      </p:sp>
      <p:cxnSp>
        <p:nvCxnSpPr>
          <p:cNvPr id="158" name="Straight Connector 157"/>
          <p:cNvCxnSpPr/>
          <p:nvPr/>
        </p:nvCxnSpPr>
        <p:spPr>
          <a:xfrm flipH="1">
            <a:off x="7775910" y="4706169"/>
            <a:ext cx="3766962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9" name="Rectangle 158"/>
          <p:cNvSpPr/>
          <p:nvPr/>
        </p:nvSpPr>
        <p:spPr>
          <a:xfrm>
            <a:off x="6770537" y="4131909"/>
            <a:ext cx="9493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chemeClr val="tx1">
                    <a:lumMod val="50000"/>
                  </a:schemeClr>
                </a:solidFill>
                <a:ea typeface="Monaco" charset="0"/>
                <a:cs typeface="Monaco" charset="0"/>
              </a:rPr>
              <a:t>Replay-</a:t>
            </a:r>
          </a:p>
          <a:p>
            <a:pPr algn="ctr"/>
            <a:r>
              <a:rPr lang="en-US" sz="2000">
                <a:solidFill>
                  <a:schemeClr val="tx1">
                    <a:lumMod val="50000"/>
                  </a:schemeClr>
                </a:solidFill>
                <a:ea typeface="Monaco" charset="0"/>
                <a:cs typeface="Monaco" charset="0"/>
              </a:rPr>
              <a:t>based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8784414" y="4347078"/>
            <a:ext cx="91403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  <a:latin typeface="Monaco" charset="0"/>
                <a:ea typeface="Monaco" charset="0"/>
                <a:cs typeface="Monaco" charset="0"/>
              </a:rPr>
              <a:t>0.099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7913214" y="4338301"/>
            <a:ext cx="91403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  <a:latin typeface="Monaco" charset="0"/>
                <a:ea typeface="Monaco" charset="0"/>
                <a:cs typeface="Monaco" charset="0"/>
              </a:rPr>
              <a:t>0.016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9624789" y="4347078"/>
            <a:ext cx="91403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  <a:latin typeface="Monaco" charset="0"/>
                <a:ea typeface="Monaco" charset="0"/>
                <a:cs typeface="Monaco" charset="0"/>
              </a:rPr>
              <a:t>0.637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10634131" y="4347078"/>
            <a:ext cx="91403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  <a:latin typeface="Monaco" charset="0"/>
                <a:ea typeface="Monaco" charset="0"/>
                <a:cs typeface="Monaco" charset="0"/>
              </a:rPr>
              <a:t>4.295</a:t>
            </a:r>
          </a:p>
        </p:txBody>
      </p:sp>
      <p:sp>
        <p:nvSpPr>
          <p:cNvPr id="166" name="TextBox 165"/>
          <p:cNvSpPr txBox="1"/>
          <p:nvPr/>
        </p:nvSpPr>
        <p:spPr>
          <a:xfrm rot="5400000">
            <a:off x="11169309" y="4816297"/>
            <a:ext cx="108715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2">
                    <a:lumMod val="10000"/>
                  </a:schemeClr>
                </a:solidFill>
              </a:rPr>
              <a:t>Times (s)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9379933" y="3443701"/>
            <a:ext cx="31611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2">
                    <a:lumMod val="10000"/>
                  </a:schemeClr>
                </a:solidFill>
              </a:rPr>
              <a:t>n</a:t>
            </a:r>
          </a:p>
        </p:txBody>
      </p:sp>
      <p:cxnSp>
        <p:nvCxnSpPr>
          <p:cNvPr id="170" name="Straight Connector 169"/>
          <p:cNvCxnSpPr/>
          <p:nvPr/>
        </p:nvCxnSpPr>
        <p:spPr>
          <a:xfrm flipH="1">
            <a:off x="7753564" y="1774626"/>
            <a:ext cx="3766963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5058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86" grpId="0"/>
      <p:bldP spid="70" grpId="0"/>
      <p:bldP spid="6" grpId="0"/>
      <p:bldP spid="53" grpId="0"/>
      <p:bldP spid="54" grpId="0"/>
      <p:bldP spid="55" grpId="0"/>
      <p:bldP spid="57" grpId="0"/>
      <p:bldP spid="58" grpId="0"/>
      <p:bldP spid="59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1" grpId="0"/>
      <p:bldP spid="72" grpId="0"/>
      <p:bldP spid="75" grpId="0"/>
      <p:bldP spid="76" grpId="0"/>
      <p:bldP spid="82" grpId="0"/>
      <p:bldP spid="83" grpId="0"/>
      <p:bldP spid="84" grpId="0"/>
      <p:bldP spid="85" grpId="0"/>
      <p:bldP spid="88" grpId="0"/>
      <p:bldP spid="89" grpId="0"/>
      <p:bldP spid="101" grpId="0"/>
      <p:bldP spid="115" grpId="0"/>
      <p:bldP spid="116" grpId="0"/>
      <p:bldP spid="117" grpId="0"/>
      <p:bldP spid="118" grpId="0"/>
      <p:bldP spid="119" grpId="0"/>
      <p:bldP spid="133" grpId="0"/>
      <p:bldP spid="134" grpId="0"/>
      <p:bldP spid="135" grpId="0"/>
      <p:bldP spid="136" grpId="0"/>
      <p:bldP spid="137" grpId="0"/>
      <p:bldP spid="153" grpId="0"/>
      <p:bldP spid="154" grpId="0"/>
      <p:bldP spid="155" grpId="0"/>
      <p:bldP spid="156" grpId="0"/>
      <p:bldP spid="157" grpId="0"/>
      <p:bldP spid="159" grpId="0"/>
      <p:bldP spid="160" grpId="0"/>
      <p:bldP spid="161" grpId="0"/>
      <p:bldP spid="162" grpId="0"/>
      <p:bldP spid="163" grpId="0"/>
      <p:bldP spid="166" grpId="0"/>
      <p:bldP spid="16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09" y="1492003"/>
            <a:ext cx="5927434" cy="4058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778" y="1334789"/>
            <a:ext cx="5611813" cy="433454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42682" y="439511"/>
            <a:ext cx="847168" cy="365125"/>
          </a:xfrm>
        </p:spPr>
        <p:txBody>
          <a:bodyPr/>
          <a:lstStyle/>
          <a:p>
            <a:fld id="{6113E31D-E2AB-40D1-8B51-AFA5AFEF393A}" type="slidenum">
              <a:rPr lang="en-US" smtClean="0"/>
              <a:t>39</a:t>
            </a:fld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485621" y="198412"/>
            <a:ext cx="10321976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 smtClean="0">
                <a:solidFill>
                  <a:schemeClr val="accent4"/>
                </a:solidFill>
                <a:cs typeface="Arial Rounded MT Bold"/>
              </a:rPr>
              <a:t>Benchmark: </a:t>
            </a:r>
            <a:r>
              <a:rPr lang="en-US" sz="4500" b="1" dirty="0" smtClean="0">
                <a:solidFill>
                  <a:srgbClr val="5236C6"/>
                </a:solidFill>
                <a:cs typeface="Arial Rounded MT Bold"/>
              </a:rPr>
              <a:t>N-queens</a:t>
            </a:r>
            <a:endParaRPr lang="en-US" sz="3000" b="1" dirty="0">
              <a:solidFill>
                <a:srgbClr val="5236C6"/>
              </a:solidFill>
              <a:cs typeface="Arial Rounded MT Bold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70218" y="-1842654"/>
            <a:ext cx="7498656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Plan: Show Replay, then Therm  and Therm Opt.,  then Indirect and callcc .</a:t>
            </a:r>
          </a:p>
          <a:p>
            <a:r>
              <a:rPr lang="en-US"/>
              <a:t>Then Show Ocaml Delimcc/Therm Opt, and MLTon Replay/Callcc.</a:t>
            </a:r>
          </a:p>
          <a:p>
            <a:r>
              <a:rPr lang="en-US"/>
              <a:t>Then show Prolog.</a:t>
            </a:r>
          </a:p>
        </p:txBody>
      </p:sp>
    </p:spTree>
    <p:extLst>
      <p:ext uri="{BB962C8B-B14F-4D97-AF65-F5344CB8AC3E}">
        <p14:creationId xmlns:p14="http://schemas.microsoft.com/office/powerpoint/2010/main" val="1815486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</a:t>
            </a:fld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485621" y="198412"/>
            <a:ext cx="7519639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>
                <a:solidFill>
                  <a:schemeClr val="accent4"/>
                </a:solidFill>
                <a:cs typeface="Arial Rounded MT Bold"/>
              </a:rPr>
              <a:t>Delimited Control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49540" y="2202125"/>
            <a:ext cx="7297311" cy="2246769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Monaco" charset="0"/>
                <a:ea typeface="Monaco" charset="0"/>
                <a:cs typeface="Monaco" charset="0"/>
              </a:rPr>
              <a:t>1</a:t>
            </a:r>
            <a:r>
              <a:rPr lang="en-US" sz="2800" dirty="0">
                <a:latin typeface="Monaco" charset="0"/>
                <a:ea typeface="Monaco" charset="0"/>
                <a:cs typeface="Monaco" charset="0"/>
              </a:rPr>
              <a:t> + reset {</a:t>
            </a:r>
          </a:p>
          <a:p>
            <a:r>
              <a:rPr lang="en-US" sz="2800" dirty="0">
                <a:latin typeface="Monaco" charset="0"/>
                <a:ea typeface="Monaco" charset="0"/>
                <a:cs typeface="Monaco" charset="0"/>
              </a:rPr>
              <a:t>  let x = shift (</a:t>
            </a:r>
            <a:r>
              <a:rPr lang="el-GR" sz="2800" dirty="0"/>
              <a:t>λ </a:t>
            </a:r>
            <a:r>
              <a:rPr lang="en-US" sz="2800" dirty="0">
                <a:latin typeface="Monaco" charset="0"/>
                <a:ea typeface="Monaco" charset="0"/>
                <a:cs typeface="Monaco" charset="0"/>
              </a:rPr>
              <a:t>k </a:t>
            </a:r>
            <a:r>
              <a:rPr lang="en-US" sz="2800" dirty="0">
                <a:latin typeface="Monaco" charset="0"/>
                <a:ea typeface="Monaco" charset="0"/>
                <a:cs typeface="Monaco" charset="0"/>
                <a:sym typeface="Wingdings"/>
              </a:rPr>
              <a:t> </a:t>
            </a:r>
            <a:r>
              <a:rPr lang="en-US" sz="2800" dirty="0">
                <a:solidFill>
                  <a:srgbClr val="0000FF"/>
                </a:solidFill>
                <a:latin typeface="Monaco" charset="0"/>
                <a:ea typeface="Monaco" charset="0"/>
                <a:cs typeface="Monaco" charset="0"/>
              </a:rPr>
              <a:t>1</a:t>
            </a:r>
            <a:r>
              <a:rPr lang="en-US" sz="2800" dirty="0">
                <a:latin typeface="Monaco" charset="0"/>
                <a:ea typeface="Monaco" charset="0"/>
                <a:cs typeface="Monaco" charset="0"/>
              </a:rPr>
              <a:t>+</a:t>
            </a:r>
            <a:r>
              <a:rPr lang="en-US" sz="2800" dirty="0">
                <a:latin typeface="Monaco" charset="0"/>
                <a:ea typeface="Monaco" charset="0"/>
                <a:cs typeface="Monaco" charset="0"/>
                <a:sym typeface="Wingdings"/>
              </a:rPr>
              <a:t>k (k </a:t>
            </a:r>
            <a:r>
              <a:rPr lang="en-US" sz="2800" dirty="0">
                <a:solidFill>
                  <a:srgbClr val="0000FF"/>
                </a:solidFill>
                <a:latin typeface="Monaco" charset="0"/>
                <a:ea typeface="Monaco" charset="0"/>
                <a:cs typeface="Monaco" charset="0"/>
                <a:sym typeface="Wingdings"/>
              </a:rPr>
              <a:t>5</a:t>
            </a:r>
            <a:r>
              <a:rPr lang="en-US" sz="2800" dirty="0">
                <a:latin typeface="Monaco" charset="0"/>
                <a:ea typeface="Monaco" charset="0"/>
                <a:cs typeface="Monaco" charset="0"/>
                <a:sym typeface="Wingdings"/>
              </a:rPr>
              <a:t>))</a:t>
            </a:r>
          </a:p>
          <a:p>
            <a:r>
              <a:rPr lang="en-US" sz="2800" dirty="0">
                <a:latin typeface="Monaco" charset="0"/>
                <a:ea typeface="Monaco" charset="0"/>
                <a:cs typeface="Monaco" charset="0"/>
                <a:sym typeface="Wingdings"/>
              </a:rPr>
              <a:t>  x * </a:t>
            </a:r>
            <a:r>
              <a:rPr lang="en-US" sz="2800" dirty="0">
                <a:solidFill>
                  <a:srgbClr val="0000FF"/>
                </a:solidFill>
                <a:latin typeface="Monaco" charset="0"/>
                <a:ea typeface="Monaco" charset="0"/>
                <a:cs typeface="Monaco" charset="0"/>
                <a:sym typeface="Wingdings"/>
              </a:rPr>
              <a:t>2</a:t>
            </a:r>
            <a:endParaRPr lang="en-US" sz="2800" dirty="0">
              <a:solidFill>
                <a:srgbClr val="0000FF"/>
              </a:solidFill>
              <a:latin typeface="Monaco" charset="0"/>
              <a:ea typeface="Monaco" charset="0"/>
              <a:cs typeface="Monaco" charset="0"/>
            </a:endParaRPr>
          </a:p>
          <a:p>
            <a:r>
              <a:rPr lang="en-US" sz="2800" dirty="0">
                <a:latin typeface="Monaco" charset="0"/>
                <a:ea typeface="Monaco" charset="0"/>
                <a:cs typeface="Monaco" charset="0"/>
              </a:rPr>
              <a:t>}</a:t>
            </a:r>
          </a:p>
          <a:p>
            <a:r>
              <a:rPr lang="en-US" sz="2800" dirty="0">
                <a:latin typeface="Monaco" charset="0"/>
                <a:ea typeface="Monaco" charset="0"/>
                <a:cs typeface="Monaco" charset="0"/>
                <a:sym typeface="Wingdings"/>
              </a:rPr>
              <a:t> </a:t>
            </a:r>
            <a:endParaRPr lang="en-US" sz="2800" dirty="0">
              <a:latin typeface="Monaco" charset="0"/>
              <a:ea typeface="Monaco" charset="0"/>
              <a:cs typeface="Monaco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59048" y="872559"/>
            <a:ext cx="33638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5E687F"/>
                </a:solidFill>
                <a:cs typeface="Arial Rounded MT Bold"/>
              </a:rPr>
              <a:t>(aka Delimited Continuations)</a:t>
            </a:r>
          </a:p>
        </p:txBody>
      </p:sp>
    </p:spTree>
    <p:extLst>
      <p:ext uri="{BB962C8B-B14F-4D97-AF65-F5344CB8AC3E}">
        <p14:creationId xmlns:p14="http://schemas.microsoft.com/office/powerpoint/2010/main" val="3268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5</a:t>
            </a:fld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485621" y="198412"/>
            <a:ext cx="7519639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 smtClean="0">
                <a:solidFill>
                  <a:schemeClr val="accent4"/>
                </a:solidFill>
                <a:cs typeface="Arial Rounded MT Bold"/>
              </a:rPr>
              <a:t>Delimited Control</a:t>
            </a:r>
            <a:endParaRPr lang="en-US" sz="4500" b="1" dirty="0">
              <a:solidFill>
                <a:schemeClr val="accent4"/>
              </a:solidFill>
              <a:cs typeface="Arial Rounded MT 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49540" y="2202124"/>
            <a:ext cx="6923793" cy="2246769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n-US" sz="2800" dirty="0">
                <a:latin typeface="Monaco" charset="0"/>
                <a:ea typeface="Monaco" charset="0"/>
                <a:cs typeface="Monaco" charset="0"/>
              </a:rPr>
              <a:t>1 + reset {</a:t>
            </a:r>
          </a:p>
          <a:p>
            <a:endParaRPr lang="en-US" sz="2800" dirty="0">
              <a:latin typeface="Monaco" charset="0"/>
              <a:ea typeface="Monaco" charset="0"/>
              <a:cs typeface="Monaco" charset="0"/>
            </a:endParaRPr>
          </a:p>
          <a:p>
            <a:endParaRPr lang="en-US" sz="2800" dirty="0">
              <a:latin typeface="Monaco" charset="0"/>
              <a:ea typeface="Monaco" charset="0"/>
              <a:cs typeface="Monaco" charset="0"/>
            </a:endParaRPr>
          </a:p>
          <a:p>
            <a:r>
              <a:rPr lang="en-US" sz="2800" dirty="0">
                <a:latin typeface="Monaco" charset="0"/>
                <a:ea typeface="Monaco" charset="0"/>
                <a:cs typeface="Monaco" charset="0"/>
              </a:rPr>
              <a:t>}</a:t>
            </a:r>
          </a:p>
          <a:p>
            <a:r>
              <a:rPr lang="en-US" sz="2800" dirty="0">
                <a:latin typeface="Monaco" charset="0"/>
                <a:ea typeface="Monaco" charset="0"/>
                <a:cs typeface="Monaco" charset="0"/>
                <a:sym typeface="Wingdings"/>
              </a:rPr>
              <a:t> </a:t>
            </a:r>
            <a:endParaRPr lang="en-US" sz="2800" dirty="0">
              <a:latin typeface="Monaco" charset="0"/>
              <a:ea typeface="Monaco" charset="0"/>
              <a:cs typeface="Monaco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73920" y="2624460"/>
            <a:ext cx="5080237" cy="523220"/>
          </a:xfrm>
          <a:prstGeom prst="rect">
            <a:avLst/>
          </a:prstGeom>
        </p:spPr>
        <p:txBody>
          <a:bodyPr wrap="none" lIns="91434" tIns="45718" rIns="91434" bIns="45718">
            <a:spAutoFit/>
          </a:bodyPr>
          <a:lstStyle/>
          <a:p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Monaco" charset="0"/>
                <a:ea typeface="Monaco" charset="0"/>
                <a:cs typeface="Monaco" charset="0"/>
              </a:rPr>
              <a:t>shift (</a:t>
            </a:r>
            <a:r>
              <a:rPr lang="el-GR" sz="2800">
                <a:solidFill>
                  <a:schemeClr val="tx1">
                    <a:lumMod val="50000"/>
                    <a:lumOff val="50000"/>
                  </a:schemeClr>
                </a:solidFill>
              </a:rPr>
              <a:t>λ </a:t>
            </a: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Monaco" charset="0"/>
                <a:ea typeface="Monaco" charset="0"/>
                <a:cs typeface="Monaco" charset="0"/>
              </a:rPr>
              <a:t>k </a:t>
            </a: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Monaco" charset="0"/>
                <a:ea typeface="Monaco" charset="0"/>
                <a:cs typeface="Monaco" charset="0"/>
                <a:sym typeface="Wingdings"/>
              </a:rPr>
              <a:t> </a:t>
            </a: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Monaco" charset="0"/>
                <a:ea typeface="Monaco" charset="0"/>
                <a:cs typeface="Monaco" charset="0"/>
              </a:rPr>
              <a:t>1+</a:t>
            </a: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Monaco" charset="0"/>
                <a:ea typeface="Monaco" charset="0"/>
                <a:cs typeface="Monaco" charset="0"/>
                <a:sym typeface="Wingdings"/>
              </a:rPr>
              <a:t>k (k 5))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61382" y="2627727"/>
            <a:ext cx="6096000" cy="954107"/>
          </a:xfrm>
          <a:prstGeom prst="rect">
            <a:avLst/>
          </a:prstGeom>
        </p:spPr>
        <p:txBody>
          <a:bodyPr lIns="91434" tIns="45718" rIns="91434" bIns="45718">
            <a:spAutoFit/>
          </a:bodyPr>
          <a:lstStyle/>
          <a:p>
            <a:r>
              <a:rPr lang="en-US" sz="2800">
                <a:latin typeface="Monaco" charset="0"/>
                <a:ea typeface="Monaco" charset="0"/>
                <a:cs typeface="Monaco" charset="0"/>
              </a:rPr>
              <a:t> let x = </a:t>
            </a:r>
          </a:p>
          <a:p>
            <a:r>
              <a:rPr lang="en-US" sz="2800">
                <a:latin typeface="Monaco" charset="0"/>
                <a:ea typeface="Monaco" charset="0"/>
                <a:cs typeface="Monaco" charset="0"/>
                <a:sym typeface="Wingdings"/>
              </a:rPr>
              <a:t> x * 2</a:t>
            </a:r>
            <a:endParaRPr lang="en-US" sz="2800"/>
          </a:p>
        </p:txBody>
      </p:sp>
      <p:sp>
        <p:nvSpPr>
          <p:cNvPr id="13" name="Rectangle 12"/>
          <p:cNvSpPr/>
          <p:nvPr/>
        </p:nvSpPr>
        <p:spPr>
          <a:xfrm>
            <a:off x="2726044" y="2684791"/>
            <a:ext cx="1393373" cy="839980"/>
          </a:xfrm>
          <a:prstGeom prst="rect">
            <a:avLst/>
          </a:prstGeom>
          <a:solidFill>
            <a:srgbClr val="5236C6">
              <a:alpha val="22353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/>
          </a:p>
        </p:txBody>
      </p:sp>
      <p:sp>
        <p:nvSpPr>
          <p:cNvPr id="14" name="Arc 13"/>
          <p:cNvSpPr/>
          <p:nvPr/>
        </p:nvSpPr>
        <p:spPr>
          <a:xfrm>
            <a:off x="4063672" y="1896183"/>
            <a:ext cx="2347638" cy="1670628"/>
          </a:xfrm>
          <a:prstGeom prst="arc">
            <a:avLst>
              <a:gd name="adj1" fmla="val 11007337"/>
              <a:gd name="adj2" fmla="val 21452549"/>
            </a:avLst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559048" y="872559"/>
            <a:ext cx="33638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5E687F"/>
                </a:solidFill>
                <a:cs typeface="Arial Rounded MT Bold"/>
              </a:rPr>
              <a:t>(aka Delimited Continuations)</a:t>
            </a:r>
          </a:p>
        </p:txBody>
      </p:sp>
    </p:spTree>
    <p:extLst>
      <p:ext uri="{BB962C8B-B14F-4D97-AF65-F5344CB8AC3E}">
        <p14:creationId xmlns:p14="http://schemas.microsoft.com/office/powerpoint/2010/main" val="195375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6 L 0.10468 -0.12153 C 0.12643 -0.14885 0.15924 -0.16343 0.19362 -0.16343 C 0.23268 -0.16343 0.26406 -0.14885 0.2858 -0.12153 L 0.39062 3.7037E-6 " pathEditMode="relative" rAng="0" ptsTypes="AAA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31" y="-817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7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10469 -0.12153 C 0.12643 -0.14885 0.15924 -0.16343 0.19362 -0.16343 C 0.23268 -0.16343 0.26406 -0.14885 0.28581 -0.12153 L 0.39062 3.7037E-6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31" y="-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3" grpId="1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16336" y="2087951"/>
            <a:ext cx="6923793" cy="2246769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Monaco" charset="0"/>
                <a:ea typeface="Monaco" charset="0"/>
                <a:cs typeface="Monaco" charset="0"/>
              </a:rPr>
              <a:t>1</a:t>
            </a:r>
            <a:r>
              <a:rPr lang="en-US" sz="2800" dirty="0">
                <a:latin typeface="Monaco" charset="0"/>
                <a:ea typeface="Monaco" charset="0"/>
                <a:cs typeface="Monaco" charset="0"/>
              </a:rPr>
              <a:t> + reset {</a:t>
            </a:r>
          </a:p>
          <a:p>
            <a:endParaRPr lang="en-US" sz="2800" dirty="0">
              <a:latin typeface="Monaco" charset="0"/>
              <a:ea typeface="Monaco" charset="0"/>
              <a:cs typeface="Monaco" charset="0"/>
            </a:endParaRPr>
          </a:p>
          <a:p>
            <a:endParaRPr lang="en-US" sz="2800" dirty="0">
              <a:latin typeface="Monaco" charset="0"/>
              <a:ea typeface="Monaco" charset="0"/>
              <a:cs typeface="Monaco" charset="0"/>
            </a:endParaRPr>
          </a:p>
          <a:p>
            <a:r>
              <a:rPr lang="en-US" sz="2800" dirty="0">
                <a:latin typeface="Monaco" charset="0"/>
                <a:ea typeface="Monaco" charset="0"/>
                <a:cs typeface="Monaco" charset="0"/>
              </a:rPr>
              <a:t>}</a:t>
            </a:r>
          </a:p>
          <a:p>
            <a:r>
              <a:rPr lang="en-US" sz="2800" dirty="0">
                <a:latin typeface="Monaco" charset="0"/>
                <a:ea typeface="Monaco" charset="0"/>
                <a:cs typeface="Monaco" charset="0"/>
                <a:sym typeface="Wingdings"/>
              </a:rPr>
              <a:t> </a:t>
            </a:r>
            <a:endParaRPr lang="en-US" sz="2800" dirty="0">
              <a:latin typeface="Monaco" charset="0"/>
              <a:ea typeface="Monaco" charset="0"/>
              <a:cs typeface="Monaco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41360" y="2688113"/>
            <a:ext cx="5990743" cy="523220"/>
          </a:xfrm>
          <a:prstGeom prst="rect">
            <a:avLst/>
          </a:prstGeom>
        </p:spPr>
        <p:txBody>
          <a:bodyPr wrap="none" lIns="91434" tIns="45718" rIns="91434" bIns="45718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Monaco" charset="0"/>
                <a:ea typeface="Monaco" charset="0"/>
                <a:cs typeface="Monaco" charset="0"/>
              </a:rPr>
              <a:t>1</a:t>
            </a:r>
            <a:r>
              <a:rPr lang="en-US" sz="2800">
                <a:latin typeface="Monaco" charset="0"/>
                <a:ea typeface="Monaco" charset="0"/>
                <a:cs typeface="Monaco" charset="0"/>
              </a:rPr>
              <a:t>+(</a:t>
            </a:r>
            <a:r>
              <a:rPr lang="el-GR" sz="2800"/>
              <a:t>λ </a:t>
            </a:r>
            <a:r>
              <a:rPr lang="en-US" sz="2800"/>
              <a:t>x</a:t>
            </a:r>
            <a:r>
              <a:rPr lang="en-US" sz="2800"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sz="2800">
                <a:latin typeface="Monaco" charset="0"/>
                <a:ea typeface="Monaco" charset="0"/>
                <a:cs typeface="Monaco" charset="0"/>
                <a:sym typeface="Wingdings"/>
              </a:rPr>
              <a:t> </a:t>
            </a:r>
            <a:r>
              <a:rPr lang="en-US" sz="2800">
                <a:solidFill>
                  <a:srgbClr val="0000FF"/>
                </a:solidFill>
                <a:latin typeface="Monaco" charset="0"/>
                <a:ea typeface="Monaco" charset="0"/>
                <a:cs typeface="Monaco" charset="0"/>
                <a:sym typeface="Wingdings"/>
              </a:rPr>
              <a:t>2</a:t>
            </a:r>
            <a:r>
              <a:rPr lang="en-US" sz="2800">
                <a:latin typeface="Monaco" charset="0"/>
                <a:ea typeface="Monaco" charset="0"/>
                <a:cs typeface="Monaco" charset="0"/>
                <a:sym typeface="Wingdings"/>
              </a:rPr>
              <a:t>*x)</a:t>
            </a:r>
            <a:r>
              <a:rPr lang="en-US" sz="2800">
                <a:latin typeface="Monaco" charset="0"/>
                <a:ea typeface="Monaco" charset="0"/>
                <a:cs typeface="Monaco" charset="0"/>
              </a:rPr>
              <a:t> (</a:t>
            </a:r>
            <a:r>
              <a:rPr lang="el-GR" sz="2800"/>
              <a:t>λ </a:t>
            </a:r>
            <a:r>
              <a:rPr lang="en-US" sz="2800"/>
              <a:t>x</a:t>
            </a:r>
            <a:r>
              <a:rPr lang="en-US" sz="2800"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sz="2800">
                <a:latin typeface="Monaco" charset="0"/>
                <a:ea typeface="Monaco" charset="0"/>
                <a:cs typeface="Monaco" charset="0"/>
                <a:sym typeface="Wingdings"/>
              </a:rPr>
              <a:t> </a:t>
            </a:r>
            <a:r>
              <a:rPr lang="en-US" sz="2800">
                <a:solidFill>
                  <a:srgbClr val="0000FF"/>
                </a:solidFill>
                <a:latin typeface="Monaco" charset="0"/>
                <a:ea typeface="Monaco" charset="0"/>
                <a:cs typeface="Monaco" charset="0"/>
                <a:sym typeface="Wingdings"/>
              </a:rPr>
              <a:t>2</a:t>
            </a:r>
            <a:r>
              <a:rPr lang="en-US" sz="2800">
                <a:latin typeface="Monaco" charset="0"/>
                <a:ea typeface="Monaco" charset="0"/>
                <a:cs typeface="Monaco" charset="0"/>
                <a:sym typeface="Wingdings"/>
              </a:rPr>
              <a:t>*x) </a:t>
            </a:r>
            <a:r>
              <a:rPr lang="en-US" sz="2800">
                <a:solidFill>
                  <a:srgbClr val="0000FF"/>
                </a:solidFill>
                <a:latin typeface="Monaco" charset="0"/>
                <a:ea typeface="Monaco" charset="0"/>
                <a:cs typeface="Monaco" charset="0"/>
                <a:sym typeface="Wingdings"/>
              </a:rPr>
              <a:t>5</a:t>
            </a:r>
          </a:p>
        </p:txBody>
      </p:sp>
      <p:sp>
        <p:nvSpPr>
          <p:cNvPr id="7" name="Rectangle 6"/>
          <p:cNvSpPr/>
          <p:nvPr/>
        </p:nvSpPr>
        <p:spPr>
          <a:xfrm>
            <a:off x="1616336" y="4111581"/>
            <a:ext cx="965317" cy="523216"/>
          </a:xfrm>
          <a:prstGeom prst="rect">
            <a:avLst/>
          </a:prstGeom>
        </p:spPr>
        <p:txBody>
          <a:bodyPr wrap="none" lIns="91434" tIns="45718" rIns="91434" bIns="45718">
            <a:spAutoFit/>
          </a:bodyPr>
          <a:lstStyle/>
          <a:p>
            <a:r>
              <a:rPr lang="en-US" sz="2800" dirty="0">
                <a:latin typeface="Monaco" charset="0"/>
                <a:ea typeface="Monaco" charset="0"/>
                <a:cs typeface="Monaco" charset="0"/>
                <a:sym typeface="Wingdings"/>
              </a:rPr>
              <a:t>22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6</a:t>
            </a:fld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485621" y="198412"/>
            <a:ext cx="7519639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 smtClean="0">
                <a:solidFill>
                  <a:schemeClr val="accent4"/>
                </a:solidFill>
                <a:cs typeface="Arial Rounded MT Bold"/>
              </a:rPr>
              <a:t>Delimited Control</a:t>
            </a:r>
            <a:endParaRPr lang="en-US" sz="4500" b="1" dirty="0">
              <a:solidFill>
                <a:schemeClr val="accent4"/>
              </a:solidFill>
              <a:cs typeface="Arial Rounded MT Bold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9048" y="872559"/>
            <a:ext cx="33638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5E687F"/>
                </a:solidFill>
                <a:cs typeface="Arial Rounded MT Bold"/>
              </a:rPr>
              <a:t>(aka Delimited Continuations)</a:t>
            </a:r>
          </a:p>
        </p:txBody>
      </p:sp>
    </p:spTree>
    <p:extLst>
      <p:ext uri="{BB962C8B-B14F-4D97-AF65-F5344CB8AC3E}">
        <p14:creationId xmlns:p14="http://schemas.microsoft.com/office/powerpoint/2010/main" val="67486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7</a:t>
            </a:fld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485621" y="198412"/>
            <a:ext cx="7519639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 smtClean="0">
                <a:solidFill>
                  <a:schemeClr val="accent4"/>
                </a:solidFill>
                <a:cs typeface="Arial Rounded MT Bold"/>
              </a:rPr>
              <a:t>Delimited Control</a:t>
            </a:r>
            <a:endParaRPr lang="en-US" sz="4500" b="1" dirty="0">
              <a:solidFill>
                <a:schemeClr val="accent4"/>
              </a:solidFill>
              <a:cs typeface="Arial Rounded MT Bold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682283" y="3046937"/>
            <a:ext cx="50830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15" idx="1"/>
          </p:cNvCxnSpPr>
          <p:nvPr/>
        </p:nvCxnSpPr>
        <p:spPr>
          <a:xfrm>
            <a:off x="5104992" y="3046937"/>
            <a:ext cx="50831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/>
        </p:nvGrpSpPr>
        <p:grpSpPr>
          <a:xfrm>
            <a:off x="2722992" y="1996968"/>
            <a:ext cx="6725810" cy="1460936"/>
            <a:chOff x="2722992" y="1996968"/>
            <a:chExt cx="6725810" cy="1460936"/>
          </a:xfrm>
        </p:grpSpPr>
        <p:sp>
          <p:nvSpPr>
            <p:cNvPr id="15" name="Rectangle 14"/>
            <p:cNvSpPr/>
            <p:nvPr/>
          </p:nvSpPr>
          <p:spPr>
            <a:xfrm>
              <a:off x="5613302" y="2635969"/>
              <a:ext cx="914400" cy="821935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Monaco" charset="0"/>
                  <a:ea typeface="Monaco" charset="0"/>
                  <a:cs typeface="Monaco" charset="0"/>
                </a:rPr>
                <a:t>3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036012" y="2635969"/>
              <a:ext cx="914400" cy="821935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Monaco" charset="0"/>
                  <a:ea typeface="Monaco" charset="0"/>
                  <a:cs typeface="Monaco" charset="0"/>
                </a:rPr>
                <a:t>4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458722" y="2635969"/>
              <a:ext cx="914400" cy="821935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Monaco" charset="0"/>
                  <a:ea typeface="Monaco" charset="0"/>
                  <a:cs typeface="Monaco" charset="0"/>
                </a:rPr>
                <a:t>5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6527702" y="3046936"/>
              <a:ext cx="50831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7950412" y="3046936"/>
              <a:ext cx="50831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Left Brace 22"/>
            <p:cNvSpPr/>
            <p:nvPr/>
          </p:nvSpPr>
          <p:spPr>
            <a:xfrm rot="5400000">
              <a:off x="5861474" y="-1141514"/>
              <a:ext cx="448846" cy="6725810"/>
            </a:xfrm>
            <a:prstGeom prst="leftBrace">
              <a:avLst>
                <a:gd name="adj1" fmla="val 13738"/>
                <a:gd name="adj2" fmla="val 50323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itle 1"/>
          <p:cNvSpPr txBox="1">
            <a:spLocks/>
          </p:cNvSpPr>
          <p:nvPr/>
        </p:nvSpPr>
        <p:spPr>
          <a:xfrm>
            <a:off x="5305467" y="1395845"/>
            <a:ext cx="1730545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solidFill>
                  <a:schemeClr val="accent4"/>
                </a:solidFill>
                <a:cs typeface="Arial Rounded MT Bold"/>
              </a:rPr>
              <a:t>Traversal</a:t>
            </a:r>
            <a:endParaRPr lang="en-US" sz="3200" dirty="0">
              <a:solidFill>
                <a:schemeClr val="accent4"/>
              </a:solidFill>
              <a:cs typeface="Arial Rounded MT Bold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842679" y="3954987"/>
            <a:ext cx="2656119" cy="125814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aco" charset="0"/>
              <a:ea typeface="Monaco" charset="0"/>
              <a:cs typeface="Monaco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767883" y="2635969"/>
            <a:ext cx="914400" cy="82193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Monaco" charset="0"/>
                <a:ea typeface="Monaco" charset="0"/>
                <a:cs typeface="Monaco" charset="0"/>
              </a:rPr>
              <a:t>1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191369" y="2635968"/>
            <a:ext cx="914400" cy="82193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Monaco" charset="0"/>
                <a:ea typeface="Monaco" charset="0"/>
                <a:cs typeface="Monaco" charset="0"/>
              </a:rPr>
              <a:t>2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167722" y="4607770"/>
            <a:ext cx="1107453" cy="4719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Monaco" charset="0"/>
                <a:ea typeface="Monaco" charset="0"/>
                <a:cs typeface="Monaco" charset="0"/>
              </a:rPr>
              <a:t>shift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7320231" y="5305439"/>
            <a:ext cx="1006795" cy="404775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>
                <a:solidFill>
                  <a:schemeClr val="accent4"/>
                </a:solidFill>
                <a:cs typeface="Arial Rounded MT Bold"/>
              </a:rPr>
              <a:t>Iterator</a:t>
            </a:r>
            <a:endParaRPr lang="en-US" sz="1800" dirty="0">
              <a:solidFill>
                <a:schemeClr val="accent4"/>
              </a:solidFill>
              <a:cs typeface="Arial Rounded MT Bold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186041" y="4887310"/>
            <a:ext cx="18473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cxnSp>
        <p:nvCxnSpPr>
          <p:cNvPr id="40" name="Straight Arrow Connector 39"/>
          <p:cNvCxnSpPr>
            <a:endCxn id="37" idx="0"/>
          </p:cNvCxnSpPr>
          <p:nvPr/>
        </p:nvCxnSpPr>
        <p:spPr>
          <a:xfrm>
            <a:off x="7275175" y="4801679"/>
            <a:ext cx="548454" cy="503760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5244451" y="4315740"/>
            <a:ext cx="7377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  <a:latin typeface="Monaco" charset="0"/>
                <a:ea typeface="Monaco" charset="0"/>
                <a:cs typeface="Monaco" charset="0"/>
              </a:rPr>
              <a:t>foo</a:t>
            </a:r>
          </a:p>
        </p:txBody>
      </p:sp>
      <p:sp>
        <p:nvSpPr>
          <p:cNvPr id="44" name="Rectangle 43"/>
          <p:cNvSpPr/>
          <p:nvPr/>
        </p:nvSpPr>
        <p:spPr>
          <a:xfrm>
            <a:off x="9370772" y="1996968"/>
            <a:ext cx="2308595" cy="20798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dirty="0" smtClean="0"/>
              <a:t>What </a:t>
            </a:r>
            <a:r>
              <a:rPr lang="en-US" dirty="0"/>
              <a:t>language </a:t>
            </a:r>
            <a:endParaRPr lang="en-US" dirty="0" smtClean="0"/>
          </a:p>
          <a:p>
            <a:pPr algn="ctr"/>
            <a:r>
              <a:rPr lang="en-US" dirty="0" smtClean="0"/>
              <a:t>has this</a:t>
            </a:r>
          </a:p>
          <a:p>
            <a:pPr algn="ctr"/>
            <a:r>
              <a:rPr lang="en-US" sz="6000" b="1" dirty="0"/>
              <a:t>?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559048" y="872559"/>
            <a:ext cx="33638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5E687F"/>
                </a:solidFill>
                <a:cs typeface="Arial Rounded MT Bold"/>
              </a:rPr>
              <a:t>(aka Delimited Continuations)</a:t>
            </a:r>
          </a:p>
        </p:txBody>
      </p:sp>
    </p:spTree>
    <p:extLst>
      <p:ext uri="{BB962C8B-B14F-4D97-AF65-F5344CB8AC3E}">
        <p14:creationId xmlns:p14="http://schemas.microsoft.com/office/powerpoint/2010/main" val="87697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30651 0.21667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26" y="1083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2.96296E-6 L 0.18854 0.2243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7" y="1120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81481E-6 L 0.13971 0.4759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2379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 animBg="1"/>
      <p:bldP spid="31" grpId="1" animBg="1"/>
      <p:bldP spid="34" grpId="0" animBg="1"/>
      <p:bldP spid="34" grpId="1" animBg="1"/>
      <p:bldP spid="35" grpId="0" animBg="1"/>
      <p:bldP spid="37" grpId="0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8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415934" y="5306153"/>
            <a:ext cx="3535882" cy="384717"/>
          </a:xfrm>
          <a:prstGeom prst="rect">
            <a:avLst/>
          </a:prstGeom>
          <a:noFill/>
        </p:spPr>
        <p:txBody>
          <a:bodyPr wrap="none" lIns="91434" tIns="45718" rIns="91434" bIns="45718" rtlCol="0">
            <a:spAutoFit/>
          </a:bodyPr>
          <a:lstStyle/>
          <a:p>
            <a:r>
              <a:rPr lang="en-US" b="1" dirty="0">
                <a:solidFill>
                  <a:srgbClr val="313743"/>
                </a:solidFill>
              </a:rPr>
              <a:t>Completely normal Java program</a:t>
            </a:r>
          </a:p>
        </p:txBody>
      </p:sp>
      <p:sp>
        <p:nvSpPr>
          <p:cNvPr id="9" name="Left Arrow 8"/>
          <p:cNvSpPr/>
          <p:nvPr/>
        </p:nvSpPr>
        <p:spPr>
          <a:xfrm rot="5400000">
            <a:off x="5496931" y="4240387"/>
            <a:ext cx="1304890" cy="526920"/>
          </a:xfrm>
          <a:prstGeom prst="lef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456387" y="2523799"/>
            <a:ext cx="11785176" cy="1246491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r>
              <a:rPr lang="is-IS" sz="2500" dirty="0">
                <a:solidFill>
                  <a:schemeClr val="accent4"/>
                </a:solidFill>
                <a:latin typeface="Monaco" charset="0"/>
                <a:ea typeface="Monaco" charset="0"/>
                <a:cs typeface="Monaco" charset="0"/>
              </a:rPr>
              <a:t>&gt;</a:t>
            </a:r>
            <a:r>
              <a:rPr lang="is-IS" sz="2500" b="1" dirty="0">
                <a:solidFill>
                  <a:schemeClr val="accent4"/>
                </a:solidFill>
                <a:effectLst/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 sz="2500" b="1" dirty="0">
                <a:solidFill>
                  <a:srgbClr val="0000FF"/>
                </a:solidFill>
                <a:effectLst/>
                <a:latin typeface="Monaco" charset="0"/>
                <a:ea typeface="Monaco" charset="0"/>
                <a:cs typeface="Monaco" charset="0"/>
              </a:rPr>
              <a:t>1</a:t>
            </a:r>
            <a:r>
              <a:rPr lang="is-IS" sz="2500" dirty="0">
                <a:solidFill>
                  <a:schemeClr val="accent4"/>
                </a:solidFill>
                <a:effectLst/>
                <a:latin typeface="Monaco" charset="0"/>
                <a:ea typeface="Monaco" charset="0"/>
                <a:cs typeface="Monaco" charset="0"/>
              </a:rPr>
              <a:t>+reset(() -&gt; </a:t>
            </a:r>
          </a:p>
          <a:p>
            <a:r>
              <a:rPr lang="is-IS" sz="2500" dirty="0">
                <a:solidFill>
                  <a:schemeClr val="accent4"/>
                </a:solidFill>
                <a:effectLst/>
                <a:latin typeface="Monaco" charset="0"/>
                <a:ea typeface="Monaco" charset="0"/>
                <a:cs typeface="Monaco" charset="0"/>
              </a:rPr>
              <a:t>           </a:t>
            </a:r>
            <a:r>
              <a:rPr lang="is-IS" sz="2500" b="1" dirty="0">
                <a:solidFill>
                  <a:srgbClr val="0000FF"/>
                </a:solidFill>
                <a:effectLst/>
                <a:latin typeface="Monaco" charset="0"/>
                <a:ea typeface="Monaco" charset="0"/>
                <a:cs typeface="Monaco" charset="0"/>
              </a:rPr>
              <a:t>2</a:t>
            </a:r>
            <a:r>
              <a:rPr lang="is-IS" sz="2500" dirty="0">
                <a:solidFill>
                  <a:schemeClr val="accent4"/>
                </a:solidFill>
                <a:effectLst/>
                <a:latin typeface="Monaco" charset="0"/>
                <a:ea typeface="Monaco" charset="0"/>
                <a:cs typeface="Monaco" charset="0"/>
              </a:rPr>
              <a:t> * shift((k) -&gt; k.</a:t>
            </a:r>
            <a:r>
              <a:rPr lang="is-IS" sz="2500" dirty="0">
                <a:solidFill>
                  <a:srgbClr val="0000FF"/>
                </a:solidFill>
                <a:effectLst/>
                <a:latin typeface="Monaco" charset="0"/>
                <a:ea typeface="Monaco" charset="0"/>
                <a:cs typeface="Monaco" charset="0"/>
              </a:rPr>
              <a:t>apply</a:t>
            </a:r>
            <a:r>
              <a:rPr lang="is-IS" sz="2500" dirty="0">
                <a:solidFill>
                  <a:schemeClr val="accent4"/>
                </a:solidFill>
                <a:effectLst/>
                <a:latin typeface="Monaco" charset="0"/>
                <a:ea typeface="Monaco" charset="0"/>
                <a:cs typeface="Monaco" charset="0"/>
              </a:rPr>
              <a:t>(k.apply(</a:t>
            </a:r>
            <a:r>
              <a:rPr lang="is-IS" sz="2500" b="1" dirty="0">
                <a:solidFill>
                  <a:srgbClr val="0000FF"/>
                </a:solidFill>
                <a:effectLst/>
                <a:latin typeface="Monaco" charset="0"/>
                <a:ea typeface="Monaco" charset="0"/>
                <a:cs typeface="Monaco" charset="0"/>
              </a:rPr>
              <a:t>5</a:t>
            </a:r>
            <a:r>
              <a:rPr lang="is-IS" sz="2500" dirty="0">
                <a:solidFill>
                  <a:schemeClr val="accent4"/>
                </a:solidFill>
                <a:effectLst/>
                <a:latin typeface="Monaco" charset="0"/>
                <a:ea typeface="Monaco" charset="0"/>
                <a:cs typeface="Monaco" charset="0"/>
              </a:rPr>
              <a:t>))))</a:t>
            </a:r>
          </a:p>
          <a:p>
            <a:r>
              <a:rPr lang="en-US" sz="2500" dirty="0">
                <a:solidFill>
                  <a:schemeClr val="accent4"/>
                </a:solidFill>
                <a:latin typeface="Monaco" charset="0"/>
                <a:ea typeface="Monaco" charset="0"/>
                <a:cs typeface="Monaco" charset="0"/>
                <a:sym typeface="Wingdings"/>
              </a:rPr>
              <a:t> 22</a:t>
            </a:r>
            <a:r>
              <a:rPr lang="en-US" sz="2500" dirty="0">
                <a:solidFill>
                  <a:schemeClr val="accent4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endParaRPr lang="is-IS" sz="2500" dirty="0">
              <a:solidFill>
                <a:schemeClr val="accent4"/>
              </a:solidFill>
              <a:effectLst/>
              <a:latin typeface="Monaco" charset="0"/>
              <a:ea typeface="Monaco" charset="0"/>
              <a:cs typeface="Monaco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134203" y="407817"/>
            <a:ext cx="5882320" cy="1554465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23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000" b="1" dirty="0" smtClean="0">
                <a:solidFill>
                  <a:srgbClr val="313743"/>
                </a:solidFill>
                <a:cs typeface="Arial Rounded MT Bold"/>
              </a:rPr>
              <a:t>Java Does!</a:t>
            </a:r>
            <a:endParaRPr lang="en-US" sz="9000" b="1" dirty="0">
              <a:solidFill>
                <a:srgbClr val="313743"/>
              </a:solidFill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27504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427408" y="1500756"/>
            <a:ext cx="7966185" cy="2561296"/>
          </a:xfrm>
          <a:prstGeom prst="rect">
            <a:avLst/>
          </a:prstGeom>
        </p:spPr>
        <p:txBody>
          <a:bodyPr lIns="91436" tIns="45718" rIns="91436" bIns="45718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500" dirty="0"/>
              <a:t> </a:t>
            </a:r>
            <a:r>
              <a:rPr lang="en-US" sz="2500" dirty="0" smtClean="0"/>
              <a:t>• </a:t>
            </a:r>
            <a:r>
              <a:rPr lang="en-US" sz="2500" b="1" dirty="0" smtClean="0">
                <a:solidFill>
                  <a:schemeClr val="accent1"/>
                </a:solidFill>
              </a:rPr>
              <a:t>Any </a:t>
            </a:r>
            <a:r>
              <a:rPr lang="en-US" sz="2500" b="1" dirty="0">
                <a:solidFill>
                  <a:schemeClr val="accent1"/>
                </a:solidFill>
              </a:rPr>
              <a:t>monadic effect </a:t>
            </a:r>
            <a:r>
              <a:rPr lang="en-US" sz="2500" dirty="0">
                <a:solidFill>
                  <a:srgbClr val="545966"/>
                </a:solidFill>
              </a:rPr>
              <a:t>(</a:t>
            </a:r>
            <a:r>
              <a:rPr lang="en-US" sz="2500" dirty="0" err="1">
                <a:solidFill>
                  <a:srgbClr val="545966"/>
                </a:solidFill>
              </a:rPr>
              <a:t>callcc</a:t>
            </a:r>
            <a:r>
              <a:rPr lang="en-US" sz="2500" dirty="0">
                <a:solidFill>
                  <a:srgbClr val="545966"/>
                </a:solidFill>
              </a:rPr>
              <a:t>, probabilistic programming</a:t>
            </a:r>
            <a:r>
              <a:rPr lang="en-US" sz="2500" dirty="0" smtClean="0">
                <a:solidFill>
                  <a:srgbClr val="545966"/>
                </a:solidFill>
              </a:rPr>
              <a:t>)</a:t>
            </a:r>
          </a:p>
          <a:p>
            <a:pPr>
              <a:spcBef>
                <a:spcPts val="0"/>
              </a:spcBef>
              <a:buFont typeface="Arial" charset="0"/>
              <a:buChar char="•"/>
            </a:pPr>
            <a:endParaRPr lang="en-US" sz="25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500" dirty="0" smtClean="0"/>
              <a:t> • </a:t>
            </a:r>
            <a:r>
              <a:rPr lang="en-US" sz="2500" b="1" dirty="0">
                <a:solidFill>
                  <a:srgbClr val="5236C6"/>
                </a:solidFill>
              </a:rPr>
              <a:t>In direct style </a:t>
            </a:r>
            <a:r>
              <a:rPr lang="en-US" sz="2500" dirty="0">
                <a:solidFill>
                  <a:srgbClr val="545966"/>
                </a:solidFill>
              </a:rPr>
              <a:t>(no do-notation, no callbacks</a:t>
            </a:r>
            <a:r>
              <a:rPr lang="en-US" sz="2500" dirty="0" smtClean="0">
                <a:solidFill>
                  <a:srgbClr val="545966"/>
                </a:solidFill>
              </a:rPr>
              <a:t>)</a:t>
            </a:r>
          </a:p>
          <a:p>
            <a:pPr>
              <a:spcBef>
                <a:spcPts val="0"/>
              </a:spcBef>
              <a:buFont typeface="Arial" charset="0"/>
              <a:buChar char="•"/>
            </a:pPr>
            <a:endParaRPr lang="en-US" sz="25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500" dirty="0"/>
              <a:t> </a:t>
            </a:r>
            <a:r>
              <a:rPr lang="en-US" sz="2500" dirty="0" smtClean="0"/>
              <a:t>• </a:t>
            </a:r>
            <a:r>
              <a:rPr lang="en-US" sz="2500" b="1" dirty="0" smtClean="0">
                <a:solidFill>
                  <a:srgbClr val="5236C6"/>
                </a:solidFill>
              </a:rPr>
              <a:t>In </a:t>
            </a:r>
            <a:r>
              <a:rPr lang="en-US" sz="2500" b="1" dirty="0">
                <a:solidFill>
                  <a:srgbClr val="5236C6"/>
                </a:solidFill>
              </a:rPr>
              <a:t>almost any </a:t>
            </a:r>
            <a:r>
              <a:rPr lang="en-US" sz="2500" b="1" dirty="0" smtClean="0">
                <a:solidFill>
                  <a:srgbClr val="5236C6"/>
                </a:solidFill>
              </a:rPr>
              <a:t>language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500" dirty="0" smtClean="0"/>
              <a:t>    (anything </a:t>
            </a:r>
            <a:r>
              <a:rPr lang="en-US" sz="2500" dirty="0"/>
              <a:t>with exceptions + state)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9</a:t>
            </a:fld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85621" y="198412"/>
            <a:ext cx="7519639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 smtClean="0">
                <a:solidFill>
                  <a:schemeClr val="accent4"/>
                </a:solidFill>
                <a:cs typeface="Arial Rounded MT Bold"/>
              </a:rPr>
              <a:t>We can do:</a:t>
            </a:r>
            <a:endParaRPr lang="en-US" sz="4500" b="1" dirty="0">
              <a:solidFill>
                <a:schemeClr val="accent4"/>
              </a:solidFill>
              <a:cs typeface="Arial Rounded MT Bold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4883" y="3680910"/>
            <a:ext cx="1521952" cy="24645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6835" y="3429134"/>
            <a:ext cx="1521869" cy="246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7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James-Koppel-dark">
  <a:themeElements>
    <a:clrScheme name="JamesKoppel">
      <a:dk1>
        <a:srgbClr val="545966"/>
      </a:dk1>
      <a:lt1>
        <a:sysClr val="window" lastClr="FFFFFF"/>
      </a:lt1>
      <a:dk2>
        <a:srgbClr val="95A8AD"/>
      </a:dk2>
      <a:lt2>
        <a:srgbClr val="EEECE1"/>
      </a:lt2>
      <a:accent1>
        <a:srgbClr val="5236C6"/>
      </a:accent1>
      <a:accent2>
        <a:srgbClr val="48DFCC"/>
      </a:accent2>
      <a:accent3>
        <a:srgbClr val="256F84"/>
      </a:accent3>
      <a:accent4>
        <a:srgbClr val="313743"/>
      </a:accent4>
      <a:accent5>
        <a:srgbClr val="3D414A"/>
      </a:accent5>
      <a:accent6>
        <a:srgbClr val="BFC8CB"/>
      </a:accent6>
      <a:hlink>
        <a:srgbClr val="5236C6"/>
      </a:hlink>
      <a:folHlink>
        <a:srgbClr val="48DFC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JamesKoppel">
      <a:dk1>
        <a:srgbClr val="545966"/>
      </a:dk1>
      <a:lt1>
        <a:sysClr val="window" lastClr="FFFFFF"/>
      </a:lt1>
      <a:dk2>
        <a:srgbClr val="95A8AD"/>
      </a:dk2>
      <a:lt2>
        <a:srgbClr val="EEECE1"/>
      </a:lt2>
      <a:accent1>
        <a:srgbClr val="5236C6"/>
      </a:accent1>
      <a:accent2>
        <a:srgbClr val="48DFCC"/>
      </a:accent2>
      <a:accent3>
        <a:srgbClr val="256F84"/>
      </a:accent3>
      <a:accent4>
        <a:srgbClr val="313743"/>
      </a:accent4>
      <a:accent5>
        <a:srgbClr val="3D414A"/>
      </a:accent5>
      <a:accent6>
        <a:srgbClr val="BFC8CB"/>
      </a:accent6>
      <a:hlink>
        <a:srgbClr val="5236C6"/>
      </a:hlink>
      <a:folHlink>
        <a:srgbClr val="48DFC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James-Koppel-dark.thmx</Template>
  <TotalTime>2541</TotalTime>
  <Words>1312</Words>
  <Application>Microsoft Macintosh PowerPoint</Application>
  <PresentationFormat>Widescreen</PresentationFormat>
  <Paragraphs>633</Paragraphs>
  <Slides>39</Slides>
  <Notes>8</Notes>
  <HiddenSlides>2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1" baseType="lpstr">
      <vt:lpstr>Arial</vt:lpstr>
      <vt:lpstr>Arial Rounded MT Bold</vt:lpstr>
      <vt:lpstr>Calibri</vt:lpstr>
      <vt:lpstr>Courier</vt:lpstr>
      <vt:lpstr>Lato Regular</vt:lpstr>
      <vt:lpstr>Mangal</vt:lpstr>
      <vt:lpstr>Monaco</vt:lpstr>
      <vt:lpstr>News Gothic MT</vt:lpstr>
      <vt:lpstr>Verdana</vt:lpstr>
      <vt:lpstr>Wingdings</vt:lpstr>
      <vt:lpstr>James-Koppel-dark</vt:lpstr>
      <vt:lpstr>Custom Design</vt:lpstr>
      <vt:lpstr>PowerPoint Presentation</vt:lpstr>
      <vt:lpstr>Nondeterminism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Gist of ALL(*)</dc:title>
  <dc:creator>Microsoft Office User</dc:creator>
  <cp:lastModifiedBy>Microsoft Office User</cp:lastModifiedBy>
  <cp:revision>447</cp:revision>
  <dcterms:created xsi:type="dcterms:W3CDTF">2018-05-08T15:29:01Z</dcterms:created>
  <dcterms:modified xsi:type="dcterms:W3CDTF">2018-12-09T06:05:52Z</dcterms:modified>
</cp:coreProperties>
</file>