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Lst>
  <p:notesMasterIdLst>
    <p:notesMasterId r:id="rId68"/>
  </p:notesMasterIdLst>
  <p:handoutMasterIdLst>
    <p:handoutMasterId r:id="rId69"/>
  </p:handoutMasterIdLst>
  <p:sldIdLst>
    <p:sldId id="726" r:id="rId3"/>
    <p:sldId id="765" r:id="rId4"/>
    <p:sldId id="719" r:id="rId5"/>
    <p:sldId id="720" r:id="rId6"/>
    <p:sldId id="727" r:id="rId7"/>
    <p:sldId id="728" r:id="rId8"/>
    <p:sldId id="729" r:id="rId9"/>
    <p:sldId id="730" r:id="rId10"/>
    <p:sldId id="725" r:id="rId11"/>
    <p:sldId id="731" r:id="rId12"/>
    <p:sldId id="766" r:id="rId13"/>
    <p:sldId id="767" r:id="rId14"/>
    <p:sldId id="493" r:id="rId15"/>
    <p:sldId id="495" r:id="rId16"/>
    <p:sldId id="497" r:id="rId17"/>
    <p:sldId id="498" r:id="rId18"/>
    <p:sldId id="732" r:id="rId19"/>
    <p:sldId id="709" r:id="rId20"/>
    <p:sldId id="710" r:id="rId21"/>
    <p:sldId id="689" r:id="rId22"/>
    <p:sldId id="711" r:id="rId23"/>
    <p:sldId id="697" r:id="rId24"/>
    <p:sldId id="713" r:id="rId25"/>
    <p:sldId id="690" r:id="rId26"/>
    <p:sldId id="714" r:id="rId27"/>
    <p:sldId id="715" r:id="rId28"/>
    <p:sldId id="716" r:id="rId29"/>
    <p:sldId id="717" r:id="rId30"/>
    <p:sldId id="772" r:id="rId31"/>
    <p:sldId id="773" r:id="rId32"/>
    <p:sldId id="749" r:id="rId33"/>
    <p:sldId id="698" r:id="rId34"/>
    <p:sldId id="733" r:id="rId35"/>
    <p:sldId id="734" r:id="rId36"/>
    <p:sldId id="735" r:id="rId37"/>
    <p:sldId id="701" r:id="rId38"/>
    <p:sldId id="736" r:id="rId39"/>
    <p:sldId id="750" r:id="rId40"/>
    <p:sldId id="737" r:id="rId41"/>
    <p:sldId id="738" r:id="rId42"/>
    <p:sldId id="739" r:id="rId43"/>
    <p:sldId id="740" r:id="rId44"/>
    <p:sldId id="741" r:id="rId45"/>
    <p:sldId id="742" r:id="rId46"/>
    <p:sldId id="743" r:id="rId47"/>
    <p:sldId id="751" r:id="rId48"/>
    <p:sldId id="752" r:id="rId49"/>
    <p:sldId id="744" r:id="rId50"/>
    <p:sldId id="745" r:id="rId51"/>
    <p:sldId id="746" r:id="rId52"/>
    <p:sldId id="747" r:id="rId53"/>
    <p:sldId id="753" r:id="rId54"/>
    <p:sldId id="754" r:id="rId55"/>
    <p:sldId id="756" r:id="rId56"/>
    <p:sldId id="774" r:id="rId57"/>
    <p:sldId id="759" r:id="rId58"/>
    <p:sldId id="770" r:id="rId59"/>
    <p:sldId id="760" r:id="rId60"/>
    <p:sldId id="762" r:id="rId61"/>
    <p:sldId id="764" r:id="rId62"/>
    <p:sldId id="763" r:id="rId63"/>
    <p:sldId id="761" r:id="rId64"/>
    <p:sldId id="768" r:id="rId65"/>
    <p:sldId id="769" r:id="rId66"/>
    <p:sldId id="771" r:id="rId67"/>
  </p:sldIdLst>
  <p:sldSz cx="12192000" cy="6858000"/>
  <p:notesSz cx="6858000" cy="9144000"/>
  <p:defaultTex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443"/>
    <a:srgbClr val="FF7800"/>
    <a:srgbClr val="0D0D0D"/>
    <a:srgbClr val="CB8700"/>
    <a:srgbClr val="000000"/>
    <a:srgbClr val="323239"/>
    <a:srgbClr val="BFDBBA"/>
    <a:srgbClr val="FF0000"/>
    <a:srgbClr val="252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259DC-BF92-10EF-B22D-7306C02E27D3}" v="142" dt="2022-09-08T05:37:29.604"/>
    <p1510:client id="{582B2C16-11F9-DBCB-3A84-D351C25307EC}" v="498" dt="2022-09-08T06:26:58.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47"/>
    <p:restoredTop sz="82742"/>
  </p:normalViewPr>
  <p:slideViewPr>
    <p:cSldViewPr snapToGrid="0" snapToObjects="1">
      <p:cViewPr>
        <p:scale>
          <a:sx n="98" d="100"/>
          <a:sy n="98" d="100"/>
        </p:scale>
        <p:origin x="216" y="9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684B33-A8B5-D14C-98B1-BFECD8991474}" type="datetime1">
              <a:rPr lang="en-US" smtClean="0"/>
              <a:t>9/9/22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4112BF-C718-C74B-BA6E-89F911A09E93}" type="slidenum">
              <a:rPr lang="en-US" smtClean="0"/>
              <a:t>‹#›</a:t>
            </a:fld>
            <a:endParaRPr lang="en-US"/>
          </a:p>
        </p:txBody>
      </p:sp>
    </p:spTree>
    <p:extLst>
      <p:ext uri="{BB962C8B-B14F-4D97-AF65-F5344CB8AC3E}">
        <p14:creationId xmlns:p14="http://schemas.microsoft.com/office/powerpoint/2010/main" val="349102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693CB-C542-9740-B737-C09DBAE2906D}" type="datetime1">
              <a:rPr lang="en-US" smtClean="0"/>
              <a:t>9/9/22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259F7-C13E-D642-8C2F-B08923178A90}" type="slidenum">
              <a:t>‹#›</a:t>
            </a:fld>
            <a:endParaRPr lang="en-US"/>
          </a:p>
        </p:txBody>
      </p:sp>
    </p:spTree>
    <p:extLst>
      <p:ext uri="{BB962C8B-B14F-4D97-AF65-F5344CB8AC3E}">
        <p14:creationId xmlns:p14="http://schemas.microsoft.com/office/powerpoint/2010/main" val="447413123"/>
      </p:ext>
    </p:extLst>
  </p:cSld>
  <p:clrMap bg1="lt1" tx1="dk1" bg2="lt2" tx2="dk2" accent1="accent1" accent2="accent2" accent3="accent3" accent4="accent4" accent5="accent5" accent6="accent6" hlink="hlink" folHlink="folHlink"/>
  <p:hf hdr="0" ftr="0" dt="0"/>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Make zooming in graph more clear.</a:t>
            </a:r>
          </a:p>
          <a:p>
            <a:endParaRPr lang="en-US" dirty="0"/>
          </a:p>
          <a:p>
            <a:r>
              <a:rPr lang="en-US" dirty="0"/>
              <a:t>Explain “top left is good”</a:t>
            </a:r>
          </a:p>
          <a:p>
            <a:endParaRPr lang="en-US" dirty="0"/>
          </a:p>
          <a:p>
            <a:r>
              <a:rPr lang="en-US" dirty="0"/>
              <a:t>The cyclic any node slide was hard to follow, says Armando.</a:t>
            </a:r>
          </a:p>
          <a:p>
            <a:endParaRPr lang="en-US" dirty="0"/>
          </a:p>
        </p:txBody>
      </p:sp>
      <p:sp>
        <p:nvSpPr>
          <p:cNvPr id="4" name="Slide Number Placeholder 3"/>
          <p:cNvSpPr>
            <a:spLocks noGrp="1"/>
          </p:cNvSpPr>
          <p:nvPr>
            <p:ph type="sldNum" sz="quarter" idx="10"/>
          </p:nvPr>
        </p:nvSpPr>
        <p:spPr/>
        <p:txBody>
          <a:bodyPr/>
          <a:lstStyle/>
          <a:p>
            <a:fld id="{610B9D33-E65C-453B-9AFE-44BDAF742E02}" type="slidenum">
              <a:rPr lang="en-US" smtClean="0"/>
              <a:t>1</a:t>
            </a:fld>
            <a:endParaRPr lang="en-US"/>
          </a:p>
        </p:txBody>
      </p:sp>
    </p:spTree>
    <p:extLst>
      <p:ext uri="{BB962C8B-B14F-4D97-AF65-F5344CB8AC3E}">
        <p14:creationId xmlns:p14="http://schemas.microsoft.com/office/powerpoint/2010/main" val="49075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64C259F7-C13E-D642-8C2F-B08923178A90}" type="slidenum">
              <a:rPr lang="en-US" smtClean="0"/>
              <a:t>10</a:t>
            </a:fld>
            <a:endParaRPr lang="en-US"/>
          </a:p>
        </p:txBody>
      </p:sp>
    </p:spTree>
    <p:extLst>
      <p:ext uri="{BB962C8B-B14F-4D97-AF65-F5344CB8AC3E}">
        <p14:creationId xmlns:p14="http://schemas.microsoft.com/office/powerpoint/2010/main" val="227655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64C259F7-C13E-D642-8C2F-B08923178A90}" type="slidenum">
              <a:rPr lang="en-US" smtClean="0"/>
              <a:t>11</a:t>
            </a:fld>
            <a:endParaRPr lang="en-US"/>
          </a:p>
        </p:txBody>
      </p:sp>
    </p:spTree>
    <p:extLst>
      <p:ext uri="{BB962C8B-B14F-4D97-AF65-F5344CB8AC3E}">
        <p14:creationId xmlns:p14="http://schemas.microsoft.com/office/powerpoint/2010/main" val="34209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64C259F7-C13E-D642-8C2F-B08923178A90}" type="slidenum">
              <a:rPr lang="en-US" smtClean="0"/>
              <a:t>16</a:t>
            </a:fld>
            <a:endParaRPr lang="en-US"/>
          </a:p>
        </p:txBody>
      </p:sp>
    </p:spTree>
    <p:extLst>
      <p:ext uri="{BB962C8B-B14F-4D97-AF65-F5344CB8AC3E}">
        <p14:creationId xmlns:p14="http://schemas.microsoft.com/office/powerpoint/2010/main" val="342092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unary functions (f and g) and two scalars (x and y), how do we represent all applications of size 1? Let’s rewrite them with explicit application, so that we can better see the common structure</a:t>
            </a:r>
          </a:p>
        </p:txBody>
      </p:sp>
      <p:sp>
        <p:nvSpPr>
          <p:cNvPr id="4" name="Slide Number Placeholder 3"/>
          <p:cNvSpPr>
            <a:spLocks noGrp="1"/>
          </p:cNvSpPr>
          <p:nvPr>
            <p:ph type="sldNum" sz="quarter" idx="5"/>
          </p:nvPr>
        </p:nvSpPr>
        <p:spPr/>
        <p:txBody>
          <a:bodyPr/>
          <a:lstStyle/>
          <a:p>
            <a:fld id="{610B9D33-E65C-453B-9AFE-44BDAF742E02}" type="slidenum">
              <a:rPr lang="en-US" smtClean="0"/>
              <a:t>18</a:t>
            </a:fld>
            <a:endParaRPr lang="en-US"/>
          </a:p>
        </p:txBody>
      </p:sp>
    </p:spTree>
    <p:extLst>
      <p:ext uri="{BB962C8B-B14F-4D97-AF65-F5344CB8AC3E}">
        <p14:creationId xmlns:p14="http://schemas.microsoft.com/office/powerpoint/2010/main" val="1890184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19</a:t>
            </a:fld>
            <a:endParaRPr lang="en-US"/>
          </a:p>
        </p:txBody>
      </p:sp>
    </p:spTree>
    <p:extLst>
      <p:ext uri="{BB962C8B-B14F-4D97-AF65-F5344CB8AC3E}">
        <p14:creationId xmlns:p14="http://schemas.microsoft.com/office/powerpoint/2010/main" val="464513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 simple tree automaton would do!</a:t>
            </a:r>
          </a:p>
          <a:p>
            <a:r>
              <a:rPr lang="en-US" dirty="0"/>
              <a:t>For this small set of terms compactness is not obvious, but you can imagine adding more function symbols to our signature.</a:t>
            </a:r>
          </a:p>
          <a:p>
            <a:r>
              <a:rPr lang="en-US" dirty="0"/>
              <a:t>Tree automata support compact representations using the same mechanisms e-graphs do, by leveraging common top-level structure and </a:t>
            </a:r>
            <a:r>
              <a:rPr lang="en-US" dirty="0" err="1"/>
              <a:t>subterm</a:t>
            </a:r>
            <a:r>
              <a:rPr lang="en-US" dirty="0"/>
              <a:t> sharing (not shown). </a:t>
            </a:r>
          </a:p>
          <a:p>
            <a:r>
              <a:rPr lang="en-US" dirty="0"/>
              <a:t>States/nodes of a tree automaton are like e-classes and transitions are like e-nodes, but we don’t care if all terms represented by a state are equivalent (it’s just a set of terms).</a:t>
            </a:r>
          </a:p>
        </p:txBody>
      </p:sp>
      <p:sp>
        <p:nvSpPr>
          <p:cNvPr id="4" name="Slide Number Placeholder 3"/>
          <p:cNvSpPr>
            <a:spLocks noGrp="1"/>
          </p:cNvSpPr>
          <p:nvPr>
            <p:ph type="sldNum" sz="quarter" idx="5"/>
          </p:nvPr>
        </p:nvSpPr>
        <p:spPr/>
        <p:txBody>
          <a:bodyPr/>
          <a:lstStyle/>
          <a:p>
            <a:fld id="{610B9D33-E65C-453B-9AFE-44BDAF742E02}" type="slidenum">
              <a:rPr lang="en-US" smtClean="0"/>
              <a:t>20</a:t>
            </a:fld>
            <a:endParaRPr lang="en-US"/>
          </a:p>
        </p:txBody>
      </p:sp>
    </p:spTree>
    <p:extLst>
      <p:ext uri="{BB962C8B-B14F-4D97-AF65-F5344CB8AC3E}">
        <p14:creationId xmlns:p14="http://schemas.microsoft.com/office/powerpoint/2010/main" val="3718422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how this automaton represents, say, the first term, consider its accepting run. In a run, we need to pick one child transition for every state (and all child states of a transition).</a:t>
            </a:r>
          </a:p>
        </p:txBody>
      </p:sp>
      <p:sp>
        <p:nvSpPr>
          <p:cNvPr id="4" name="Slide Number Placeholder 3"/>
          <p:cNvSpPr>
            <a:spLocks noGrp="1"/>
          </p:cNvSpPr>
          <p:nvPr>
            <p:ph type="sldNum" sz="quarter" idx="5"/>
          </p:nvPr>
        </p:nvSpPr>
        <p:spPr/>
        <p:txBody>
          <a:bodyPr/>
          <a:lstStyle/>
          <a:p>
            <a:fld id="{610B9D33-E65C-453B-9AFE-44BDAF742E02}" type="slidenum">
              <a:rPr lang="en-US" smtClean="0"/>
              <a:t>21</a:t>
            </a:fld>
            <a:endParaRPr lang="en-US"/>
          </a:p>
        </p:txBody>
      </p:sp>
    </p:spTree>
    <p:extLst>
      <p:ext uri="{BB962C8B-B14F-4D97-AF65-F5344CB8AC3E}">
        <p14:creationId xmlns:p14="http://schemas.microsoft.com/office/powerpoint/2010/main" val="4279357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if we add types?</a:t>
            </a:r>
          </a:p>
        </p:txBody>
      </p:sp>
      <p:sp>
        <p:nvSpPr>
          <p:cNvPr id="4" name="Slide Number Placeholder 3"/>
          <p:cNvSpPr>
            <a:spLocks noGrp="1"/>
          </p:cNvSpPr>
          <p:nvPr>
            <p:ph type="sldNum" sz="quarter" idx="5"/>
          </p:nvPr>
        </p:nvSpPr>
        <p:spPr/>
        <p:txBody>
          <a:bodyPr/>
          <a:lstStyle/>
          <a:p>
            <a:fld id="{610B9D33-E65C-453B-9AFE-44BDAF742E02}" type="slidenum">
              <a:rPr lang="en-US" smtClean="0"/>
              <a:t>22</a:t>
            </a:fld>
            <a:endParaRPr lang="en-US"/>
          </a:p>
        </p:txBody>
      </p:sp>
    </p:spTree>
    <p:extLst>
      <p:ext uri="{BB962C8B-B14F-4D97-AF65-F5344CB8AC3E}">
        <p14:creationId xmlns:p14="http://schemas.microsoft.com/office/powerpoint/2010/main" val="95909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restrict this tree automaton to represent only well-typed terms while still keeping the representation compact?</a:t>
            </a:r>
          </a:p>
          <a:p>
            <a:r>
              <a:rPr lang="en-US" dirty="0"/>
              <a:t>Here is where our ECTA idea comes in!</a:t>
            </a:r>
          </a:p>
          <a:p>
            <a:r>
              <a:rPr lang="en-US" dirty="0"/>
              <a:t>Step 1: let’s annotate the variables with their types inside the TA</a:t>
            </a:r>
          </a:p>
        </p:txBody>
      </p:sp>
      <p:sp>
        <p:nvSpPr>
          <p:cNvPr id="4" name="Slide Number Placeholder 3"/>
          <p:cNvSpPr>
            <a:spLocks noGrp="1"/>
          </p:cNvSpPr>
          <p:nvPr>
            <p:ph type="sldNum" sz="quarter" idx="5"/>
          </p:nvPr>
        </p:nvSpPr>
        <p:spPr/>
        <p:txBody>
          <a:bodyPr/>
          <a:lstStyle/>
          <a:p>
            <a:fld id="{610B9D33-E65C-453B-9AFE-44BDAF742E02}" type="slidenum">
              <a:rPr lang="en-US" smtClean="0"/>
              <a:t>23</a:t>
            </a:fld>
            <a:endParaRPr lang="en-US"/>
          </a:p>
        </p:txBody>
      </p:sp>
    </p:spTree>
    <p:extLst>
      <p:ext uri="{BB962C8B-B14F-4D97-AF65-F5344CB8AC3E}">
        <p14:creationId xmlns:p14="http://schemas.microsoft.com/office/powerpoint/2010/main" val="3698097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difference between ECTA and regular TAs is that transitions can be annotated with equality constraints that restrict which terms can be chosen at a given path</a:t>
            </a:r>
          </a:p>
        </p:txBody>
      </p:sp>
      <p:sp>
        <p:nvSpPr>
          <p:cNvPr id="4" name="Slide Number Placeholder 3"/>
          <p:cNvSpPr>
            <a:spLocks noGrp="1"/>
          </p:cNvSpPr>
          <p:nvPr>
            <p:ph type="sldNum" sz="quarter" idx="5"/>
          </p:nvPr>
        </p:nvSpPr>
        <p:spPr/>
        <p:txBody>
          <a:bodyPr/>
          <a:lstStyle/>
          <a:p>
            <a:fld id="{610B9D33-E65C-453B-9AFE-44BDAF742E02}" type="slidenum">
              <a:rPr lang="en-US" smtClean="0"/>
              <a:t>24</a:t>
            </a:fld>
            <a:endParaRPr lang="en-US"/>
          </a:p>
        </p:txBody>
      </p:sp>
    </p:spTree>
    <p:extLst>
      <p:ext uri="{BB962C8B-B14F-4D97-AF65-F5344CB8AC3E}">
        <p14:creationId xmlns:p14="http://schemas.microsoft.com/office/powerpoint/2010/main" val="289802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compactly representing large term spaces should be familiar to this audience and need not be further motivated. The new thing here is that we are interested in program spaces with more intricate dependencies</a:t>
            </a:r>
          </a:p>
        </p:txBody>
      </p:sp>
      <p:sp>
        <p:nvSpPr>
          <p:cNvPr id="4" name="Slide Number Placeholder 3"/>
          <p:cNvSpPr>
            <a:spLocks noGrp="1"/>
          </p:cNvSpPr>
          <p:nvPr>
            <p:ph type="sldNum" sz="quarter" idx="5"/>
          </p:nvPr>
        </p:nvSpPr>
        <p:spPr/>
        <p:txBody>
          <a:bodyPr/>
          <a:lstStyle/>
          <a:p>
            <a:fld id="{610B9D33-E65C-453B-9AFE-44BDAF742E02}" type="slidenum">
              <a:rPr lang="en-US" smtClean="0"/>
              <a:t>2</a:t>
            </a:fld>
            <a:endParaRPr lang="en-US"/>
          </a:p>
        </p:txBody>
      </p:sp>
    </p:spTree>
    <p:extLst>
      <p:ext uri="{BB962C8B-B14F-4D97-AF65-F5344CB8AC3E}">
        <p14:creationId xmlns:p14="http://schemas.microsoft.com/office/powerpoint/2010/main" val="3506420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25</a:t>
            </a:fld>
            <a:endParaRPr lang="en-US"/>
          </a:p>
        </p:txBody>
      </p:sp>
    </p:spTree>
    <p:extLst>
      <p:ext uri="{BB962C8B-B14F-4D97-AF65-F5344CB8AC3E}">
        <p14:creationId xmlns:p14="http://schemas.microsoft.com/office/powerpoint/2010/main" val="2858317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26</a:t>
            </a:fld>
            <a:endParaRPr lang="en-US"/>
          </a:p>
        </p:txBody>
      </p:sp>
    </p:spTree>
    <p:extLst>
      <p:ext uri="{BB962C8B-B14F-4D97-AF65-F5344CB8AC3E}">
        <p14:creationId xmlns:p14="http://schemas.microsoft.com/office/powerpoint/2010/main" val="153277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rPr>
              <a:t>What if we introduce polymorphism and make g: a -&gt; a? (for now a can only be a primitive type).</a:t>
            </a:r>
          </a:p>
          <a:p>
            <a:r>
              <a:rPr lang="en-US" sz="1200" b="0" i="0" u="none" strike="noStrike" dirty="0">
                <a:solidFill>
                  <a:srgbClr val="000000"/>
                </a:solidFill>
                <a:effectLst/>
                <a:latin typeface="Arial" panose="020B0604020202020204" pitchFamily="34" charset="0"/>
              </a:rPr>
              <a:t>Look, ECTAs can represent variables (here type variables) without any binders! (Show bottom of Fig 4, no query).</a:t>
            </a:r>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27</a:t>
            </a:fld>
            <a:endParaRPr lang="en-US"/>
          </a:p>
        </p:txBody>
      </p:sp>
    </p:spTree>
    <p:extLst>
      <p:ext uri="{BB962C8B-B14F-4D97-AF65-F5344CB8AC3E}">
        <p14:creationId xmlns:p14="http://schemas.microsoft.com/office/powerpoint/2010/main" val="1070303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rPr>
              <a:t>What if we introduce polymorphism and make g: a -&gt; a? (for now a can only be a primitive type).</a:t>
            </a:r>
          </a:p>
          <a:p>
            <a:r>
              <a:rPr lang="en-US" sz="1200" b="0" i="0" u="none" strike="noStrike" dirty="0">
                <a:solidFill>
                  <a:srgbClr val="000000"/>
                </a:solidFill>
                <a:effectLst/>
                <a:latin typeface="Arial" panose="020B0604020202020204" pitchFamily="34" charset="0"/>
              </a:rPr>
              <a:t>Look, ECTAs can represent variables (here type variables) without any binders! (Show bottom of Fig 4, no query).</a:t>
            </a:r>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28</a:t>
            </a:fld>
            <a:endParaRPr lang="en-US"/>
          </a:p>
        </p:txBody>
      </p:sp>
    </p:spTree>
    <p:extLst>
      <p:ext uri="{BB962C8B-B14F-4D97-AF65-F5344CB8AC3E}">
        <p14:creationId xmlns:p14="http://schemas.microsoft.com/office/powerpoint/2010/main" val="93709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29</a:t>
            </a:fld>
            <a:endParaRPr lang="en-US"/>
          </a:p>
        </p:txBody>
      </p:sp>
    </p:spTree>
    <p:extLst>
      <p:ext uri="{BB962C8B-B14F-4D97-AF65-F5344CB8AC3E}">
        <p14:creationId xmlns:p14="http://schemas.microsoft.com/office/powerpoint/2010/main" val="3388180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30</a:t>
            </a:fld>
            <a:endParaRPr lang="en-US"/>
          </a:p>
        </p:txBody>
      </p:sp>
    </p:spTree>
    <p:extLst>
      <p:ext uri="{BB962C8B-B14F-4D97-AF65-F5344CB8AC3E}">
        <p14:creationId xmlns:p14="http://schemas.microsoft.com/office/powerpoint/2010/main" val="3377039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64C259F7-C13E-D642-8C2F-B08923178A90}" type="slidenum">
              <a:rPr lang="en-US" smtClean="0"/>
              <a:t>31</a:t>
            </a:fld>
            <a:endParaRPr lang="en-US"/>
          </a:p>
        </p:txBody>
      </p:sp>
    </p:spTree>
    <p:extLst>
      <p:ext uri="{BB962C8B-B14F-4D97-AF65-F5344CB8AC3E}">
        <p14:creationId xmlns:p14="http://schemas.microsoft.com/office/powerpoint/2010/main" val="2072907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55</a:t>
            </a:fld>
            <a:endParaRPr lang="en-US"/>
          </a:p>
        </p:txBody>
      </p:sp>
    </p:spTree>
    <p:extLst>
      <p:ext uri="{BB962C8B-B14F-4D97-AF65-F5344CB8AC3E}">
        <p14:creationId xmlns:p14="http://schemas.microsoft.com/office/powerpoint/2010/main" val="3691190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56</a:t>
            </a:fld>
            <a:endParaRPr lang="en-US"/>
          </a:p>
        </p:txBody>
      </p:sp>
    </p:spTree>
    <p:extLst>
      <p:ext uri="{BB962C8B-B14F-4D97-AF65-F5344CB8AC3E}">
        <p14:creationId xmlns:p14="http://schemas.microsoft.com/office/powerpoint/2010/main" val="614320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64C259F7-C13E-D642-8C2F-B08923178A90}" type="slidenum">
              <a:rPr lang="en-US" smtClean="0"/>
              <a:t>58</a:t>
            </a:fld>
            <a:endParaRPr lang="en-US"/>
          </a:p>
        </p:txBody>
      </p:sp>
    </p:spTree>
    <p:extLst>
      <p:ext uri="{BB962C8B-B14F-4D97-AF65-F5344CB8AC3E}">
        <p14:creationId xmlns:p14="http://schemas.microsoft.com/office/powerpoint/2010/main" val="358743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compactly representing large term spaces should be familiar to this audience and need not be further motivated. The new thing here is that we are interested in program spaces with more intricate dependencies</a:t>
            </a:r>
          </a:p>
        </p:txBody>
      </p:sp>
      <p:sp>
        <p:nvSpPr>
          <p:cNvPr id="4" name="Slide Number Placeholder 3"/>
          <p:cNvSpPr>
            <a:spLocks noGrp="1"/>
          </p:cNvSpPr>
          <p:nvPr>
            <p:ph type="sldNum" sz="quarter" idx="5"/>
          </p:nvPr>
        </p:nvSpPr>
        <p:spPr/>
        <p:txBody>
          <a:bodyPr/>
          <a:lstStyle/>
          <a:p>
            <a:fld id="{610B9D33-E65C-453B-9AFE-44BDAF742E02}" type="slidenum">
              <a:rPr lang="en-US" smtClean="0"/>
              <a:t>3</a:t>
            </a:fld>
            <a:endParaRPr lang="en-US"/>
          </a:p>
        </p:txBody>
      </p:sp>
    </p:spTree>
    <p:extLst>
      <p:ext uri="{BB962C8B-B14F-4D97-AF65-F5344CB8AC3E}">
        <p14:creationId xmlns:p14="http://schemas.microsoft.com/office/powerpoint/2010/main" val="3916955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serious title</a:t>
            </a:r>
          </a:p>
        </p:txBody>
      </p:sp>
      <p:sp>
        <p:nvSpPr>
          <p:cNvPr id="4" name="Slide Number Placeholder 3"/>
          <p:cNvSpPr>
            <a:spLocks noGrp="1"/>
          </p:cNvSpPr>
          <p:nvPr>
            <p:ph type="sldNum" sz="quarter" idx="10"/>
          </p:nvPr>
        </p:nvSpPr>
        <p:spPr/>
        <p:txBody>
          <a:bodyPr/>
          <a:lstStyle/>
          <a:p>
            <a:fld id="{610B9D33-E65C-453B-9AFE-44BDAF742E02}" type="slidenum">
              <a:rPr lang="en-US" smtClean="0"/>
              <a:t>64</a:t>
            </a:fld>
            <a:endParaRPr lang="en-US"/>
          </a:p>
        </p:txBody>
      </p:sp>
    </p:spTree>
    <p:extLst>
      <p:ext uri="{BB962C8B-B14F-4D97-AF65-F5344CB8AC3E}">
        <p14:creationId xmlns:p14="http://schemas.microsoft.com/office/powerpoint/2010/main" val="142606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4</a:t>
            </a:fld>
            <a:endParaRPr lang="en-US"/>
          </a:p>
        </p:txBody>
      </p:sp>
    </p:spTree>
    <p:extLst>
      <p:ext uri="{BB962C8B-B14F-4D97-AF65-F5344CB8AC3E}">
        <p14:creationId xmlns:p14="http://schemas.microsoft.com/office/powerpoint/2010/main" val="302058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5</a:t>
            </a:fld>
            <a:endParaRPr lang="en-US"/>
          </a:p>
        </p:txBody>
      </p:sp>
    </p:spTree>
    <p:extLst>
      <p:ext uri="{BB962C8B-B14F-4D97-AF65-F5344CB8AC3E}">
        <p14:creationId xmlns:p14="http://schemas.microsoft.com/office/powerpoint/2010/main" val="69874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6</a:t>
            </a:fld>
            <a:endParaRPr lang="en-US"/>
          </a:p>
        </p:txBody>
      </p:sp>
    </p:spTree>
    <p:extLst>
      <p:ext uri="{BB962C8B-B14F-4D97-AF65-F5344CB8AC3E}">
        <p14:creationId xmlns:p14="http://schemas.microsoft.com/office/powerpoint/2010/main" val="346564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7</a:t>
            </a:fld>
            <a:endParaRPr lang="en-US"/>
          </a:p>
        </p:txBody>
      </p:sp>
    </p:spTree>
    <p:extLst>
      <p:ext uri="{BB962C8B-B14F-4D97-AF65-F5344CB8AC3E}">
        <p14:creationId xmlns:p14="http://schemas.microsoft.com/office/powerpoint/2010/main" val="190252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B9D33-E65C-453B-9AFE-44BDAF742E02}" type="slidenum">
              <a:rPr lang="en-US" smtClean="0"/>
              <a:t>8</a:t>
            </a:fld>
            <a:endParaRPr lang="en-US"/>
          </a:p>
        </p:txBody>
      </p:sp>
    </p:spTree>
    <p:extLst>
      <p:ext uri="{BB962C8B-B14F-4D97-AF65-F5344CB8AC3E}">
        <p14:creationId xmlns:p14="http://schemas.microsoft.com/office/powerpoint/2010/main" val="2652120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serious title</a:t>
            </a:r>
          </a:p>
        </p:txBody>
      </p:sp>
      <p:sp>
        <p:nvSpPr>
          <p:cNvPr id="4" name="Slide Number Placeholder 3"/>
          <p:cNvSpPr>
            <a:spLocks noGrp="1"/>
          </p:cNvSpPr>
          <p:nvPr>
            <p:ph type="sldNum" sz="quarter" idx="10"/>
          </p:nvPr>
        </p:nvSpPr>
        <p:spPr/>
        <p:txBody>
          <a:bodyPr/>
          <a:lstStyle/>
          <a:p>
            <a:fld id="{610B9D33-E65C-453B-9AFE-44BDAF742E02}" type="slidenum">
              <a:rPr lang="en-US" smtClean="0"/>
              <a:t>9</a:t>
            </a:fld>
            <a:endParaRPr lang="en-US"/>
          </a:p>
        </p:txBody>
      </p:sp>
    </p:spTree>
    <p:extLst>
      <p:ext uri="{BB962C8B-B14F-4D97-AF65-F5344CB8AC3E}">
        <p14:creationId xmlns:p14="http://schemas.microsoft.com/office/powerpoint/2010/main" val="142606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9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40833" y="439511"/>
            <a:ext cx="962707" cy="365125"/>
          </a:xfrm>
          <a:prstGeom prst="rect">
            <a:avLst/>
          </a:prstGeom>
          <a:ln>
            <a:noFill/>
          </a:ln>
        </p:spPr>
        <p:txBody>
          <a:bodyPr lIns="91434" tIns="45718" rIns="91434" bIns="45718"/>
          <a:lstStyle>
            <a:lvl1pPr>
              <a:defRPr>
                <a:solidFill>
                  <a:srgbClr val="FFFFFF"/>
                </a:solidFill>
                <a:latin typeface="+mj-lt"/>
              </a:defRPr>
            </a:lvl1pPr>
          </a:lstStyle>
          <a:p>
            <a:fld id="{6113E31D-E2AB-40D1-8B51-AFA5AFEF39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extBox 6"/>
          <p:cNvSpPr txBox="1"/>
          <p:nvPr userDrawn="1"/>
        </p:nvSpPr>
        <p:spPr>
          <a:xfrm>
            <a:off x="8723185" y="6340267"/>
            <a:ext cx="3141599" cy="292384"/>
          </a:xfrm>
          <a:prstGeom prst="rect">
            <a:avLst/>
          </a:prstGeom>
          <a:noFill/>
        </p:spPr>
        <p:txBody>
          <a:bodyPr wrap="square" lIns="121909" tIns="60954" rIns="121909" bIns="60954" rtlCol="0">
            <a:spAutoFit/>
          </a:bodyPr>
          <a:lstStyle/>
          <a:p>
            <a:r>
              <a:rPr lang="en-US" sz="1100" b="0" i="0" spc="800" dirty="0">
                <a:solidFill>
                  <a:schemeClr val="bg1"/>
                </a:solidFill>
                <a:latin typeface="Lato Regular"/>
                <a:cs typeface="Lato Regular"/>
              </a:rPr>
              <a:t>Copyright © 2018, James Koppel Coaching LLC</a:t>
            </a:r>
          </a:p>
        </p:txBody>
      </p:sp>
      <p:sp>
        <p:nvSpPr>
          <p:cNvPr id="8" name="Rectangle 7"/>
          <p:cNvSpPr/>
          <p:nvPr userDrawn="1"/>
        </p:nvSpPr>
        <p:spPr>
          <a:xfrm>
            <a:off x="10499" y="482831"/>
            <a:ext cx="1007581" cy="382111"/>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1436" tIns="45718" rIns="91436" bIns="45718" spcCol="0" rtlCol="0" anchor="ctr"/>
          <a:lstStyle/>
          <a:p>
            <a:pPr algn="ctr"/>
            <a:endParaRPr lang="en-US" dirty="0"/>
          </a:p>
        </p:txBody>
      </p:sp>
      <p:sp>
        <p:nvSpPr>
          <p:cNvPr id="9" name="Oval 8"/>
          <p:cNvSpPr/>
          <p:nvPr userDrawn="1"/>
        </p:nvSpPr>
        <p:spPr>
          <a:xfrm>
            <a:off x="691964" y="281129"/>
            <a:ext cx="747659" cy="747659"/>
          </a:xfrm>
          <a:prstGeom prst="ellipse">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lIns="91436" tIns="45718" rIns="91436" bIns="45718" spcCol="0" rtlCol="0" anchor="ctr"/>
          <a:lstStyle/>
          <a:p>
            <a:pPr algn="ctr"/>
            <a:r>
              <a:rPr lang="en-US" dirty="0"/>
              <a:t>   </a:t>
            </a:r>
          </a:p>
        </p:txBody>
      </p:sp>
      <p:sp>
        <p:nvSpPr>
          <p:cNvPr id="10" name="Rectangle 9"/>
          <p:cNvSpPr/>
          <p:nvPr userDrawn="1"/>
        </p:nvSpPr>
        <p:spPr>
          <a:xfrm flipH="1">
            <a:off x="-10499" y="-94466"/>
            <a:ext cx="93539" cy="7015444"/>
          </a:xfrm>
          <a:prstGeom prst="rect">
            <a:avLst/>
          </a:prstGeom>
          <a:solidFill>
            <a:srgbClr val="48DFCC"/>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spcCol="0" rtlCol="0" anchor="ctr"/>
          <a:lstStyle/>
          <a:p>
            <a:pPr algn="ctr"/>
            <a:endParaRPr lang="en-US">
              <a:solidFill>
                <a:schemeClr val="accent1"/>
              </a:solidFill>
            </a:endParaRPr>
          </a:p>
        </p:txBody>
      </p:sp>
      <p:sp>
        <p:nvSpPr>
          <p:cNvPr id="13" name="Slide Number Placeholder 5"/>
          <p:cNvSpPr>
            <a:spLocks noGrp="1"/>
          </p:cNvSpPr>
          <p:nvPr>
            <p:ph type="sldNum" sz="quarter" idx="12"/>
          </p:nvPr>
        </p:nvSpPr>
        <p:spPr>
          <a:xfrm>
            <a:off x="691964" y="451340"/>
            <a:ext cx="1312025" cy="365125"/>
          </a:xfrm>
          <a:prstGeom prst="rect">
            <a:avLst/>
          </a:prstGeom>
        </p:spPr>
        <p:txBody>
          <a:bodyPr lIns="91434" tIns="45718" rIns="91434" bIns="45718"/>
          <a:lstStyle>
            <a:lvl1pPr>
              <a:defRPr>
                <a:solidFill>
                  <a:srgbClr val="FFFFFF"/>
                </a:solidFill>
                <a:latin typeface="+mj-lt"/>
              </a:defRPr>
            </a:lvl1p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4"/>
          <p:cNvSpPr>
            <a:spLocks noGrp="1" noChangeArrowheads="1"/>
          </p:cNvSpPr>
          <p:nvPr>
            <p:ph type="dt" sz="half" idx="10"/>
          </p:nvPr>
        </p:nvSpPr>
        <p:spPr>
          <a:xfrm>
            <a:off x="609600" y="6245225"/>
            <a:ext cx="2844800" cy="476251"/>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4165600" y="6245225"/>
            <a:ext cx="3860800" cy="476251"/>
          </a:xfrm>
          <a:prstGeom prst="rect">
            <a:avLst/>
          </a:prstGeom>
          <a:ln/>
        </p:spPr>
        <p:txBody>
          <a:bodyPr/>
          <a:lstStyle>
            <a:lvl1pPr>
              <a:defRPr/>
            </a:lvl1pPr>
          </a:lstStyle>
          <a:p>
            <a:pPr>
              <a:defRPr/>
            </a:pPr>
            <a:endParaRPr lang="es-ES"/>
          </a:p>
        </p:txBody>
      </p:sp>
      <p:sp>
        <p:nvSpPr>
          <p:cNvPr id="2" name="Title 1"/>
          <p:cNvSpPr>
            <a:spLocks noGrp="1"/>
          </p:cNvSpPr>
          <p:nvPr>
            <p:ph type="title"/>
          </p:nvPr>
        </p:nvSpPr>
        <p:spPr>
          <a:xfrm>
            <a:off x="609600" y="274639"/>
            <a:ext cx="10972800" cy="1143000"/>
          </a:xfrm>
          <a:prstGeom prst="rect">
            <a:avLst/>
          </a:prstGeom>
        </p:spPr>
        <p:txBody>
          <a:bodyPr/>
          <a:lstStyle/>
          <a:p>
            <a:r>
              <a:rPr lang="x-none"/>
              <a:t>Click to edit Master title style</a:t>
            </a:r>
            <a:endParaRPr lang="en-US"/>
          </a:p>
        </p:txBody>
      </p:sp>
      <p:sp>
        <p:nvSpPr>
          <p:cNvPr id="9" name="Slide Number Placeholder 5"/>
          <p:cNvSpPr txBox="1">
            <a:spLocks/>
          </p:cNvSpPr>
          <p:nvPr userDrawn="1"/>
        </p:nvSpPr>
        <p:spPr>
          <a:xfrm>
            <a:off x="739037" y="452037"/>
            <a:ext cx="801664" cy="368209"/>
          </a:xfrm>
          <a:prstGeom prst="rect">
            <a:avLst/>
          </a:prstGeom>
          <a:ln>
            <a:noFill/>
          </a:ln>
        </p:spPr>
        <p:txBody>
          <a:bodyPr lIns="91434" tIns="45718" rIns="91434" bIns="45718"/>
          <a:lstStyle>
            <a:defPPr>
              <a:defRPr lang="en-US"/>
            </a:defPPr>
            <a:lvl1pPr marL="0" algn="l" defTabSz="457167" rtl="0" eaLnBrk="1" latinLnBrk="0" hangingPunct="1">
              <a:defRPr sz="1900" kern="1200">
                <a:solidFill>
                  <a:srgbClr val="FFFFFF"/>
                </a:solidFill>
                <a:latin typeface="+mj-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pPr algn="l"/>
            <a:fld id="{6113E31D-E2AB-40D1-8B51-AFA5AFEF393A}" type="slidenum">
              <a:rPr lang="en-US" smtClean="0"/>
              <a:pPr algn="l"/>
              <a:t>‹#›</a:t>
            </a:fld>
            <a:endParaRPr lang="en-US" dirty="0"/>
          </a:p>
        </p:txBody>
      </p:sp>
    </p:spTree>
    <p:extLst>
      <p:ext uri="{BB962C8B-B14F-4D97-AF65-F5344CB8AC3E}">
        <p14:creationId xmlns:p14="http://schemas.microsoft.com/office/powerpoint/2010/main" val="151375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a:ln/>
        </p:spPr>
        <p:txBody>
          <a:bodyPr/>
          <a:lstStyle>
            <a:lvl1pPr>
              <a:defRPr/>
            </a:lvl1pPr>
          </a:lstStyle>
          <a:p>
            <a:pPr>
              <a:defRPr/>
            </a:pPr>
            <a:endParaRPr lang="es-ES"/>
          </a:p>
        </p:txBody>
      </p:sp>
      <p:sp>
        <p:nvSpPr>
          <p:cNvPr id="3" name="Rectangle 5"/>
          <p:cNvSpPr>
            <a:spLocks noGrp="1" noChangeArrowheads="1"/>
          </p:cNvSpPr>
          <p:nvPr>
            <p:ph type="ftr" sz="quarter" idx="11"/>
          </p:nvPr>
        </p:nvSpPr>
        <p:spPr>
          <a:xfrm>
            <a:off x="4165600" y="6245225"/>
            <a:ext cx="3860800" cy="476251"/>
          </a:xfrm>
          <a:prstGeom prst="rect">
            <a:avLst/>
          </a:prstGeom>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xfrm>
            <a:off x="8737600" y="6619113"/>
            <a:ext cx="2844800" cy="476251"/>
          </a:xfrm>
          <a:prstGeom prst="rect">
            <a:avLst/>
          </a:prstGeom>
          <a:ln/>
        </p:spPr>
        <p:txBody>
          <a:bodyPr/>
          <a:lstStyle>
            <a:lvl1pPr>
              <a:defRPr sz="1333">
                <a:solidFill>
                  <a:schemeClr val="bg1">
                    <a:lumMod val="75000"/>
                  </a:schemeClr>
                </a:solidFill>
              </a:defRPr>
            </a:lvl1pPr>
          </a:lstStyle>
          <a:p>
            <a:pPr>
              <a:defRPr/>
            </a:pPr>
            <a:fld id="{9EA27F36-26AC-C846-BD08-B3050650EC4E}" type="slidenum">
              <a:rPr lang="es-ES" smtClean="0"/>
              <a:pPr>
                <a:defRPr/>
              </a:pPr>
              <a:t>‹#›</a:t>
            </a:fld>
            <a:endParaRPr lang="es-ES" dirty="0"/>
          </a:p>
        </p:txBody>
      </p:sp>
    </p:spTree>
    <p:extLst>
      <p:ext uri="{BB962C8B-B14F-4D97-AF65-F5344CB8AC3E}">
        <p14:creationId xmlns:p14="http://schemas.microsoft.com/office/powerpoint/2010/main" val="166372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246649" y="6355322"/>
            <a:ext cx="610813" cy="366183"/>
          </a:xfrm>
          <a:prstGeom prst="rect">
            <a:avLst/>
          </a:prstGeom>
        </p:spPr>
        <p:txBody>
          <a:bodyPr lIns="121917" tIns="60958" rIns="121917" bIns="60958"/>
          <a:lstStyle>
            <a:lvl1pPr algn="ctr">
              <a:defRPr sz="1200">
                <a:latin typeface="Century Gothic"/>
                <a:cs typeface="Century Gothic"/>
              </a:defRPr>
            </a:lvl1pPr>
          </a:lstStyle>
          <a:p>
            <a:fld id="{7EFD503D-60EE-C446-8F06-BB3FF7EFFAA2}" type="slidenum">
              <a:rPr lang="uk-UA" smtClean="0"/>
              <a:t>‹#›</a:t>
            </a:fld>
            <a:endParaRPr lang="uk-UA"/>
          </a:p>
        </p:txBody>
      </p:sp>
    </p:spTree>
    <p:extLst>
      <p:ext uri="{BB962C8B-B14F-4D97-AF65-F5344CB8AC3E}">
        <p14:creationId xmlns:p14="http://schemas.microsoft.com/office/powerpoint/2010/main" val="234756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789226-A9FF-4A86-9ABD-054E6EA1ADB0}" type="datetime1">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8CF53-13DA-429F-B9EB-77E233A1F386}" type="slidenum">
              <a:rPr lang="en-US" smtClean="0"/>
              <a:t>‹#›</a:t>
            </a:fld>
            <a:endParaRPr lang="en-US"/>
          </a:p>
        </p:txBody>
      </p:sp>
    </p:spTree>
    <p:extLst>
      <p:ext uri="{BB962C8B-B14F-4D97-AF65-F5344CB8AC3E}">
        <p14:creationId xmlns:p14="http://schemas.microsoft.com/office/powerpoint/2010/main" val="147449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1986-881D-D2EE-076C-17874EC7417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891611-6026-0716-E300-4C7FA3CC7D9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5899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10499" y="482831"/>
            <a:ext cx="1007581" cy="382111"/>
          </a:xfrm>
          <a:prstGeom prst="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1436" tIns="45718" rIns="91436" bIns="45718" spcCol="0" rtlCol="0" anchor="ctr"/>
          <a:lstStyle/>
          <a:p>
            <a:pPr algn="ctr"/>
            <a:endParaRPr lang="en-US" dirty="0"/>
          </a:p>
        </p:txBody>
      </p:sp>
      <p:sp>
        <p:nvSpPr>
          <p:cNvPr id="18" name="Oval 17"/>
          <p:cNvSpPr/>
          <p:nvPr userDrawn="1"/>
        </p:nvSpPr>
        <p:spPr>
          <a:xfrm>
            <a:off x="691964" y="281129"/>
            <a:ext cx="747659" cy="747659"/>
          </a:xfrm>
          <a:prstGeom prst="ellipse">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lIns="91436" tIns="45718" rIns="91436" bIns="45718" spcCol="0" rtlCol="0" anchor="ctr"/>
          <a:lstStyle/>
          <a:p>
            <a:pPr algn="ctr"/>
            <a:r>
              <a:rPr lang="en-US" dirty="0"/>
              <a:t>   </a:t>
            </a:r>
          </a:p>
        </p:txBody>
      </p:sp>
      <p:sp>
        <p:nvSpPr>
          <p:cNvPr id="19" name="Rectangle 18"/>
          <p:cNvSpPr/>
          <p:nvPr userDrawn="1"/>
        </p:nvSpPr>
        <p:spPr>
          <a:xfrm flipH="1">
            <a:off x="-10499" y="-94466"/>
            <a:ext cx="93539" cy="70154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spcCol="0" rtlCol="0" anchor="ctr"/>
          <a:lstStyle/>
          <a:p>
            <a:pPr algn="ctr"/>
            <a:endParaRPr lang="en-US">
              <a:solidFill>
                <a:schemeClr val="accent1"/>
              </a:solidFill>
            </a:endParaRPr>
          </a:p>
        </p:txBody>
      </p:sp>
    </p:spTree>
    <p:extLst>
      <p:ext uri="{BB962C8B-B14F-4D97-AF65-F5344CB8AC3E}">
        <p14:creationId xmlns:p14="http://schemas.microsoft.com/office/powerpoint/2010/main" val="392156145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89" r:id="rId3"/>
    <p:sldLayoutId id="2147483691" r:id="rId4"/>
    <p:sldLayoutId id="2147483692" r:id="rId5"/>
    <p:sldLayoutId id="2147483693" r:id="rId6"/>
    <p:sldLayoutId id="2147483694" r:id="rId7"/>
  </p:sldLayoutIdLst>
  <p:hf hdr="0" ftr="0" dt="0"/>
  <p:txStyles>
    <p:titleStyle>
      <a:lvl1pPr algn="ctr" defTabSz="609539" rtl="0" eaLnBrk="1" latinLnBrk="0" hangingPunct="1">
        <a:spcBef>
          <a:spcPct val="0"/>
        </a:spcBef>
        <a:buNone/>
        <a:defRPr sz="5900" kern="1200">
          <a:solidFill>
            <a:schemeClr val="tx1"/>
          </a:solidFill>
          <a:latin typeface="+mj-lt"/>
          <a:ea typeface="+mj-ea"/>
          <a:cs typeface="+mj-cs"/>
        </a:defRPr>
      </a:lvl1pPr>
    </p:titleStyle>
    <p:bodyStyle>
      <a:lvl1pPr marL="457155" indent="-457155" algn="l" defTabSz="609539" rtl="0" eaLnBrk="1" latinLnBrk="0" hangingPunct="1">
        <a:spcBef>
          <a:spcPct val="20000"/>
        </a:spcBef>
        <a:buFont typeface="Arial"/>
        <a:buChar char="•"/>
        <a:defRPr sz="4300" kern="1200">
          <a:solidFill>
            <a:schemeClr val="tx1"/>
          </a:solidFill>
          <a:latin typeface="+mn-lt"/>
          <a:ea typeface="+mn-ea"/>
          <a:cs typeface="+mn-cs"/>
        </a:defRPr>
      </a:lvl1pPr>
      <a:lvl2pPr marL="990502" indent="-380962" algn="l" defTabSz="609539" rtl="0" eaLnBrk="1" latinLnBrk="0" hangingPunct="1">
        <a:spcBef>
          <a:spcPct val="20000"/>
        </a:spcBef>
        <a:buFont typeface="Arial"/>
        <a:buChar char="–"/>
        <a:defRPr sz="3700" kern="1200">
          <a:solidFill>
            <a:schemeClr val="tx1"/>
          </a:solidFill>
          <a:latin typeface="+mn-lt"/>
          <a:ea typeface="+mn-ea"/>
          <a:cs typeface="+mn-cs"/>
        </a:defRPr>
      </a:lvl2pPr>
      <a:lvl3pPr marL="1523849" indent="-304768" algn="l" defTabSz="609539" rtl="0" eaLnBrk="1" latinLnBrk="0" hangingPunct="1">
        <a:spcBef>
          <a:spcPct val="20000"/>
        </a:spcBef>
        <a:buFont typeface="Arial"/>
        <a:buChar char="•"/>
        <a:defRPr sz="3200" kern="1200">
          <a:solidFill>
            <a:schemeClr val="tx1"/>
          </a:solidFill>
          <a:latin typeface="+mn-lt"/>
          <a:ea typeface="+mn-ea"/>
          <a:cs typeface="+mn-cs"/>
        </a:defRPr>
      </a:lvl3pPr>
      <a:lvl4pPr marL="2133387" indent="-304768" algn="l" defTabSz="609539" rtl="0" eaLnBrk="1" latinLnBrk="0" hangingPunct="1">
        <a:spcBef>
          <a:spcPct val="20000"/>
        </a:spcBef>
        <a:buFont typeface="Arial"/>
        <a:buChar char="–"/>
        <a:defRPr sz="2700" kern="1200">
          <a:solidFill>
            <a:schemeClr val="tx1"/>
          </a:solidFill>
          <a:latin typeface="+mn-lt"/>
          <a:ea typeface="+mn-ea"/>
          <a:cs typeface="+mn-cs"/>
        </a:defRPr>
      </a:lvl4pPr>
      <a:lvl5pPr marL="2742926" indent="-304768" algn="l" defTabSz="609539" rtl="0" eaLnBrk="1" latinLnBrk="0" hangingPunct="1">
        <a:spcBef>
          <a:spcPct val="20000"/>
        </a:spcBef>
        <a:buFont typeface="Arial"/>
        <a:buChar char="»"/>
        <a:defRPr sz="2700" kern="1200">
          <a:solidFill>
            <a:schemeClr val="tx1"/>
          </a:solidFill>
          <a:latin typeface="+mn-lt"/>
          <a:ea typeface="+mn-ea"/>
          <a:cs typeface="+mn-cs"/>
        </a:defRPr>
      </a:lvl5pPr>
      <a:lvl6pPr marL="3352464" indent="-304768" algn="l" defTabSz="609539" rtl="0" eaLnBrk="1" latinLnBrk="0" hangingPunct="1">
        <a:spcBef>
          <a:spcPct val="20000"/>
        </a:spcBef>
        <a:buFont typeface="Arial"/>
        <a:buChar char="•"/>
        <a:defRPr sz="2700"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700"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700"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14" name="Rectangle 13"/>
          <p:cNvSpPr/>
          <p:nvPr userDrawn="1"/>
        </p:nvSpPr>
        <p:spPr>
          <a:xfrm flipH="1">
            <a:off x="-10499" y="-94466"/>
            <a:ext cx="93539" cy="7015444"/>
          </a:xfrm>
          <a:prstGeom prst="rect">
            <a:avLst/>
          </a:prstGeom>
          <a:solidFill>
            <a:srgbClr val="48DFCC"/>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spcCol="0" rtlCol="0" anchor="ctr"/>
          <a:lstStyle/>
          <a:p>
            <a:pPr algn="ctr"/>
            <a:endParaRPr lang="en-US">
              <a:solidFill>
                <a:schemeClr val="accent1"/>
              </a:solidFill>
            </a:endParaRPr>
          </a:p>
        </p:txBody>
      </p:sp>
    </p:spTree>
    <p:extLst>
      <p:ext uri="{BB962C8B-B14F-4D97-AF65-F5344CB8AC3E}">
        <p14:creationId xmlns:p14="http://schemas.microsoft.com/office/powerpoint/2010/main" val="3638753782"/>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ctr" defTabSz="609523" rtl="0" eaLnBrk="1" latinLnBrk="0" hangingPunct="1">
        <a:spcBef>
          <a:spcPct val="0"/>
        </a:spcBef>
        <a:buNone/>
        <a:defRPr sz="5900" kern="1200">
          <a:solidFill>
            <a:schemeClr val="tx1"/>
          </a:solidFill>
          <a:latin typeface="+mj-lt"/>
          <a:ea typeface="+mj-ea"/>
          <a:cs typeface="+mj-cs"/>
        </a:defRPr>
      </a:lvl1pPr>
    </p:titleStyle>
    <p:bodyStyle>
      <a:lvl1pPr marL="457143" indent="-457143" algn="l" defTabSz="609523" rtl="0" eaLnBrk="1" latinLnBrk="0" hangingPunct="1">
        <a:spcBef>
          <a:spcPct val="20000"/>
        </a:spcBef>
        <a:buFont typeface="Arial"/>
        <a:buChar char="•"/>
        <a:defRPr sz="4300" kern="1200">
          <a:solidFill>
            <a:schemeClr val="tx1"/>
          </a:solidFill>
          <a:latin typeface="+mn-lt"/>
          <a:ea typeface="+mn-ea"/>
          <a:cs typeface="+mn-cs"/>
        </a:defRPr>
      </a:lvl1pPr>
      <a:lvl2pPr marL="990478" indent="-380953" algn="l" defTabSz="609523" rtl="0" eaLnBrk="1" latinLnBrk="0" hangingPunct="1">
        <a:spcBef>
          <a:spcPct val="20000"/>
        </a:spcBef>
        <a:buFont typeface="Arial"/>
        <a:buChar char="–"/>
        <a:defRPr sz="3700" kern="1200">
          <a:solidFill>
            <a:schemeClr val="tx1"/>
          </a:solidFill>
          <a:latin typeface="+mn-lt"/>
          <a:ea typeface="+mn-ea"/>
          <a:cs typeface="+mn-cs"/>
        </a:defRPr>
      </a:lvl2pPr>
      <a:lvl3pPr marL="1523811" indent="-304760" algn="l" defTabSz="609523" rtl="0" eaLnBrk="1" latinLnBrk="0" hangingPunct="1">
        <a:spcBef>
          <a:spcPct val="20000"/>
        </a:spcBef>
        <a:buFont typeface="Arial"/>
        <a:buChar char="•"/>
        <a:defRPr sz="3200" kern="1200">
          <a:solidFill>
            <a:schemeClr val="tx1"/>
          </a:solidFill>
          <a:latin typeface="+mn-lt"/>
          <a:ea typeface="+mn-ea"/>
          <a:cs typeface="+mn-cs"/>
        </a:defRPr>
      </a:lvl3pPr>
      <a:lvl4pPr marL="2133333" indent="-304760" algn="l" defTabSz="609523" rtl="0" eaLnBrk="1" latinLnBrk="0" hangingPunct="1">
        <a:spcBef>
          <a:spcPct val="20000"/>
        </a:spcBef>
        <a:buFont typeface="Arial"/>
        <a:buChar char="–"/>
        <a:defRPr sz="2700" kern="1200">
          <a:solidFill>
            <a:schemeClr val="tx1"/>
          </a:solidFill>
          <a:latin typeface="+mn-lt"/>
          <a:ea typeface="+mn-ea"/>
          <a:cs typeface="+mn-cs"/>
        </a:defRPr>
      </a:lvl4pPr>
      <a:lvl5pPr marL="2742858" indent="-304760" algn="l" defTabSz="609523" rtl="0" eaLnBrk="1" latinLnBrk="0" hangingPunct="1">
        <a:spcBef>
          <a:spcPct val="20000"/>
        </a:spcBef>
        <a:buFont typeface="Arial"/>
        <a:buChar char="»"/>
        <a:defRPr sz="2700" kern="1200">
          <a:solidFill>
            <a:schemeClr val="tx1"/>
          </a:solidFill>
          <a:latin typeface="+mn-lt"/>
          <a:ea typeface="+mn-ea"/>
          <a:cs typeface="+mn-cs"/>
        </a:defRPr>
      </a:lvl5pPr>
      <a:lvl6pPr marL="3352380" indent="-304760" algn="l" defTabSz="609523" rtl="0" eaLnBrk="1" latinLnBrk="0" hangingPunct="1">
        <a:spcBef>
          <a:spcPct val="20000"/>
        </a:spcBef>
        <a:buFont typeface="Arial"/>
        <a:buChar char="•"/>
        <a:defRPr sz="2700" kern="1200">
          <a:solidFill>
            <a:schemeClr val="tx1"/>
          </a:solidFill>
          <a:latin typeface="+mn-lt"/>
          <a:ea typeface="+mn-ea"/>
          <a:cs typeface="+mn-cs"/>
        </a:defRPr>
      </a:lvl6pPr>
      <a:lvl7pPr marL="3961906" indent="-304760" algn="l" defTabSz="609523" rtl="0" eaLnBrk="1" latinLnBrk="0" hangingPunct="1">
        <a:spcBef>
          <a:spcPct val="20000"/>
        </a:spcBef>
        <a:buFont typeface="Arial"/>
        <a:buChar char="•"/>
        <a:defRPr sz="2700" kern="1200">
          <a:solidFill>
            <a:schemeClr val="tx1"/>
          </a:solidFill>
          <a:latin typeface="+mn-lt"/>
          <a:ea typeface="+mn-ea"/>
          <a:cs typeface="+mn-cs"/>
        </a:defRPr>
      </a:lvl7pPr>
      <a:lvl8pPr marL="4571430" indent="-304760" algn="l" defTabSz="609523" rtl="0" eaLnBrk="1" latinLnBrk="0" hangingPunct="1">
        <a:spcBef>
          <a:spcPct val="20000"/>
        </a:spcBef>
        <a:buFont typeface="Arial"/>
        <a:buChar char="•"/>
        <a:defRPr sz="2700" kern="1200">
          <a:solidFill>
            <a:schemeClr val="tx1"/>
          </a:solidFill>
          <a:latin typeface="+mn-lt"/>
          <a:ea typeface="+mn-ea"/>
          <a:cs typeface="+mn-cs"/>
        </a:defRPr>
      </a:lvl8pPr>
      <a:lvl9pPr marL="5180953" indent="-304760" algn="l" defTabSz="60952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23" rtl="0" eaLnBrk="1" latinLnBrk="0" hangingPunct="1">
        <a:defRPr sz="2400" kern="1200">
          <a:solidFill>
            <a:schemeClr val="tx1"/>
          </a:solidFill>
          <a:latin typeface="+mn-lt"/>
          <a:ea typeface="+mn-ea"/>
          <a:cs typeface="+mn-cs"/>
        </a:defRPr>
      </a:lvl1pPr>
      <a:lvl2pPr marL="609523" algn="l" defTabSz="609523" rtl="0" eaLnBrk="1" latinLnBrk="0" hangingPunct="1">
        <a:defRPr sz="2400" kern="1200">
          <a:solidFill>
            <a:schemeClr val="tx1"/>
          </a:solidFill>
          <a:latin typeface="+mn-lt"/>
          <a:ea typeface="+mn-ea"/>
          <a:cs typeface="+mn-cs"/>
        </a:defRPr>
      </a:lvl2pPr>
      <a:lvl3pPr marL="1219050" algn="l" defTabSz="609523" rtl="0" eaLnBrk="1" latinLnBrk="0" hangingPunct="1">
        <a:defRPr sz="2400" kern="1200">
          <a:solidFill>
            <a:schemeClr val="tx1"/>
          </a:solidFill>
          <a:latin typeface="+mn-lt"/>
          <a:ea typeface="+mn-ea"/>
          <a:cs typeface="+mn-cs"/>
        </a:defRPr>
      </a:lvl3pPr>
      <a:lvl4pPr marL="1828573" algn="l" defTabSz="609523" rtl="0" eaLnBrk="1" latinLnBrk="0" hangingPunct="1">
        <a:defRPr sz="2400" kern="1200">
          <a:solidFill>
            <a:schemeClr val="tx1"/>
          </a:solidFill>
          <a:latin typeface="+mn-lt"/>
          <a:ea typeface="+mn-ea"/>
          <a:cs typeface="+mn-cs"/>
        </a:defRPr>
      </a:lvl4pPr>
      <a:lvl5pPr marL="2438098" algn="l" defTabSz="609523" rtl="0" eaLnBrk="1" latinLnBrk="0" hangingPunct="1">
        <a:defRPr sz="2400" kern="1200">
          <a:solidFill>
            <a:schemeClr val="tx1"/>
          </a:solidFill>
          <a:latin typeface="+mn-lt"/>
          <a:ea typeface="+mn-ea"/>
          <a:cs typeface="+mn-cs"/>
        </a:defRPr>
      </a:lvl5pPr>
      <a:lvl6pPr marL="3047620" algn="l" defTabSz="609523" rtl="0" eaLnBrk="1" latinLnBrk="0" hangingPunct="1">
        <a:defRPr sz="2400" kern="1200">
          <a:solidFill>
            <a:schemeClr val="tx1"/>
          </a:solidFill>
          <a:latin typeface="+mn-lt"/>
          <a:ea typeface="+mn-ea"/>
          <a:cs typeface="+mn-cs"/>
        </a:defRPr>
      </a:lvl6pPr>
      <a:lvl7pPr marL="3657143" algn="l" defTabSz="609523" rtl="0" eaLnBrk="1" latinLnBrk="0" hangingPunct="1">
        <a:defRPr sz="2400" kern="1200">
          <a:solidFill>
            <a:schemeClr val="tx1"/>
          </a:solidFill>
          <a:latin typeface="+mn-lt"/>
          <a:ea typeface="+mn-ea"/>
          <a:cs typeface="+mn-cs"/>
        </a:defRPr>
      </a:lvl7pPr>
      <a:lvl8pPr marL="4266667" algn="l" defTabSz="609523" rtl="0" eaLnBrk="1" latinLnBrk="0" hangingPunct="1">
        <a:defRPr sz="2400" kern="1200">
          <a:solidFill>
            <a:schemeClr val="tx1"/>
          </a:solidFill>
          <a:latin typeface="+mn-lt"/>
          <a:ea typeface="+mn-ea"/>
          <a:cs typeface="+mn-cs"/>
        </a:defRPr>
      </a:lvl8pPr>
      <a:lvl9pPr marL="4876191" algn="l" defTabSz="60952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6.jpe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B49154-27CE-04A6-1878-BF4E8B715E0F}"/>
              </a:ext>
            </a:extLst>
          </p:cNvPr>
          <p:cNvSpPr/>
          <p:nvPr/>
        </p:nvSpPr>
        <p:spPr>
          <a:xfrm>
            <a:off x="-249902" y="-165907"/>
            <a:ext cx="2596243" cy="19267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1265359"/>
            <a:ext cx="12192000" cy="231432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1265359"/>
            <a:ext cx="12192000" cy="2314322"/>
          </a:xfrm>
        </p:spPr>
        <p:txBody>
          <a:bodyPr lIns="91440" tIns="45720" rIns="91440" bIns="45720" anchor="ctr" anchorCtr="0">
            <a:noAutofit/>
          </a:bodyPr>
          <a:lstStyle/>
          <a:p>
            <a:r>
              <a:rPr lang="en-US" sz="5400" dirty="0">
                <a:solidFill>
                  <a:schemeClr val="bg1"/>
                </a:solidFill>
              </a:rPr>
              <a:t>Searching Entangled Program Spaces</a:t>
            </a:r>
          </a:p>
        </p:txBody>
      </p:sp>
      <p:sp>
        <p:nvSpPr>
          <p:cNvPr id="6" name="Subtitle 5">
            <a:extLst>
              <a:ext uri="{FF2B5EF4-FFF2-40B4-BE49-F238E27FC236}">
                <a16:creationId xmlns:a16="http://schemas.microsoft.com/office/drawing/2014/main" id="{986EAB9A-6FBB-458A-A2FF-31DA2E095A0D}"/>
              </a:ext>
            </a:extLst>
          </p:cNvPr>
          <p:cNvSpPr>
            <a:spLocks noGrp="1"/>
          </p:cNvSpPr>
          <p:nvPr>
            <p:ph type="subTitle" idx="1"/>
          </p:nvPr>
        </p:nvSpPr>
        <p:spPr>
          <a:xfrm>
            <a:off x="0" y="3833044"/>
            <a:ext cx="12192000" cy="1655762"/>
          </a:xfrm>
        </p:spPr>
        <p:txBody>
          <a:bodyPr lIns="91440" tIns="45720" rIns="91440" bIns="45720" anchor="t"/>
          <a:lstStyle/>
          <a:p>
            <a:r>
              <a:rPr lang="en-US" b="1" dirty="0">
                <a:solidFill>
                  <a:schemeClr val="tx1">
                    <a:lumMod val="75000"/>
                  </a:schemeClr>
                </a:solidFill>
              </a:rPr>
              <a:t>James Koppel</a:t>
            </a:r>
            <a:r>
              <a:rPr lang="en-US" dirty="0">
                <a:solidFill>
                  <a:schemeClr val="tx1">
                    <a:lumMod val="65000"/>
                    <a:lumOff val="35000"/>
                  </a:schemeClr>
                </a:solidFill>
              </a:rPr>
              <a:t>, Zheng Guo, </a:t>
            </a:r>
            <a:r>
              <a:rPr lang="en-US" dirty="0" err="1">
                <a:solidFill>
                  <a:schemeClr val="tx1">
                    <a:lumMod val="65000"/>
                    <a:lumOff val="35000"/>
                  </a:schemeClr>
                </a:solidFill>
              </a:rPr>
              <a:t>Edsko</a:t>
            </a:r>
            <a:r>
              <a:rPr lang="en-US" dirty="0">
                <a:solidFill>
                  <a:schemeClr val="tx1">
                    <a:lumMod val="65000"/>
                    <a:lumOff val="35000"/>
                  </a:schemeClr>
                </a:solidFill>
              </a:rPr>
              <a:t> de Vries, </a:t>
            </a:r>
            <a:br>
              <a:rPr lang="en-US" dirty="0">
                <a:solidFill>
                  <a:schemeClr val="tx1">
                    <a:lumMod val="65000"/>
                    <a:lumOff val="35000"/>
                  </a:schemeClr>
                </a:solidFill>
              </a:rPr>
            </a:br>
            <a:r>
              <a:rPr lang="en-US" dirty="0">
                <a:solidFill>
                  <a:schemeClr val="tx1">
                    <a:lumMod val="65000"/>
                    <a:lumOff val="35000"/>
                  </a:schemeClr>
                </a:solidFill>
              </a:rPr>
              <a:t>Armando Solar-Lezama, and Nadia Polikarpova</a:t>
            </a:r>
          </a:p>
          <a:p>
            <a:endParaRPr lang="en-US" sz="1800" dirty="0">
              <a:solidFill>
                <a:schemeClr val="tx1">
                  <a:lumMod val="65000"/>
                  <a:lumOff val="35000"/>
                </a:schemeClr>
              </a:solidFill>
            </a:endParaRPr>
          </a:p>
        </p:txBody>
      </p:sp>
      <p:grpSp>
        <p:nvGrpSpPr>
          <p:cNvPr id="11" name="Group 10">
            <a:extLst>
              <a:ext uri="{FF2B5EF4-FFF2-40B4-BE49-F238E27FC236}">
                <a16:creationId xmlns:a16="http://schemas.microsoft.com/office/drawing/2014/main" id="{4A85BB36-B29C-E7D4-FDDE-DAD499A30696}"/>
              </a:ext>
            </a:extLst>
          </p:cNvPr>
          <p:cNvGrpSpPr/>
          <p:nvPr/>
        </p:nvGrpSpPr>
        <p:grpSpPr>
          <a:xfrm>
            <a:off x="8752113" y="5407539"/>
            <a:ext cx="2957843" cy="869743"/>
            <a:chOff x="8752113" y="5547386"/>
            <a:chExt cx="2957843" cy="869743"/>
          </a:xfrm>
        </p:grpSpPr>
        <p:pic>
          <p:nvPicPr>
            <p:cNvPr id="7" name="Picture 6">
              <a:extLst>
                <a:ext uri="{FF2B5EF4-FFF2-40B4-BE49-F238E27FC236}">
                  <a16:creationId xmlns:a16="http://schemas.microsoft.com/office/drawing/2014/main" id="{57B80DE6-2F0A-4A35-80AC-CED93C1D8A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1357" y="6196013"/>
              <a:ext cx="2938599" cy="221116"/>
            </a:xfrm>
            <a:prstGeom prst="rect">
              <a:avLst/>
            </a:prstGeom>
          </p:spPr>
        </p:pic>
        <p:pic>
          <p:nvPicPr>
            <p:cNvPr id="8" name="Picture 7">
              <a:extLst>
                <a:ext uri="{FF2B5EF4-FFF2-40B4-BE49-F238E27FC236}">
                  <a16:creationId xmlns:a16="http://schemas.microsoft.com/office/drawing/2014/main" id="{A2415BB7-E0E4-4D6D-A5E6-22299785B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113" y="5547386"/>
              <a:ext cx="2932441" cy="586488"/>
            </a:xfrm>
            <a:prstGeom prst="rect">
              <a:avLst/>
            </a:prstGeom>
          </p:spPr>
        </p:pic>
      </p:grpSp>
      <p:pic>
        <p:nvPicPr>
          <p:cNvPr id="5" name="Picture 4">
            <a:extLst>
              <a:ext uri="{FF2B5EF4-FFF2-40B4-BE49-F238E27FC236}">
                <a16:creationId xmlns:a16="http://schemas.microsoft.com/office/drawing/2014/main" id="{832F0C2D-30C8-447E-468A-113E04C8C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220" y="5211890"/>
            <a:ext cx="1655651" cy="1261040"/>
          </a:xfrm>
          <a:prstGeom prst="rect">
            <a:avLst/>
          </a:prstGeom>
        </p:spPr>
      </p:pic>
      <p:pic>
        <p:nvPicPr>
          <p:cNvPr id="10" name="Picture 9">
            <a:extLst>
              <a:ext uri="{FF2B5EF4-FFF2-40B4-BE49-F238E27FC236}">
                <a16:creationId xmlns:a16="http://schemas.microsoft.com/office/drawing/2014/main" id="{5447F4B1-1DD0-FEF9-9143-BA54DB2249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1461" y="5347233"/>
            <a:ext cx="2353061" cy="990354"/>
          </a:xfrm>
          <a:prstGeom prst="rect">
            <a:avLst/>
          </a:prstGeom>
        </p:spPr>
      </p:pic>
    </p:spTree>
    <p:extLst>
      <p:ext uri="{BB962C8B-B14F-4D97-AF65-F5344CB8AC3E}">
        <p14:creationId xmlns:p14="http://schemas.microsoft.com/office/powerpoint/2010/main" val="889958407"/>
      </p:ext>
    </p:extLst>
  </p:cSld>
  <p:clrMapOvr>
    <a:masterClrMapping/>
  </p:clrMapOvr>
  <mc:AlternateContent xmlns:mc="http://schemas.openxmlformats.org/markup-compatibility/2006" xmlns:p14="http://schemas.microsoft.com/office/powerpoint/2010/main">
    <mc:Choice Requires="p14">
      <p:transition spd="slow" p14:dur="2000" advTm="24430"/>
    </mc:Choice>
    <mc:Fallback xmlns="">
      <p:transition spd="slow" advTm="244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5" y="0"/>
            <a:ext cx="2596243"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0" name="TextBox 9">
            <a:extLst>
              <a:ext uri="{FF2B5EF4-FFF2-40B4-BE49-F238E27FC236}">
                <a16:creationId xmlns:a16="http://schemas.microsoft.com/office/drawing/2014/main" id="{0FA8338F-8D23-E849-B85C-9852CC31EE96}"/>
              </a:ext>
            </a:extLst>
          </p:cNvPr>
          <p:cNvSpPr txBox="1"/>
          <p:nvPr/>
        </p:nvSpPr>
        <p:spPr>
          <a:xfrm>
            <a:off x="1690572" y="1651491"/>
            <a:ext cx="8810855" cy="861774"/>
          </a:xfrm>
          <a:prstGeom prst="rect">
            <a:avLst/>
          </a:prstGeom>
          <a:noFill/>
        </p:spPr>
        <p:txBody>
          <a:bodyPr wrap="square" rtlCol="0">
            <a:spAutoFit/>
          </a:bodyPr>
          <a:lstStyle/>
          <a:p>
            <a:pPr algn="ctr">
              <a:lnSpc>
                <a:spcPts val="6000"/>
              </a:lnSpc>
              <a:spcBef>
                <a:spcPts val="600"/>
              </a:spcBef>
            </a:pPr>
            <a:r>
              <a:rPr lang="en-US" sz="5400" spc="50" dirty="0">
                <a:solidFill>
                  <a:schemeClr val="accent4"/>
                </a:solidFill>
                <a:ea typeface="Open Sans" charset="0"/>
                <a:cs typeface="Open Sans" charset="0"/>
              </a:rPr>
              <a:t>So what exactly is an ECTA?</a:t>
            </a:r>
          </a:p>
        </p:txBody>
      </p:sp>
      <p:sp>
        <p:nvSpPr>
          <p:cNvPr id="4" name="TextBox 3">
            <a:extLst>
              <a:ext uri="{FF2B5EF4-FFF2-40B4-BE49-F238E27FC236}">
                <a16:creationId xmlns:a16="http://schemas.microsoft.com/office/drawing/2014/main" id="{EB903283-4359-2411-8BA4-FB5FDA2DA75B}"/>
              </a:ext>
            </a:extLst>
          </p:cNvPr>
          <p:cNvSpPr txBox="1"/>
          <p:nvPr/>
        </p:nvSpPr>
        <p:spPr>
          <a:xfrm>
            <a:off x="1690572" y="3919678"/>
            <a:ext cx="8810855" cy="818366"/>
          </a:xfrm>
          <a:prstGeom prst="rect">
            <a:avLst/>
          </a:prstGeom>
          <a:noFill/>
        </p:spPr>
        <p:txBody>
          <a:bodyPr wrap="square" rtlCol="0">
            <a:spAutoFit/>
          </a:bodyPr>
          <a:lstStyle/>
          <a:p>
            <a:pPr algn="ctr">
              <a:lnSpc>
                <a:spcPts val="6000"/>
              </a:lnSpc>
              <a:spcBef>
                <a:spcPts val="600"/>
              </a:spcBef>
            </a:pPr>
            <a:r>
              <a:rPr lang="en-US" sz="4400" spc="50" dirty="0">
                <a:ea typeface="Open Sans" charset="0"/>
                <a:cs typeface="Open Sans" charset="0"/>
              </a:rPr>
              <a:t>First, what do they do?</a:t>
            </a:r>
          </a:p>
        </p:txBody>
      </p:sp>
    </p:spTree>
    <p:extLst>
      <p:ext uri="{BB962C8B-B14F-4D97-AF65-F5344CB8AC3E}">
        <p14:creationId xmlns:p14="http://schemas.microsoft.com/office/powerpoint/2010/main" val="20634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5" y="0"/>
            <a:ext cx="2596243"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0" name="TextBox 9">
            <a:extLst>
              <a:ext uri="{FF2B5EF4-FFF2-40B4-BE49-F238E27FC236}">
                <a16:creationId xmlns:a16="http://schemas.microsoft.com/office/drawing/2014/main" id="{0FA8338F-8D23-E849-B85C-9852CC31EE96}"/>
              </a:ext>
            </a:extLst>
          </p:cNvPr>
          <p:cNvSpPr txBox="1"/>
          <p:nvPr/>
        </p:nvSpPr>
        <p:spPr>
          <a:xfrm>
            <a:off x="1690572" y="1758510"/>
            <a:ext cx="8810855" cy="2497607"/>
          </a:xfrm>
          <a:prstGeom prst="rect">
            <a:avLst/>
          </a:prstGeom>
          <a:noFill/>
        </p:spPr>
        <p:txBody>
          <a:bodyPr wrap="square" lIns="91440" tIns="45720" rIns="91440" bIns="45720" rtlCol="0" anchor="t">
            <a:spAutoFit/>
          </a:bodyPr>
          <a:lstStyle/>
          <a:p>
            <a:pPr algn="ctr">
              <a:lnSpc>
                <a:spcPts val="6000"/>
              </a:lnSpc>
              <a:spcBef>
                <a:spcPts val="600"/>
              </a:spcBef>
            </a:pPr>
            <a:r>
              <a:rPr lang="en-US" sz="4000" spc="50" dirty="0">
                <a:solidFill>
                  <a:schemeClr val="accent4"/>
                </a:solidFill>
                <a:ea typeface="Open Sans"/>
                <a:cs typeface="Open Sans"/>
              </a:rPr>
              <a:t>In the past,</a:t>
            </a:r>
            <a:endParaRPr lang="en-US" dirty="0">
              <a:solidFill>
                <a:schemeClr val="accent4"/>
              </a:solidFill>
            </a:endParaRPr>
          </a:p>
          <a:p>
            <a:pPr algn="ctr">
              <a:lnSpc>
                <a:spcPts val="6000"/>
              </a:lnSpc>
              <a:spcBef>
                <a:spcPts val="600"/>
              </a:spcBef>
            </a:pPr>
            <a:r>
              <a:rPr lang="en-US" sz="4000" spc="50" dirty="0">
                <a:solidFill>
                  <a:schemeClr val="accent4"/>
                </a:solidFill>
                <a:ea typeface="Open Sans"/>
                <a:cs typeface="Open Sans"/>
              </a:rPr>
              <a:t>how did we represent</a:t>
            </a:r>
            <a:endParaRPr lang="en-US" dirty="0">
              <a:solidFill>
                <a:schemeClr val="accent4"/>
              </a:solidFill>
            </a:endParaRPr>
          </a:p>
          <a:p>
            <a:pPr algn="ctr">
              <a:lnSpc>
                <a:spcPts val="6000"/>
              </a:lnSpc>
              <a:spcBef>
                <a:spcPts val="600"/>
              </a:spcBef>
            </a:pPr>
            <a:r>
              <a:rPr lang="en-US" sz="4000" b="1" spc="50" dirty="0">
                <a:solidFill>
                  <a:schemeClr val="accent6">
                    <a:lumMod val="50000"/>
                  </a:schemeClr>
                </a:solidFill>
                <a:ea typeface="Open Sans Semibold"/>
                <a:cs typeface="Open Sans Semibold"/>
              </a:rPr>
              <a:t>large program spaces?</a:t>
            </a:r>
            <a:endParaRPr lang="en-US" sz="4000" spc="50" dirty="0">
              <a:solidFill>
                <a:schemeClr val="accent4"/>
              </a:solidFill>
              <a:ea typeface="Open Sans"/>
              <a:cs typeface="Open Sans"/>
            </a:endParaRPr>
          </a:p>
        </p:txBody>
      </p:sp>
    </p:spTree>
    <p:extLst>
      <p:ext uri="{BB962C8B-B14F-4D97-AF65-F5344CB8AC3E}">
        <p14:creationId xmlns:p14="http://schemas.microsoft.com/office/powerpoint/2010/main" val="3183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782C2BAD-C4B7-4F4B-9752-94DFFCD2ECA6}"/>
              </a:ext>
            </a:extLst>
          </p:cNvPr>
          <p:cNvSpPr/>
          <p:nvPr/>
        </p:nvSpPr>
        <p:spPr>
          <a:xfrm>
            <a:off x="7703753" y="2323265"/>
            <a:ext cx="2459695" cy="1094119"/>
          </a:xfrm>
          <a:prstGeom prst="ellipse">
            <a:avLst/>
          </a:prstGeom>
          <a:solidFill>
            <a:schemeClr val="accent6">
              <a:lumMod val="75000"/>
              <a:alpha val="50000"/>
            </a:schemeClr>
          </a:solidFill>
          <a:ln w="28575">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113E31D-E2AB-40D1-8B51-AFA5AFEF393A}" type="slidenum">
              <a:rPr lang="en-US" smtClean="0"/>
              <a:pPr/>
              <a:t>12</a:t>
            </a:fld>
            <a:endParaRPr lang="en-US" dirty="0"/>
          </a:p>
        </p:txBody>
      </p:sp>
      <p:sp>
        <p:nvSpPr>
          <p:cNvPr id="3" name="Title 1"/>
          <p:cNvSpPr txBox="1">
            <a:spLocks/>
          </p:cNvSpPr>
          <p:nvPr/>
        </p:nvSpPr>
        <p:spPr>
          <a:xfrm>
            <a:off x="1485621" y="198412"/>
            <a:ext cx="10096779" cy="641293"/>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err="1">
                <a:solidFill>
                  <a:schemeClr val="accent4"/>
                </a:solidFill>
                <a:cs typeface="Arial Rounded MT Bold"/>
              </a:rPr>
              <a:t>E-graphs =  Compact Program Spaces</a:t>
            </a:r>
            <a:endParaRPr lang="en-US" sz="4500" b="1" dirty="0">
              <a:solidFill>
                <a:schemeClr val="accent4"/>
              </a:solidFill>
              <a:cs typeface="Arial Rounded MT Bold"/>
            </a:endParaRPr>
          </a:p>
        </p:txBody>
      </p:sp>
      <p:sp>
        <p:nvSpPr>
          <p:cNvPr id="460" name="Title 1">
            <a:extLst>
              <a:ext uri="{FF2B5EF4-FFF2-40B4-BE49-F238E27FC236}">
                <a16:creationId xmlns:a16="http://schemas.microsoft.com/office/drawing/2014/main" id="{49240F76-1A8E-C84A-82E5-D73972539302}"/>
              </a:ext>
            </a:extLst>
          </p:cNvPr>
          <p:cNvSpPr txBox="1">
            <a:spLocks/>
          </p:cNvSpPr>
          <p:nvPr/>
        </p:nvSpPr>
        <p:spPr>
          <a:xfrm rot="21177805">
            <a:off x="6966309" y="555370"/>
            <a:ext cx="5999908" cy="646330"/>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a:solidFill>
                  <a:schemeClr val="accent1">
                    <a:lumMod val="75000"/>
                  </a:schemeClr>
                </a:solidFill>
                <a:cs typeface="Arial Rounded MT Bold"/>
              </a:rPr>
              <a:t>Exponentially large</a:t>
            </a:r>
          </a:p>
        </p:txBody>
      </p:sp>
      <p:sp>
        <p:nvSpPr>
          <p:cNvPr id="32" name="Oval 31">
            <a:extLst>
              <a:ext uri="{FF2B5EF4-FFF2-40B4-BE49-F238E27FC236}">
                <a16:creationId xmlns:a16="http://schemas.microsoft.com/office/drawing/2014/main" id="{6D9B63E1-B2FF-6A4B-8608-E197A8CF2B9D}"/>
              </a:ext>
            </a:extLst>
          </p:cNvPr>
          <p:cNvSpPr/>
          <p:nvPr/>
        </p:nvSpPr>
        <p:spPr>
          <a:xfrm>
            <a:off x="8027195" y="4140914"/>
            <a:ext cx="1856468" cy="1094119"/>
          </a:xfrm>
          <a:prstGeom prst="ellipse">
            <a:avLst/>
          </a:prstGeom>
          <a:solidFill>
            <a:schemeClr val="accent6">
              <a:lumMod val="75000"/>
              <a:alpha val="50000"/>
            </a:schemeClr>
          </a:solidFill>
          <a:ln w="28575">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1D6BC9A-E11D-D744-AA27-103D3E0D9B33}"/>
              </a:ext>
            </a:extLst>
          </p:cNvPr>
          <p:cNvSpPr/>
          <p:nvPr/>
        </p:nvSpPr>
        <p:spPr>
          <a:xfrm>
            <a:off x="8690604" y="2691931"/>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b="1" dirty="0">
                <a:solidFill>
                  <a:schemeClr val="accent2">
                    <a:lumMod val="40000"/>
                    <a:lumOff val="60000"/>
                  </a:schemeClr>
                </a:solidFill>
              </a:rPr>
              <a:t>y</a:t>
            </a:r>
          </a:p>
        </p:txBody>
      </p:sp>
      <p:sp>
        <p:nvSpPr>
          <p:cNvPr id="37" name="Rectangle 36">
            <a:extLst>
              <a:ext uri="{FF2B5EF4-FFF2-40B4-BE49-F238E27FC236}">
                <a16:creationId xmlns:a16="http://schemas.microsoft.com/office/drawing/2014/main" id="{CF348BD1-5E48-3449-8465-07A432EB2FB6}"/>
              </a:ext>
            </a:extLst>
          </p:cNvPr>
          <p:cNvSpPr/>
          <p:nvPr/>
        </p:nvSpPr>
        <p:spPr>
          <a:xfrm>
            <a:off x="8032672" y="2693049"/>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b="1" dirty="0">
                <a:solidFill>
                  <a:schemeClr val="accent1">
                    <a:lumMod val="40000"/>
                    <a:lumOff val="60000"/>
                  </a:schemeClr>
                </a:solidFill>
              </a:rPr>
              <a:t>x</a:t>
            </a:r>
            <a:endParaRPr lang="en-US" dirty="0">
              <a:solidFill>
                <a:schemeClr val="accent1">
                  <a:lumMod val="40000"/>
                  <a:lumOff val="60000"/>
                </a:schemeClr>
              </a:solidFill>
              <a:ea typeface="Calibri"/>
              <a:cs typeface="Calibri"/>
            </a:endParaRPr>
          </a:p>
        </p:txBody>
      </p:sp>
      <p:sp>
        <p:nvSpPr>
          <p:cNvPr id="38" name="Rectangle 37">
            <a:extLst>
              <a:ext uri="{FF2B5EF4-FFF2-40B4-BE49-F238E27FC236}">
                <a16:creationId xmlns:a16="http://schemas.microsoft.com/office/drawing/2014/main" id="{4B3EDB75-0620-FA47-ACF6-141E82C0F090}"/>
              </a:ext>
            </a:extLst>
          </p:cNvPr>
          <p:cNvSpPr/>
          <p:nvPr/>
        </p:nvSpPr>
        <p:spPr>
          <a:xfrm>
            <a:off x="9366154" y="2691931"/>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b="1" dirty="0">
                <a:solidFill>
                  <a:srgbClr val="92D050"/>
                </a:solidFill>
              </a:rPr>
              <a:t>z</a:t>
            </a:r>
          </a:p>
        </p:txBody>
      </p:sp>
      <p:cxnSp>
        <p:nvCxnSpPr>
          <p:cNvPr id="23" name="Straight Connector 22">
            <a:extLst>
              <a:ext uri="{FF2B5EF4-FFF2-40B4-BE49-F238E27FC236}">
                <a16:creationId xmlns:a16="http://schemas.microsoft.com/office/drawing/2014/main" id="{11706C8A-1424-1F42-B4C4-2037501B7DC3}"/>
              </a:ext>
            </a:extLst>
          </p:cNvPr>
          <p:cNvCxnSpPr>
            <a:cxnSpLocks/>
          </p:cNvCxnSpPr>
          <p:nvPr/>
        </p:nvCxnSpPr>
        <p:spPr>
          <a:xfrm>
            <a:off x="8562322" y="3355497"/>
            <a:ext cx="225567" cy="1164938"/>
          </a:xfrm>
          <a:prstGeom prst="straightConnector1">
            <a:avLst/>
          </a:prstGeom>
          <a:ln>
            <a:solidFill>
              <a:srgbClr val="00206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7" name="Straight Connector 22">
            <a:extLst>
              <a:ext uri="{FF2B5EF4-FFF2-40B4-BE49-F238E27FC236}">
                <a16:creationId xmlns:a16="http://schemas.microsoft.com/office/drawing/2014/main" id="{506B8255-7C5D-A94C-B83D-A19041E1E8DC}"/>
              </a:ext>
            </a:extLst>
          </p:cNvPr>
          <p:cNvCxnSpPr>
            <a:cxnSpLocks/>
          </p:cNvCxnSpPr>
          <p:nvPr/>
        </p:nvCxnSpPr>
        <p:spPr>
          <a:xfrm flipH="1">
            <a:off x="9122968" y="3371003"/>
            <a:ext cx="259457" cy="1149432"/>
          </a:xfrm>
          <a:prstGeom prst="straightConnector1">
            <a:avLst/>
          </a:prstGeom>
          <a:ln>
            <a:solidFill>
              <a:srgbClr val="00206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063B8321-E3F0-A342-A3A2-22C2247FA451}"/>
              </a:ext>
            </a:extLst>
          </p:cNvPr>
          <p:cNvSpPr/>
          <p:nvPr/>
        </p:nvSpPr>
        <p:spPr>
          <a:xfrm>
            <a:off x="8690604" y="4517714"/>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a:r>
          </a:p>
        </p:txBody>
      </p:sp>
      <p:sp>
        <p:nvSpPr>
          <p:cNvPr id="5" name="TextBox 1">
            <a:extLst>
              <a:ext uri="{FF2B5EF4-FFF2-40B4-BE49-F238E27FC236}">
                <a16:creationId xmlns:a16="http://schemas.microsoft.com/office/drawing/2014/main" id="{CC246063-4E7B-CEC9-E020-B8C7D3044A65}"/>
              </a:ext>
            </a:extLst>
          </p:cNvPr>
          <p:cNvSpPr txBox="1"/>
          <p:nvPr/>
        </p:nvSpPr>
        <p:spPr>
          <a:xfrm>
            <a:off x="2076047" y="2996300"/>
            <a:ext cx="739305"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1">
                    <a:lumMod val="75000"/>
                  </a:schemeClr>
                </a:solidFill>
                <a:latin typeface="Monaco"/>
              </a:rPr>
              <a:t>x</a:t>
            </a:r>
            <a:r>
              <a:rPr lang="en-US" dirty="0" err="1">
                <a:solidFill>
                  <a:schemeClr val="accent4">
                    <a:lumMod val="50000"/>
                  </a:schemeClr>
                </a:solidFill>
                <a:latin typeface="Monaco"/>
              </a:rPr>
              <a:t>,</a:t>
            </a:r>
            <a:r>
              <a:rPr lang="en-US" b="1" dirty="0" err="1">
                <a:solidFill>
                  <a:schemeClr val="accent1">
                    <a:lumMod val="75000"/>
                  </a:schemeClr>
                </a:solidFill>
                <a:latin typeface="Monaco"/>
              </a:rPr>
              <a:t>x</a:t>
            </a:r>
            <a:r>
              <a:rPr lang="en-US" dirty="0">
                <a:solidFill>
                  <a:schemeClr val="accent4">
                    <a:lumMod val="50000"/>
                  </a:schemeClr>
                </a:solidFill>
                <a:latin typeface="Monaco"/>
              </a:rPr>
              <a:t>)</a:t>
            </a:r>
          </a:p>
        </p:txBody>
      </p:sp>
      <p:sp>
        <p:nvSpPr>
          <p:cNvPr id="6" name="TextBox 2">
            <a:extLst>
              <a:ext uri="{FF2B5EF4-FFF2-40B4-BE49-F238E27FC236}">
                <a16:creationId xmlns:a16="http://schemas.microsoft.com/office/drawing/2014/main" id="{1EB75D25-C194-2167-84FB-7AC4A2035131}"/>
              </a:ext>
            </a:extLst>
          </p:cNvPr>
          <p:cNvSpPr txBox="1"/>
          <p:nvPr/>
        </p:nvSpPr>
        <p:spPr>
          <a:xfrm>
            <a:off x="3331106" y="2996300"/>
            <a:ext cx="742511"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1">
                    <a:lumMod val="75000"/>
                  </a:schemeClr>
                </a:solidFill>
                <a:latin typeface="Monaco"/>
              </a:rPr>
              <a:t>x</a:t>
            </a:r>
            <a:r>
              <a:rPr lang="en-US" dirty="0" err="1">
                <a:solidFill>
                  <a:schemeClr val="accent4">
                    <a:lumMod val="50000"/>
                  </a:schemeClr>
                </a:solidFill>
                <a:latin typeface="Monaco"/>
              </a:rPr>
              <a:t>,</a:t>
            </a:r>
            <a:r>
              <a:rPr lang="en-US" b="1" dirty="0" err="1">
                <a:solidFill>
                  <a:schemeClr val="accent2">
                    <a:lumMod val="50000"/>
                  </a:schemeClr>
                </a:solidFill>
                <a:latin typeface="Monaco"/>
              </a:rPr>
              <a:t>y</a:t>
            </a:r>
            <a:r>
              <a:rPr lang="en-US" dirty="0">
                <a:solidFill>
                  <a:schemeClr val="accent4">
                    <a:lumMod val="50000"/>
                  </a:schemeClr>
                </a:solidFill>
                <a:latin typeface="Monaco"/>
              </a:rPr>
              <a:t>)</a:t>
            </a:r>
          </a:p>
        </p:txBody>
      </p:sp>
      <p:sp>
        <p:nvSpPr>
          <p:cNvPr id="7" name="TextBox 3">
            <a:extLst>
              <a:ext uri="{FF2B5EF4-FFF2-40B4-BE49-F238E27FC236}">
                <a16:creationId xmlns:a16="http://schemas.microsoft.com/office/drawing/2014/main" id="{29CD29DF-8E89-96ED-E08E-6EE272F8A153}"/>
              </a:ext>
            </a:extLst>
          </p:cNvPr>
          <p:cNvSpPr txBox="1"/>
          <p:nvPr/>
        </p:nvSpPr>
        <p:spPr>
          <a:xfrm>
            <a:off x="4478589" y="2996300"/>
            <a:ext cx="716863"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1">
                    <a:lumMod val="75000"/>
                  </a:schemeClr>
                </a:solidFill>
                <a:latin typeface="Monaco"/>
              </a:rPr>
              <a:t>x</a:t>
            </a:r>
            <a:r>
              <a:rPr lang="en-US" dirty="0" err="1">
                <a:solidFill>
                  <a:schemeClr val="accent4">
                    <a:lumMod val="50000"/>
                  </a:schemeClr>
                </a:solidFill>
                <a:latin typeface="Monaco"/>
              </a:rPr>
              <a:t>,</a:t>
            </a:r>
            <a:r>
              <a:rPr lang="en-US" b="1" dirty="0" err="1">
                <a:solidFill>
                  <a:srgbClr val="009443"/>
                </a:solidFill>
                <a:latin typeface="Monaco"/>
              </a:rPr>
              <a:t>z</a:t>
            </a:r>
            <a:r>
              <a:rPr lang="en-US" dirty="0">
                <a:solidFill>
                  <a:schemeClr val="accent4">
                    <a:lumMod val="50000"/>
                  </a:schemeClr>
                </a:solidFill>
                <a:latin typeface="Monaco"/>
              </a:rPr>
              <a:t>)</a:t>
            </a:r>
          </a:p>
        </p:txBody>
      </p:sp>
      <p:sp>
        <p:nvSpPr>
          <p:cNvPr id="8" name="TextBox 4">
            <a:extLst>
              <a:ext uri="{FF2B5EF4-FFF2-40B4-BE49-F238E27FC236}">
                <a16:creationId xmlns:a16="http://schemas.microsoft.com/office/drawing/2014/main" id="{52E92389-091E-2929-830B-1B8E6C9C5791}"/>
              </a:ext>
            </a:extLst>
          </p:cNvPr>
          <p:cNvSpPr txBox="1"/>
          <p:nvPr/>
        </p:nvSpPr>
        <p:spPr>
          <a:xfrm>
            <a:off x="2076047" y="3540823"/>
            <a:ext cx="736099"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2">
                    <a:lumMod val="50000"/>
                  </a:schemeClr>
                </a:solidFill>
                <a:latin typeface="Monaco"/>
              </a:rPr>
              <a:t>y</a:t>
            </a:r>
            <a:r>
              <a:rPr lang="en-US" dirty="0" err="1">
                <a:solidFill>
                  <a:schemeClr val="accent4">
                    <a:lumMod val="50000"/>
                  </a:schemeClr>
                </a:solidFill>
                <a:latin typeface="Monaco"/>
              </a:rPr>
              <a:t>,</a:t>
            </a:r>
            <a:r>
              <a:rPr lang="en-US" b="1" dirty="0" err="1">
                <a:solidFill>
                  <a:schemeClr val="accent1">
                    <a:lumMod val="75000"/>
                  </a:schemeClr>
                </a:solidFill>
                <a:latin typeface="Monaco"/>
              </a:rPr>
              <a:t>x</a:t>
            </a:r>
            <a:r>
              <a:rPr lang="en-US" dirty="0">
                <a:solidFill>
                  <a:schemeClr val="accent4">
                    <a:lumMod val="50000"/>
                  </a:schemeClr>
                </a:solidFill>
                <a:latin typeface="Monaco"/>
              </a:rPr>
              <a:t>)</a:t>
            </a:r>
            <a:endParaRPr lang="en-US" dirty="0">
              <a:solidFill>
                <a:schemeClr val="accent4">
                  <a:lumMod val="50000"/>
                </a:schemeClr>
              </a:solidFill>
            </a:endParaRPr>
          </a:p>
        </p:txBody>
      </p:sp>
      <p:sp>
        <p:nvSpPr>
          <p:cNvPr id="9" name="TextBox 5">
            <a:extLst>
              <a:ext uri="{FF2B5EF4-FFF2-40B4-BE49-F238E27FC236}">
                <a16:creationId xmlns:a16="http://schemas.microsoft.com/office/drawing/2014/main" id="{E76C84F4-C30F-0790-D99D-EFBFC1009A34}"/>
              </a:ext>
            </a:extLst>
          </p:cNvPr>
          <p:cNvSpPr txBox="1"/>
          <p:nvPr/>
        </p:nvSpPr>
        <p:spPr>
          <a:xfrm>
            <a:off x="3349036" y="3540823"/>
            <a:ext cx="745717"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2">
                    <a:lumMod val="50000"/>
                  </a:schemeClr>
                </a:solidFill>
                <a:latin typeface="Monaco"/>
              </a:rPr>
              <a:t>y</a:t>
            </a:r>
            <a:r>
              <a:rPr lang="en-US" dirty="0" err="1">
                <a:solidFill>
                  <a:schemeClr val="accent4">
                    <a:lumMod val="50000"/>
                  </a:schemeClr>
                </a:solidFill>
                <a:latin typeface="Monaco"/>
              </a:rPr>
              <a:t>,</a:t>
            </a:r>
            <a:r>
              <a:rPr lang="en-US" b="1" dirty="0" err="1">
                <a:solidFill>
                  <a:schemeClr val="accent2">
                    <a:lumMod val="50000"/>
                  </a:schemeClr>
                </a:solidFill>
                <a:latin typeface="Monaco"/>
              </a:rPr>
              <a:t>y</a:t>
            </a:r>
            <a:r>
              <a:rPr lang="en-US" dirty="0">
                <a:solidFill>
                  <a:schemeClr val="accent4">
                    <a:lumMod val="50000"/>
                  </a:schemeClr>
                </a:solidFill>
                <a:latin typeface="Monaco"/>
              </a:rPr>
              <a:t>)</a:t>
            </a:r>
          </a:p>
        </p:txBody>
      </p:sp>
      <p:sp>
        <p:nvSpPr>
          <p:cNvPr id="10" name="TextBox 6">
            <a:extLst>
              <a:ext uri="{FF2B5EF4-FFF2-40B4-BE49-F238E27FC236}">
                <a16:creationId xmlns:a16="http://schemas.microsoft.com/office/drawing/2014/main" id="{413E48AD-5F9E-84C4-965E-36468FCE5FAF}"/>
              </a:ext>
            </a:extLst>
          </p:cNvPr>
          <p:cNvSpPr txBox="1"/>
          <p:nvPr/>
        </p:nvSpPr>
        <p:spPr>
          <a:xfrm>
            <a:off x="4487553" y="3540823"/>
            <a:ext cx="726481"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2">
                    <a:lumMod val="50000"/>
                  </a:schemeClr>
                </a:solidFill>
                <a:latin typeface="Monaco"/>
              </a:rPr>
              <a:t>y</a:t>
            </a:r>
            <a:r>
              <a:rPr lang="en-US" dirty="0" err="1">
                <a:solidFill>
                  <a:schemeClr val="accent4">
                    <a:lumMod val="50000"/>
                  </a:schemeClr>
                </a:solidFill>
                <a:latin typeface="Monaco"/>
              </a:rPr>
              <a:t>,</a:t>
            </a:r>
            <a:r>
              <a:rPr lang="en-US" b="1" dirty="0" err="1">
                <a:solidFill>
                  <a:srgbClr val="009443"/>
                </a:solidFill>
                <a:latin typeface="Monaco"/>
              </a:rPr>
              <a:t>z</a:t>
            </a:r>
            <a:r>
              <a:rPr lang="en-US" dirty="0">
                <a:solidFill>
                  <a:schemeClr val="accent4">
                    <a:lumMod val="50000"/>
                  </a:schemeClr>
                </a:solidFill>
                <a:latin typeface="Monaco"/>
              </a:rPr>
              <a:t>)</a:t>
            </a:r>
          </a:p>
        </p:txBody>
      </p:sp>
      <p:sp>
        <p:nvSpPr>
          <p:cNvPr id="11" name="TextBox 7">
            <a:extLst>
              <a:ext uri="{FF2B5EF4-FFF2-40B4-BE49-F238E27FC236}">
                <a16:creationId xmlns:a16="http://schemas.microsoft.com/office/drawing/2014/main" id="{7AA767D5-A6A5-8426-6EB8-6E4D519EA6F5}"/>
              </a:ext>
            </a:extLst>
          </p:cNvPr>
          <p:cNvSpPr txBox="1"/>
          <p:nvPr/>
        </p:nvSpPr>
        <p:spPr>
          <a:xfrm>
            <a:off x="2076047" y="4085346"/>
            <a:ext cx="716863"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rgbClr val="009443"/>
                </a:solidFill>
                <a:latin typeface="Monaco"/>
              </a:rPr>
              <a:t>z</a:t>
            </a:r>
            <a:r>
              <a:rPr lang="en-US" dirty="0" err="1">
                <a:solidFill>
                  <a:schemeClr val="accent4">
                    <a:lumMod val="50000"/>
                  </a:schemeClr>
                </a:solidFill>
                <a:latin typeface="Monaco"/>
              </a:rPr>
              <a:t>,</a:t>
            </a:r>
            <a:r>
              <a:rPr lang="en-US" b="1" dirty="0" err="1">
                <a:solidFill>
                  <a:schemeClr val="accent1">
                    <a:lumMod val="75000"/>
                  </a:schemeClr>
                </a:solidFill>
                <a:latin typeface="Monaco"/>
              </a:rPr>
              <a:t>x</a:t>
            </a:r>
            <a:r>
              <a:rPr lang="en-US" dirty="0">
                <a:solidFill>
                  <a:schemeClr val="accent4">
                    <a:lumMod val="50000"/>
                  </a:schemeClr>
                </a:solidFill>
                <a:latin typeface="Monaco"/>
              </a:rPr>
              <a:t>)</a:t>
            </a:r>
            <a:endParaRPr lang="en-US" dirty="0">
              <a:solidFill>
                <a:schemeClr val="accent4">
                  <a:lumMod val="50000"/>
                </a:schemeClr>
              </a:solidFill>
              <a:latin typeface="Monaco" pitchFamily="2" charset="77"/>
            </a:endParaRPr>
          </a:p>
        </p:txBody>
      </p:sp>
      <p:sp>
        <p:nvSpPr>
          <p:cNvPr id="15" name="TextBox 8">
            <a:extLst>
              <a:ext uri="{FF2B5EF4-FFF2-40B4-BE49-F238E27FC236}">
                <a16:creationId xmlns:a16="http://schemas.microsoft.com/office/drawing/2014/main" id="{612CCD4F-B318-1924-13A0-93AB03B3BC17}"/>
              </a:ext>
            </a:extLst>
          </p:cNvPr>
          <p:cNvSpPr txBox="1"/>
          <p:nvPr/>
        </p:nvSpPr>
        <p:spPr>
          <a:xfrm>
            <a:off x="3331106" y="4085346"/>
            <a:ext cx="726481"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rgbClr val="009443"/>
                </a:solidFill>
                <a:latin typeface="Monaco"/>
              </a:rPr>
              <a:t>z</a:t>
            </a:r>
            <a:r>
              <a:rPr lang="en-US" dirty="0" err="1">
                <a:solidFill>
                  <a:schemeClr val="accent4">
                    <a:lumMod val="50000"/>
                  </a:schemeClr>
                </a:solidFill>
                <a:latin typeface="Monaco"/>
              </a:rPr>
              <a:t>,</a:t>
            </a:r>
            <a:r>
              <a:rPr lang="en-US" b="1" dirty="0" err="1">
                <a:solidFill>
                  <a:schemeClr val="accent2">
                    <a:lumMod val="50000"/>
                  </a:schemeClr>
                </a:solidFill>
                <a:latin typeface="Monaco"/>
              </a:rPr>
              <a:t>y</a:t>
            </a:r>
            <a:r>
              <a:rPr lang="en-US" dirty="0">
                <a:solidFill>
                  <a:schemeClr val="accent4">
                    <a:lumMod val="50000"/>
                  </a:schemeClr>
                </a:solidFill>
                <a:latin typeface="Monaco"/>
              </a:rPr>
              <a:t>)</a:t>
            </a:r>
            <a:endParaRPr lang="en-US" dirty="0">
              <a:solidFill>
                <a:schemeClr val="accent4">
                  <a:lumMod val="50000"/>
                </a:schemeClr>
              </a:solidFill>
            </a:endParaRPr>
          </a:p>
        </p:txBody>
      </p:sp>
      <p:sp>
        <p:nvSpPr>
          <p:cNvPr id="16" name="TextBox 9">
            <a:extLst>
              <a:ext uri="{FF2B5EF4-FFF2-40B4-BE49-F238E27FC236}">
                <a16:creationId xmlns:a16="http://schemas.microsoft.com/office/drawing/2014/main" id="{D426CA9D-2C1D-523D-C389-08F75BAD4118}"/>
              </a:ext>
            </a:extLst>
          </p:cNvPr>
          <p:cNvSpPr txBox="1"/>
          <p:nvPr/>
        </p:nvSpPr>
        <p:spPr>
          <a:xfrm>
            <a:off x="4487553" y="4085346"/>
            <a:ext cx="707245"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rgbClr val="009443"/>
                </a:solidFill>
                <a:latin typeface="Monaco"/>
              </a:rPr>
              <a:t>z</a:t>
            </a:r>
            <a:r>
              <a:rPr lang="en-US" dirty="0" err="1">
                <a:solidFill>
                  <a:schemeClr val="accent4">
                    <a:lumMod val="50000"/>
                  </a:schemeClr>
                </a:solidFill>
                <a:latin typeface="Monaco"/>
              </a:rPr>
              <a:t>,</a:t>
            </a:r>
            <a:r>
              <a:rPr lang="en-US" b="1" dirty="0" err="1">
                <a:solidFill>
                  <a:srgbClr val="009443"/>
                </a:solidFill>
                <a:latin typeface="Monaco"/>
              </a:rPr>
              <a:t>z</a:t>
            </a:r>
            <a:r>
              <a:rPr lang="en-US" dirty="0">
                <a:solidFill>
                  <a:schemeClr val="accent4">
                    <a:lumMod val="50000"/>
                  </a:schemeClr>
                </a:solidFill>
                <a:latin typeface="Monaco"/>
              </a:rPr>
              <a:t>)</a:t>
            </a:r>
          </a:p>
        </p:txBody>
      </p:sp>
    </p:spTree>
    <p:extLst>
      <p:ext uri="{BB962C8B-B14F-4D97-AF65-F5344CB8AC3E}">
        <p14:creationId xmlns:p14="http://schemas.microsoft.com/office/powerpoint/2010/main" val="6169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0" grpId="0"/>
      <p:bldP spid="32" grpId="0" animBg="1"/>
      <p:bldP spid="35" grpId="0" animBg="1"/>
      <p:bldP spid="37" grpId="0" animBg="1"/>
      <p:bldP spid="38" grpId="0" animBg="1"/>
      <p:bldP spid="64" grpId="0" animBg="1"/>
      <p:bldP spid="5" grpId="0"/>
      <p:bldP spid="6" grpId="0"/>
      <p:bldP spid="7" grpId="0"/>
      <p:bldP spid="8" grpId="0"/>
      <p:bldP spid="9" grpId="0"/>
      <p:bldP spid="10" grpId="0"/>
      <p:bldP spid="11"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13E31D-E2AB-40D1-8B51-AFA5AFEF393A}" type="slidenum">
              <a:rPr lang="en-US" smtClean="0"/>
              <a:pPr/>
              <a:t>13</a:t>
            </a:fld>
            <a:endParaRPr lang="en-US" dirty="0"/>
          </a:p>
        </p:txBody>
      </p:sp>
      <p:sp>
        <p:nvSpPr>
          <p:cNvPr id="3" name="Title 1"/>
          <p:cNvSpPr txBox="1">
            <a:spLocks/>
          </p:cNvSpPr>
          <p:nvPr/>
        </p:nvSpPr>
        <p:spPr>
          <a:xfrm>
            <a:off x="1485621" y="198412"/>
            <a:ext cx="10096779" cy="641293"/>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err="1">
                <a:solidFill>
                  <a:schemeClr val="accent4"/>
                </a:solidFill>
                <a:cs typeface="Arial Rounded MT Bold"/>
              </a:rPr>
              <a:t>E-graphs = Compact Program Spaces</a:t>
            </a:r>
            <a:endParaRPr lang="en-US" sz="4500" b="1" dirty="0">
              <a:solidFill>
                <a:schemeClr val="accent4"/>
              </a:solidFill>
              <a:cs typeface="Arial Rounded MT Bold"/>
            </a:endParaRPr>
          </a:p>
        </p:txBody>
      </p:sp>
      <p:sp>
        <p:nvSpPr>
          <p:cNvPr id="460" name="Title 1">
            <a:extLst>
              <a:ext uri="{FF2B5EF4-FFF2-40B4-BE49-F238E27FC236}">
                <a16:creationId xmlns:a16="http://schemas.microsoft.com/office/drawing/2014/main" id="{49240F76-1A8E-C84A-82E5-D73972539302}"/>
              </a:ext>
            </a:extLst>
          </p:cNvPr>
          <p:cNvSpPr txBox="1">
            <a:spLocks/>
          </p:cNvSpPr>
          <p:nvPr/>
        </p:nvSpPr>
        <p:spPr>
          <a:xfrm rot="21177805">
            <a:off x="6932856" y="555370"/>
            <a:ext cx="5999908" cy="646330"/>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a:solidFill>
                  <a:schemeClr val="accent1">
                    <a:lumMod val="75000"/>
                  </a:schemeClr>
                </a:solidFill>
                <a:cs typeface="Arial Rounded MT Bold"/>
              </a:rPr>
              <a:t>Exponentially many</a:t>
            </a:r>
          </a:p>
        </p:txBody>
      </p:sp>
      <p:cxnSp>
        <p:nvCxnSpPr>
          <p:cNvPr id="82" name="Straight Arrow Connector 81">
            <a:extLst>
              <a:ext uri="{FF2B5EF4-FFF2-40B4-BE49-F238E27FC236}">
                <a16:creationId xmlns:a16="http://schemas.microsoft.com/office/drawing/2014/main" id="{46E3FAB2-2FCB-1248-AD76-5702CABD28BE}"/>
              </a:ext>
            </a:extLst>
          </p:cNvPr>
          <p:cNvCxnSpPr>
            <a:cxnSpLocks/>
          </p:cNvCxnSpPr>
          <p:nvPr/>
        </p:nvCxnSpPr>
        <p:spPr>
          <a:xfrm flipV="1">
            <a:off x="1616336" y="439510"/>
            <a:ext cx="1952054" cy="285320"/>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3" name="Title 1">
            <a:extLst>
              <a:ext uri="{FF2B5EF4-FFF2-40B4-BE49-F238E27FC236}">
                <a16:creationId xmlns:a16="http://schemas.microsoft.com/office/drawing/2014/main" id="{37E80564-DED7-2A48-B421-C7E4BD21BFD3}"/>
              </a:ext>
            </a:extLst>
          </p:cNvPr>
          <p:cNvSpPr txBox="1">
            <a:spLocks/>
          </p:cNvSpPr>
          <p:nvPr/>
        </p:nvSpPr>
        <p:spPr>
          <a:xfrm>
            <a:off x="604674" y="853984"/>
            <a:ext cx="10096779" cy="641293"/>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2800" dirty="0" err="1">
                <a:solidFill>
                  <a:schemeClr val="accent4"/>
                </a:solidFill>
                <a:cs typeface="Arial Rounded MT Bold"/>
              </a:rPr>
              <a:t>Version space algebras</a:t>
            </a:r>
            <a:endParaRPr lang="en-US" sz="2800" dirty="0">
              <a:solidFill>
                <a:schemeClr val="accent4"/>
              </a:solidFill>
              <a:cs typeface="Arial Rounded MT Bold"/>
            </a:endParaRPr>
          </a:p>
        </p:txBody>
      </p:sp>
      <p:cxnSp>
        <p:nvCxnSpPr>
          <p:cNvPr id="84" name="Straight Arrow Connector 83">
            <a:extLst>
              <a:ext uri="{FF2B5EF4-FFF2-40B4-BE49-F238E27FC236}">
                <a16:creationId xmlns:a16="http://schemas.microsoft.com/office/drawing/2014/main" id="{526AC290-DF4E-BB4A-BD25-B65FD38BE668}"/>
              </a:ext>
            </a:extLst>
          </p:cNvPr>
          <p:cNvCxnSpPr>
            <a:cxnSpLocks/>
          </p:cNvCxnSpPr>
          <p:nvPr/>
        </p:nvCxnSpPr>
        <p:spPr>
          <a:xfrm>
            <a:off x="1571731" y="439510"/>
            <a:ext cx="2041264" cy="382982"/>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9218" name="Picture 2" descr="FlashExtract: A Framework for Data Extraction by Examples - Microsoft  Research">
            <a:extLst>
              <a:ext uri="{FF2B5EF4-FFF2-40B4-BE49-F238E27FC236}">
                <a16:creationId xmlns:a16="http://schemas.microsoft.com/office/drawing/2014/main" id="{8A129BFF-6772-A04F-8615-60EDDC0D8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858" y="3028730"/>
            <a:ext cx="5289396" cy="2975286"/>
          </a:xfrm>
          <a:prstGeom prst="rect">
            <a:avLst/>
          </a:prstGeom>
          <a:noFill/>
          <a:extLst>
            <a:ext uri="{909E8E84-426E-40DD-AFC4-6F175D3DCCD1}">
              <a14:hiddenFill xmlns:a14="http://schemas.microsoft.com/office/drawing/2010/main">
                <a:solidFill>
                  <a:srgbClr val="FFFFFF"/>
                </a:solidFill>
              </a14:hiddenFill>
            </a:ext>
          </a:extLst>
        </p:spPr>
      </p:pic>
      <p:sp>
        <p:nvSpPr>
          <p:cNvPr id="85" name="Title 1">
            <a:extLst>
              <a:ext uri="{FF2B5EF4-FFF2-40B4-BE49-F238E27FC236}">
                <a16:creationId xmlns:a16="http://schemas.microsoft.com/office/drawing/2014/main" id="{48412772-F130-7B4C-9D1A-721FD24FA0B2}"/>
              </a:ext>
            </a:extLst>
          </p:cNvPr>
          <p:cNvSpPr txBox="1">
            <a:spLocks/>
          </p:cNvSpPr>
          <p:nvPr/>
        </p:nvSpPr>
        <p:spPr>
          <a:xfrm>
            <a:off x="6213858" y="2164137"/>
            <a:ext cx="6033897" cy="641293"/>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r>
              <a:rPr lang="en-US" sz="2000" b="1" dirty="0" err="1">
                <a:solidFill>
                  <a:schemeClr val="accent4"/>
                </a:solidFill>
                <a:cs typeface="Arial Rounded MT Bold"/>
              </a:rPr>
              <a:t>FlashExtract</a:t>
            </a:r>
          </a:p>
          <a:p>
            <a:r>
              <a:rPr lang="en-US" sz="2000" dirty="0" err="1">
                <a:solidFill>
                  <a:schemeClr val="accent4"/>
                </a:solidFill>
                <a:cs typeface="Arial Rounded MT Bold"/>
              </a:rPr>
              <a:t>Le and Gulwani, PLDI ‘14</a:t>
            </a:r>
          </a:p>
        </p:txBody>
      </p:sp>
      <p:sp>
        <p:nvSpPr>
          <p:cNvPr id="18" name="Rectangle 17">
            <a:extLst>
              <a:ext uri="{FF2B5EF4-FFF2-40B4-BE49-F238E27FC236}">
                <a16:creationId xmlns:a16="http://schemas.microsoft.com/office/drawing/2014/main" id="{42A8B837-55D5-7644-97C9-FA7CEC66232F}"/>
              </a:ext>
            </a:extLst>
          </p:cNvPr>
          <p:cNvSpPr/>
          <p:nvPr/>
        </p:nvSpPr>
        <p:spPr>
          <a:xfrm>
            <a:off x="8047884" y="5992194"/>
            <a:ext cx="2123145" cy="369332"/>
          </a:xfrm>
          <a:prstGeom prst="rect">
            <a:avLst/>
          </a:prstGeom>
        </p:spPr>
        <p:txBody>
          <a:bodyPr wrap="none">
            <a:spAutoFit/>
          </a:bodyPr>
          <a:lstStyle/>
          <a:p>
            <a:r>
              <a:rPr lang="en-US" sz="1800" dirty="0" err="1">
                <a:solidFill>
                  <a:schemeClr val="accent4"/>
                </a:solidFill>
                <a:cs typeface="Arial Rounded MT Bold"/>
              </a:rPr>
              <a:t>(Used in PowerShell)</a:t>
            </a:r>
            <a:endParaRPr lang="en-US" sz="1600" dirty="0">
              <a:solidFill>
                <a:schemeClr val="accent4"/>
              </a:solidFill>
              <a:cs typeface="Arial Rounded MT Bold"/>
            </a:endParaRPr>
          </a:p>
        </p:txBody>
      </p:sp>
      <p:sp>
        <p:nvSpPr>
          <p:cNvPr id="87" name="Title 1">
            <a:extLst>
              <a:ext uri="{FF2B5EF4-FFF2-40B4-BE49-F238E27FC236}">
                <a16:creationId xmlns:a16="http://schemas.microsoft.com/office/drawing/2014/main" id="{4830B486-C925-9644-A848-E7CBFBA7A1E7}"/>
              </a:ext>
            </a:extLst>
          </p:cNvPr>
          <p:cNvSpPr txBox="1">
            <a:spLocks/>
          </p:cNvSpPr>
          <p:nvPr/>
        </p:nvSpPr>
        <p:spPr>
          <a:xfrm>
            <a:off x="62103" y="2164137"/>
            <a:ext cx="6033897" cy="641293"/>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r>
              <a:rPr lang="en-US" sz="2000" b="1" dirty="0" err="1">
                <a:solidFill>
                  <a:schemeClr val="accent4"/>
                </a:solidFill>
                <a:cs typeface="Arial Rounded MT Bold"/>
              </a:rPr>
              <a:t>FlashFill</a:t>
            </a:r>
          </a:p>
          <a:p>
            <a:r>
              <a:rPr lang="en-US" sz="2000" dirty="0" err="1">
                <a:solidFill>
                  <a:schemeClr val="accent4"/>
                </a:solidFill>
                <a:cs typeface="Arial Rounded MT Bold"/>
              </a:rPr>
              <a:t>Gulwani, POPL ‘10</a:t>
            </a:r>
          </a:p>
        </p:txBody>
      </p:sp>
      <p:sp>
        <p:nvSpPr>
          <p:cNvPr id="88" name="Rectangle 87">
            <a:extLst>
              <a:ext uri="{FF2B5EF4-FFF2-40B4-BE49-F238E27FC236}">
                <a16:creationId xmlns:a16="http://schemas.microsoft.com/office/drawing/2014/main" id="{362AFAA0-2FDF-044F-B02A-DC6CDAFD5650}"/>
              </a:ext>
            </a:extLst>
          </p:cNvPr>
          <p:cNvSpPr/>
          <p:nvPr/>
        </p:nvSpPr>
        <p:spPr>
          <a:xfrm>
            <a:off x="2302428" y="5992194"/>
            <a:ext cx="1553246" cy="369332"/>
          </a:xfrm>
          <a:prstGeom prst="rect">
            <a:avLst/>
          </a:prstGeom>
        </p:spPr>
        <p:txBody>
          <a:bodyPr wrap="none">
            <a:spAutoFit/>
          </a:bodyPr>
          <a:lstStyle/>
          <a:p>
            <a:r>
              <a:rPr lang="en-US" sz="1800" dirty="0" err="1">
                <a:solidFill>
                  <a:schemeClr val="accent4"/>
                </a:solidFill>
                <a:cs typeface="Arial Rounded MT Bold"/>
              </a:rPr>
              <a:t>(Used in Excel)</a:t>
            </a:r>
            <a:endParaRPr lang="en-US" sz="1600" dirty="0">
              <a:solidFill>
                <a:schemeClr val="accent4"/>
              </a:solidFill>
              <a:cs typeface="Arial Rounded MT Bold"/>
            </a:endParaRPr>
          </a:p>
        </p:txBody>
      </p:sp>
      <p:pic>
        <p:nvPicPr>
          <p:cNvPr id="9220" name="Picture 4" descr="Using Flash Fill in Excel - Office Support">
            <a:extLst>
              <a:ext uri="{FF2B5EF4-FFF2-40B4-BE49-F238E27FC236}">
                <a16:creationId xmlns:a16="http://schemas.microsoft.com/office/drawing/2014/main" id="{7A3AE20B-B546-174E-9F1F-30D2B728F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53" y="3028730"/>
            <a:ext cx="5289397" cy="297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782C2BAD-C4B7-4F4B-9752-94DFFCD2ECA6}"/>
              </a:ext>
            </a:extLst>
          </p:cNvPr>
          <p:cNvSpPr/>
          <p:nvPr/>
        </p:nvSpPr>
        <p:spPr>
          <a:xfrm>
            <a:off x="7703753" y="2323265"/>
            <a:ext cx="2459695" cy="1094119"/>
          </a:xfrm>
          <a:prstGeom prst="ellipse">
            <a:avLst/>
          </a:prstGeom>
          <a:solidFill>
            <a:schemeClr val="accent6">
              <a:lumMod val="75000"/>
              <a:alpha val="50000"/>
            </a:schemeClr>
          </a:solidFill>
          <a:ln w="28575">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113E31D-E2AB-40D1-8B51-AFA5AFEF393A}" type="slidenum">
              <a:rPr lang="en-US" smtClean="0"/>
              <a:pPr/>
              <a:t>14</a:t>
            </a:fld>
            <a:endParaRPr lang="en-US" dirty="0"/>
          </a:p>
        </p:txBody>
      </p:sp>
      <p:sp>
        <p:nvSpPr>
          <p:cNvPr id="3" name="Title 1"/>
          <p:cNvSpPr txBox="1">
            <a:spLocks/>
          </p:cNvSpPr>
          <p:nvPr/>
        </p:nvSpPr>
        <p:spPr>
          <a:xfrm>
            <a:off x="1485621" y="198412"/>
            <a:ext cx="10096779" cy="641293"/>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err="1">
                <a:solidFill>
                  <a:schemeClr val="accent4"/>
                </a:solidFill>
                <a:cs typeface="Arial Rounded MT Bold"/>
              </a:rPr>
              <a:t>E-graphs =  Compact Program Spaces</a:t>
            </a:r>
            <a:endParaRPr lang="en-US" sz="4500" b="1" dirty="0">
              <a:solidFill>
                <a:schemeClr val="accent4"/>
              </a:solidFill>
              <a:cs typeface="Arial Rounded MT Bold"/>
            </a:endParaRPr>
          </a:p>
        </p:txBody>
      </p:sp>
      <p:sp>
        <p:nvSpPr>
          <p:cNvPr id="460" name="Title 1">
            <a:extLst>
              <a:ext uri="{FF2B5EF4-FFF2-40B4-BE49-F238E27FC236}">
                <a16:creationId xmlns:a16="http://schemas.microsoft.com/office/drawing/2014/main" id="{49240F76-1A8E-C84A-82E5-D73972539302}"/>
              </a:ext>
            </a:extLst>
          </p:cNvPr>
          <p:cNvSpPr txBox="1">
            <a:spLocks/>
          </p:cNvSpPr>
          <p:nvPr/>
        </p:nvSpPr>
        <p:spPr>
          <a:xfrm rot="21177805">
            <a:off x="6966309" y="555370"/>
            <a:ext cx="5999908" cy="646330"/>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a:solidFill>
                  <a:schemeClr val="accent1">
                    <a:lumMod val="75000"/>
                  </a:schemeClr>
                </a:solidFill>
                <a:cs typeface="Arial Rounded MT Bold"/>
              </a:rPr>
              <a:t>Exponentially large</a:t>
            </a:r>
          </a:p>
        </p:txBody>
      </p:sp>
      <p:sp>
        <p:nvSpPr>
          <p:cNvPr id="12" name="TextBox 11">
            <a:extLst>
              <a:ext uri="{FF2B5EF4-FFF2-40B4-BE49-F238E27FC236}">
                <a16:creationId xmlns:a16="http://schemas.microsoft.com/office/drawing/2014/main" id="{F55B635C-642A-6D4E-BCE0-12B6A58A3900}"/>
              </a:ext>
            </a:extLst>
          </p:cNvPr>
          <p:cNvSpPr txBox="1"/>
          <p:nvPr/>
        </p:nvSpPr>
        <p:spPr>
          <a:xfrm>
            <a:off x="2528362" y="2870325"/>
            <a:ext cx="2949846" cy="461665"/>
          </a:xfrm>
          <a:prstGeom prst="rect">
            <a:avLst/>
          </a:prstGeom>
          <a:noFill/>
        </p:spPr>
        <p:txBody>
          <a:bodyPr wrap="none" rtlCol="0">
            <a:spAutoFit/>
          </a:bodyPr>
          <a:lstStyle/>
          <a:p>
            <a:r>
              <a:rPr lang="en-US" sz="2400">
                <a:latin typeface="Monaco" pitchFamily="2" charset="77"/>
              </a:rPr>
              <a:t>+(A,A) → *(2,A)</a:t>
            </a:r>
          </a:p>
        </p:txBody>
      </p:sp>
      <p:sp>
        <p:nvSpPr>
          <p:cNvPr id="25" name="TextBox 24">
            <a:extLst>
              <a:ext uri="{FF2B5EF4-FFF2-40B4-BE49-F238E27FC236}">
                <a16:creationId xmlns:a16="http://schemas.microsoft.com/office/drawing/2014/main" id="{A81C53E1-6D8B-BB47-9C82-185E3ED3AD72}"/>
              </a:ext>
            </a:extLst>
          </p:cNvPr>
          <p:cNvSpPr txBox="1"/>
          <p:nvPr/>
        </p:nvSpPr>
        <p:spPr>
          <a:xfrm>
            <a:off x="920472" y="2870326"/>
            <a:ext cx="1391728" cy="461665"/>
          </a:xfrm>
          <a:prstGeom prst="rect">
            <a:avLst/>
          </a:prstGeom>
          <a:noFill/>
        </p:spPr>
        <p:txBody>
          <a:bodyPr wrap="none" rtlCol="0">
            <a:spAutoFit/>
          </a:bodyPr>
          <a:lstStyle/>
          <a:p>
            <a:r>
              <a:rPr lang="en-US" sz="2400" b="1"/>
              <a:t>Consider:</a:t>
            </a:r>
          </a:p>
        </p:txBody>
      </p:sp>
      <p:sp>
        <p:nvSpPr>
          <p:cNvPr id="13" name="Rectangle 12">
            <a:extLst>
              <a:ext uri="{FF2B5EF4-FFF2-40B4-BE49-F238E27FC236}">
                <a16:creationId xmlns:a16="http://schemas.microsoft.com/office/drawing/2014/main" id="{66D27EA2-2D1D-CB4F-BB98-306997AA2F8F}"/>
              </a:ext>
            </a:extLst>
          </p:cNvPr>
          <p:cNvSpPr/>
          <p:nvPr/>
        </p:nvSpPr>
        <p:spPr>
          <a:xfrm>
            <a:off x="2561815" y="2836872"/>
            <a:ext cx="1184994" cy="584775"/>
          </a:xfrm>
          <a:prstGeom prst="rect">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06C8E09-C417-D940-859A-0C00369322B5}"/>
              </a:ext>
            </a:extLst>
          </p:cNvPr>
          <p:cNvCxnSpPr>
            <a:cxnSpLocks/>
            <a:stCxn id="13" idx="2"/>
          </p:cNvCxnSpPr>
          <p:nvPr/>
        </p:nvCxnSpPr>
        <p:spPr>
          <a:xfrm>
            <a:off x="3154312" y="3421647"/>
            <a:ext cx="313718" cy="603943"/>
          </a:xfrm>
          <a:prstGeom prst="straightConnector1">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8B00019-EC36-5D4E-9A7A-DAA83A5CA243}"/>
              </a:ext>
            </a:extLst>
          </p:cNvPr>
          <p:cNvSpPr txBox="1"/>
          <p:nvPr/>
        </p:nvSpPr>
        <p:spPr>
          <a:xfrm>
            <a:off x="2316477" y="4017460"/>
            <a:ext cx="2220095" cy="400110"/>
          </a:xfrm>
          <a:prstGeom prst="rect">
            <a:avLst/>
          </a:prstGeom>
          <a:noFill/>
        </p:spPr>
        <p:txBody>
          <a:bodyPr wrap="none" rtlCol="0">
            <a:spAutoFit/>
          </a:bodyPr>
          <a:lstStyle/>
          <a:p>
            <a:r>
              <a:rPr lang="en-US" sz="2000" b="1">
                <a:solidFill>
                  <a:srgbClr val="7030A0"/>
                </a:solidFill>
              </a:rPr>
              <a:t>Represent matches</a:t>
            </a:r>
          </a:p>
        </p:txBody>
      </p:sp>
      <p:sp>
        <p:nvSpPr>
          <p:cNvPr id="32" name="Oval 31">
            <a:extLst>
              <a:ext uri="{FF2B5EF4-FFF2-40B4-BE49-F238E27FC236}">
                <a16:creationId xmlns:a16="http://schemas.microsoft.com/office/drawing/2014/main" id="{6D9B63E1-B2FF-6A4B-8608-E197A8CF2B9D}"/>
              </a:ext>
            </a:extLst>
          </p:cNvPr>
          <p:cNvSpPr/>
          <p:nvPr/>
        </p:nvSpPr>
        <p:spPr>
          <a:xfrm>
            <a:off x="8027195" y="4140914"/>
            <a:ext cx="1856468" cy="1094119"/>
          </a:xfrm>
          <a:prstGeom prst="ellipse">
            <a:avLst/>
          </a:prstGeom>
          <a:solidFill>
            <a:schemeClr val="accent6">
              <a:lumMod val="75000"/>
              <a:alpha val="50000"/>
            </a:schemeClr>
          </a:solidFill>
          <a:ln w="28575">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1D6BC9A-E11D-D744-AA27-103D3E0D9B33}"/>
              </a:ext>
            </a:extLst>
          </p:cNvPr>
          <p:cNvSpPr/>
          <p:nvPr/>
        </p:nvSpPr>
        <p:spPr>
          <a:xfrm>
            <a:off x="8690604" y="2691931"/>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y</a:t>
            </a:r>
          </a:p>
        </p:txBody>
      </p:sp>
      <p:sp>
        <p:nvSpPr>
          <p:cNvPr id="37" name="Rectangle 36">
            <a:extLst>
              <a:ext uri="{FF2B5EF4-FFF2-40B4-BE49-F238E27FC236}">
                <a16:creationId xmlns:a16="http://schemas.microsoft.com/office/drawing/2014/main" id="{CF348BD1-5E48-3449-8465-07A432EB2FB6}"/>
              </a:ext>
            </a:extLst>
          </p:cNvPr>
          <p:cNvSpPr/>
          <p:nvPr/>
        </p:nvSpPr>
        <p:spPr>
          <a:xfrm>
            <a:off x="8032672" y="2693049"/>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x</a:t>
            </a:r>
          </a:p>
        </p:txBody>
      </p:sp>
      <p:sp>
        <p:nvSpPr>
          <p:cNvPr id="38" name="Rectangle 37">
            <a:extLst>
              <a:ext uri="{FF2B5EF4-FFF2-40B4-BE49-F238E27FC236}">
                <a16:creationId xmlns:a16="http://schemas.microsoft.com/office/drawing/2014/main" id="{4B3EDB75-0620-FA47-ACF6-141E82C0F090}"/>
              </a:ext>
            </a:extLst>
          </p:cNvPr>
          <p:cNvSpPr/>
          <p:nvPr/>
        </p:nvSpPr>
        <p:spPr>
          <a:xfrm>
            <a:off x="9366154" y="2691931"/>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z</a:t>
            </a:r>
          </a:p>
        </p:txBody>
      </p:sp>
      <p:cxnSp>
        <p:nvCxnSpPr>
          <p:cNvPr id="23" name="Straight Connector 22">
            <a:extLst>
              <a:ext uri="{FF2B5EF4-FFF2-40B4-BE49-F238E27FC236}">
                <a16:creationId xmlns:a16="http://schemas.microsoft.com/office/drawing/2014/main" id="{11706C8A-1424-1F42-B4C4-2037501B7DC3}"/>
              </a:ext>
            </a:extLst>
          </p:cNvPr>
          <p:cNvCxnSpPr>
            <a:cxnSpLocks/>
          </p:cNvCxnSpPr>
          <p:nvPr/>
        </p:nvCxnSpPr>
        <p:spPr>
          <a:xfrm>
            <a:off x="8562322" y="3355497"/>
            <a:ext cx="225567" cy="1164938"/>
          </a:xfrm>
          <a:prstGeom prst="straightConnector1">
            <a:avLst/>
          </a:prstGeom>
          <a:ln>
            <a:solidFill>
              <a:srgbClr val="00206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7" name="Straight Connector 22">
            <a:extLst>
              <a:ext uri="{FF2B5EF4-FFF2-40B4-BE49-F238E27FC236}">
                <a16:creationId xmlns:a16="http://schemas.microsoft.com/office/drawing/2014/main" id="{506B8255-7C5D-A94C-B83D-A19041E1E8DC}"/>
              </a:ext>
            </a:extLst>
          </p:cNvPr>
          <p:cNvCxnSpPr>
            <a:cxnSpLocks/>
          </p:cNvCxnSpPr>
          <p:nvPr/>
        </p:nvCxnSpPr>
        <p:spPr>
          <a:xfrm flipH="1">
            <a:off x="9122968" y="3371003"/>
            <a:ext cx="259457" cy="1149432"/>
          </a:xfrm>
          <a:prstGeom prst="straightConnector1">
            <a:avLst/>
          </a:prstGeom>
          <a:ln>
            <a:solidFill>
              <a:srgbClr val="00206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1F7E0CF9-C375-E14B-8D52-37C81D55DB09}"/>
              </a:ext>
            </a:extLst>
          </p:cNvPr>
          <p:cNvSpPr txBox="1"/>
          <p:nvPr/>
        </p:nvSpPr>
        <p:spPr>
          <a:xfrm>
            <a:off x="9079425" y="5766203"/>
            <a:ext cx="1059906" cy="384721"/>
          </a:xfrm>
          <a:prstGeom prst="rect">
            <a:avLst/>
          </a:prstGeom>
          <a:noFill/>
        </p:spPr>
        <p:txBody>
          <a:bodyPr wrap="none" rtlCol="0">
            <a:spAutoFit/>
          </a:bodyPr>
          <a:lstStyle/>
          <a:p>
            <a:r>
              <a:rPr lang="en-US">
                <a:solidFill>
                  <a:srgbClr val="FF0000"/>
                </a:solidFill>
                <a:latin typeface="Monaco" pitchFamily="2" charset="77"/>
              </a:rPr>
              <a:t>+(x,y)</a:t>
            </a:r>
          </a:p>
        </p:txBody>
      </p:sp>
      <p:sp>
        <p:nvSpPr>
          <p:cNvPr id="53" name="TextBox 52">
            <a:extLst>
              <a:ext uri="{FF2B5EF4-FFF2-40B4-BE49-F238E27FC236}">
                <a16:creationId xmlns:a16="http://schemas.microsoft.com/office/drawing/2014/main" id="{C00D0042-0716-DC40-95C9-83423C6DF5E5}"/>
              </a:ext>
            </a:extLst>
          </p:cNvPr>
          <p:cNvSpPr txBox="1"/>
          <p:nvPr/>
        </p:nvSpPr>
        <p:spPr>
          <a:xfrm>
            <a:off x="7946809" y="5758508"/>
            <a:ext cx="1140056" cy="400110"/>
          </a:xfrm>
          <a:prstGeom prst="rect">
            <a:avLst/>
          </a:prstGeom>
          <a:noFill/>
        </p:spPr>
        <p:txBody>
          <a:bodyPr wrap="none" rtlCol="0">
            <a:spAutoFit/>
          </a:bodyPr>
          <a:lstStyle/>
          <a:p>
            <a:r>
              <a:rPr lang="en-US" sz="2000" b="1">
                <a:solidFill>
                  <a:srgbClr val="FF0000"/>
                </a:solidFill>
              </a:rPr>
              <a:t>Includes:</a:t>
            </a:r>
          </a:p>
        </p:txBody>
      </p:sp>
      <p:cxnSp>
        <p:nvCxnSpPr>
          <p:cNvPr id="43" name="Straight Arrow Connector 42">
            <a:extLst>
              <a:ext uri="{FF2B5EF4-FFF2-40B4-BE49-F238E27FC236}">
                <a16:creationId xmlns:a16="http://schemas.microsoft.com/office/drawing/2014/main" id="{4EFFD248-B24E-714C-B220-3529346C502F}"/>
              </a:ext>
            </a:extLst>
          </p:cNvPr>
          <p:cNvCxnSpPr>
            <a:cxnSpLocks/>
          </p:cNvCxnSpPr>
          <p:nvPr/>
        </p:nvCxnSpPr>
        <p:spPr>
          <a:xfrm flipH="1">
            <a:off x="3078690" y="2323265"/>
            <a:ext cx="175757" cy="643971"/>
          </a:xfrm>
          <a:prstGeom prst="straightConnector1">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5199E0F7-1DC1-704A-B8EB-4B44F2162C30}"/>
              </a:ext>
            </a:extLst>
          </p:cNvPr>
          <p:cNvCxnSpPr>
            <a:cxnSpLocks/>
          </p:cNvCxnSpPr>
          <p:nvPr/>
        </p:nvCxnSpPr>
        <p:spPr>
          <a:xfrm>
            <a:off x="3242241" y="2323265"/>
            <a:ext cx="161729" cy="627880"/>
          </a:xfrm>
          <a:prstGeom prst="straightConnector1">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90808964-CCCA-0D43-BA30-FCC77CF88BFB}"/>
              </a:ext>
            </a:extLst>
          </p:cNvPr>
          <p:cNvSpPr txBox="1"/>
          <p:nvPr/>
        </p:nvSpPr>
        <p:spPr>
          <a:xfrm>
            <a:off x="1396413" y="1903475"/>
            <a:ext cx="4245458" cy="384721"/>
          </a:xfrm>
          <a:prstGeom prst="rect">
            <a:avLst/>
          </a:prstGeom>
          <a:noFill/>
        </p:spPr>
        <p:txBody>
          <a:bodyPr wrap="none" rtlCol="0">
            <a:spAutoFit/>
          </a:bodyPr>
          <a:lstStyle/>
          <a:p>
            <a:r>
              <a:rPr lang="en-US" b="1">
                <a:solidFill>
                  <a:srgbClr val="00B050"/>
                </a:solidFill>
              </a:rPr>
              <a:t>Repeated variable = “nonlinear pattern”</a:t>
            </a:r>
          </a:p>
        </p:txBody>
      </p:sp>
      <p:sp>
        <p:nvSpPr>
          <p:cNvPr id="64" name="Rectangle 63">
            <a:extLst>
              <a:ext uri="{FF2B5EF4-FFF2-40B4-BE49-F238E27FC236}">
                <a16:creationId xmlns:a16="http://schemas.microsoft.com/office/drawing/2014/main" id="{063B8321-E3F0-A342-A3A2-22C2247FA451}"/>
              </a:ext>
            </a:extLst>
          </p:cNvPr>
          <p:cNvSpPr/>
          <p:nvPr/>
        </p:nvSpPr>
        <p:spPr>
          <a:xfrm>
            <a:off x="8690604" y="4517714"/>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a:r>
          </a:p>
        </p:txBody>
      </p:sp>
      <p:sp>
        <p:nvSpPr>
          <p:cNvPr id="5" name="TextBox 4">
            <a:extLst>
              <a:ext uri="{FF2B5EF4-FFF2-40B4-BE49-F238E27FC236}">
                <a16:creationId xmlns:a16="http://schemas.microsoft.com/office/drawing/2014/main" id="{F787713F-5277-9D27-9036-A53941C0B5AA}"/>
              </a:ext>
            </a:extLst>
          </p:cNvPr>
          <p:cNvSpPr txBox="1"/>
          <p:nvPr/>
        </p:nvSpPr>
        <p:spPr>
          <a:xfrm>
            <a:off x="1260047" y="4856300"/>
            <a:ext cx="739305"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1">
                    <a:lumMod val="75000"/>
                  </a:schemeClr>
                </a:solidFill>
                <a:latin typeface="Monaco"/>
              </a:rPr>
              <a:t>x</a:t>
            </a:r>
            <a:r>
              <a:rPr lang="en-US" dirty="0" err="1">
                <a:solidFill>
                  <a:schemeClr val="accent4">
                    <a:lumMod val="50000"/>
                  </a:schemeClr>
                </a:solidFill>
                <a:latin typeface="Monaco"/>
              </a:rPr>
              <a:t>,</a:t>
            </a:r>
            <a:r>
              <a:rPr lang="en-US" b="1" dirty="0" err="1">
                <a:solidFill>
                  <a:schemeClr val="accent1">
                    <a:lumMod val="75000"/>
                  </a:schemeClr>
                </a:solidFill>
                <a:latin typeface="Monaco"/>
              </a:rPr>
              <a:t>x</a:t>
            </a:r>
            <a:r>
              <a:rPr lang="en-US" dirty="0">
                <a:solidFill>
                  <a:schemeClr val="accent4">
                    <a:lumMod val="50000"/>
                  </a:schemeClr>
                </a:solidFill>
                <a:latin typeface="Monaco"/>
              </a:rPr>
              <a:t>)</a:t>
            </a:r>
          </a:p>
        </p:txBody>
      </p:sp>
      <p:sp>
        <p:nvSpPr>
          <p:cNvPr id="7" name="TextBox 2">
            <a:extLst>
              <a:ext uri="{FF2B5EF4-FFF2-40B4-BE49-F238E27FC236}">
                <a16:creationId xmlns:a16="http://schemas.microsoft.com/office/drawing/2014/main" id="{E1F236C2-E17F-604E-CD97-9796A92034AF}"/>
              </a:ext>
            </a:extLst>
          </p:cNvPr>
          <p:cNvSpPr txBox="1"/>
          <p:nvPr/>
        </p:nvSpPr>
        <p:spPr>
          <a:xfrm>
            <a:off x="2515106" y="4856300"/>
            <a:ext cx="742511"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1">
                    <a:lumMod val="75000"/>
                  </a:schemeClr>
                </a:solidFill>
                <a:latin typeface="Monaco"/>
              </a:rPr>
              <a:t>x</a:t>
            </a:r>
            <a:r>
              <a:rPr lang="en-US" dirty="0" err="1">
                <a:solidFill>
                  <a:schemeClr val="accent4">
                    <a:lumMod val="50000"/>
                  </a:schemeClr>
                </a:solidFill>
                <a:latin typeface="Monaco"/>
              </a:rPr>
              <a:t>,</a:t>
            </a:r>
            <a:r>
              <a:rPr lang="en-US" b="1" dirty="0" err="1">
                <a:solidFill>
                  <a:schemeClr val="accent2">
                    <a:lumMod val="50000"/>
                  </a:schemeClr>
                </a:solidFill>
                <a:latin typeface="Monaco"/>
              </a:rPr>
              <a:t>y</a:t>
            </a:r>
            <a:r>
              <a:rPr lang="en-US" dirty="0">
                <a:solidFill>
                  <a:schemeClr val="accent4">
                    <a:lumMod val="50000"/>
                  </a:schemeClr>
                </a:solidFill>
                <a:latin typeface="Monaco"/>
              </a:rPr>
              <a:t>)</a:t>
            </a:r>
          </a:p>
        </p:txBody>
      </p:sp>
      <p:sp>
        <p:nvSpPr>
          <p:cNvPr id="9" name="TextBox 3">
            <a:extLst>
              <a:ext uri="{FF2B5EF4-FFF2-40B4-BE49-F238E27FC236}">
                <a16:creationId xmlns:a16="http://schemas.microsoft.com/office/drawing/2014/main" id="{46C4BCD9-C361-360D-398B-118B93030FC2}"/>
              </a:ext>
            </a:extLst>
          </p:cNvPr>
          <p:cNvSpPr txBox="1"/>
          <p:nvPr/>
        </p:nvSpPr>
        <p:spPr>
          <a:xfrm>
            <a:off x="3662589" y="4856300"/>
            <a:ext cx="716863"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1">
                    <a:lumMod val="75000"/>
                  </a:schemeClr>
                </a:solidFill>
                <a:latin typeface="Monaco"/>
              </a:rPr>
              <a:t>x</a:t>
            </a:r>
            <a:r>
              <a:rPr lang="en-US" dirty="0" err="1">
                <a:solidFill>
                  <a:schemeClr val="accent4">
                    <a:lumMod val="50000"/>
                  </a:schemeClr>
                </a:solidFill>
                <a:latin typeface="Monaco"/>
              </a:rPr>
              <a:t>,</a:t>
            </a:r>
            <a:r>
              <a:rPr lang="en-US" b="1" dirty="0" err="1">
                <a:solidFill>
                  <a:srgbClr val="009443"/>
                </a:solidFill>
                <a:latin typeface="Monaco"/>
              </a:rPr>
              <a:t>z</a:t>
            </a:r>
            <a:r>
              <a:rPr lang="en-US" dirty="0">
                <a:solidFill>
                  <a:schemeClr val="accent4">
                    <a:lumMod val="50000"/>
                  </a:schemeClr>
                </a:solidFill>
                <a:latin typeface="Monaco"/>
              </a:rPr>
              <a:t>)</a:t>
            </a:r>
          </a:p>
        </p:txBody>
      </p:sp>
      <p:sp>
        <p:nvSpPr>
          <p:cNvPr id="11" name="TextBox 4">
            <a:extLst>
              <a:ext uri="{FF2B5EF4-FFF2-40B4-BE49-F238E27FC236}">
                <a16:creationId xmlns:a16="http://schemas.microsoft.com/office/drawing/2014/main" id="{49A9291B-4237-8D03-ABCF-ABAD238B0E6E}"/>
              </a:ext>
            </a:extLst>
          </p:cNvPr>
          <p:cNvSpPr txBox="1"/>
          <p:nvPr/>
        </p:nvSpPr>
        <p:spPr>
          <a:xfrm>
            <a:off x="1260047" y="5400823"/>
            <a:ext cx="736099"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2">
                    <a:lumMod val="50000"/>
                  </a:schemeClr>
                </a:solidFill>
                <a:latin typeface="Monaco"/>
              </a:rPr>
              <a:t>y</a:t>
            </a:r>
            <a:r>
              <a:rPr lang="en-US" dirty="0" err="1">
                <a:solidFill>
                  <a:schemeClr val="accent4">
                    <a:lumMod val="50000"/>
                  </a:schemeClr>
                </a:solidFill>
                <a:latin typeface="Monaco"/>
              </a:rPr>
              <a:t>,</a:t>
            </a:r>
            <a:r>
              <a:rPr lang="en-US" b="1" dirty="0" err="1">
                <a:solidFill>
                  <a:schemeClr val="accent1">
                    <a:lumMod val="75000"/>
                  </a:schemeClr>
                </a:solidFill>
                <a:latin typeface="Monaco"/>
              </a:rPr>
              <a:t>x</a:t>
            </a:r>
            <a:r>
              <a:rPr lang="en-US" dirty="0">
                <a:solidFill>
                  <a:schemeClr val="accent4">
                    <a:lumMod val="50000"/>
                  </a:schemeClr>
                </a:solidFill>
                <a:latin typeface="Monaco"/>
              </a:rPr>
              <a:t>)</a:t>
            </a:r>
            <a:endParaRPr lang="en-US" dirty="0">
              <a:solidFill>
                <a:schemeClr val="accent4">
                  <a:lumMod val="50000"/>
                </a:schemeClr>
              </a:solidFill>
            </a:endParaRPr>
          </a:p>
        </p:txBody>
      </p:sp>
      <p:sp>
        <p:nvSpPr>
          <p:cNvPr id="16" name="TextBox 5">
            <a:extLst>
              <a:ext uri="{FF2B5EF4-FFF2-40B4-BE49-F238E27FC236}">
                <a16:creationId xmlns:a16="http://schemas.microsoft.com/office/drawing/2014/main" id="{3F51C693-CC97-ABC7-9993-9BADC47DEB20}"/>
              </a:ext>
            </a:extLst>
          </p:cNvPr>
          <p:cNvSpPr txBox="1"/>
          <p:nvPr/>
        </p:nvSpPr>
        <p:spPr>
          <a:xfrm>
            <a:off x="2533036" y="5400823"/>
            <a:ext cx="745717"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2">
                    <a:lumMod val="50000"/>
                  </a:schemeClr>
                </a:solidFill>
                <a:latin typeface="Monaco"/>
              </a:rPr>
              <a:t>y</a:t>
            </a:r>
            <a:r>
              <a:rPr lang="en-US" dirty="0" err="1">
                <a:solidFill>
                  <a:schemeClr val="accent4">
                    <a:lumMod val="50000"/>
                  </a:schemeClr>
                </a:solidFill>
                <a:latin typeface="Monaco"/>
              </a:rPr>
              <a:t>,</a:t>
            </a:r>
            <a:r>
              <a:rPr lang="en-US" b="1" dirty="0" err="1">
                <a:solidFill>
                  <a:schemeClr val="accent2">
                    <a:lumMod val="50000"/>
                  </a:schemeClr>
                </a:solidFill>
                <a:latin typeface="Monaco"/>
              </a:rPr>
              <a:t>y</a:t>
            </a:r>
            <a:r>
              <a:rPr lang="en-US" dirty="0">
                <a:solidFill>
                  <a:schemeClr val="accent4">
                    <a:lumMod val="50000"/>
                  </a:schemeClr>
                </a:solidFill>
                <a:latin typeface="Monaco"/>
              </a:rPr>
              <a:t>)</a:t>
            </a:r>
          </a:p>
        </p:txBody>
      </p:sp>
      <p:sp>
        <p:nvSpPr>
          <p:cNvPr id="18" name="TextBox 6">
            <a:extLst>
              <a:ext uri="{FF2B5EF4-FFF2-40B4-BE49-F238E27FC236}">
                <a16:creationId xmlns:a16="http://schemas.microsoft.com/office/drawing/2014/main" id="{8E840F53-2F22-23FC-5B95-83115A40E3F3}"/>
              </a:ext>
            </a:extLst>
          </p:cNvPr>
          <p:cNvSpPr txBox="1"/>
          <p:nvPr/>
        </p:nvSpPr>
        <p:spPr>
          <a:xfrm>
            <a:off x="3671553" y="5400823"/>
            <a:ext cx="726481"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2">
                    <a:lumMod val="50000"/>
                  </a:schemeClr>
                </a:solidFill>
                <a:latin typeface="Monaco"/>
              </a:rPr>
              <a:t>y</a:t>
            </a:r>
            <a:r>
              <a:rPr lang="en-US" dirty="0" err="1">
                <a:solidFill>
                  <a:schemeClr val="accent4">
                    <a:lumMod val="50000"/>
                  </a:schemeClr>
                </a:solidFill>
                <a:latin typeface="Monaco"/>
              </a:rPr>
              <a:t>,</a:t>
            </a:r>
            <a:r>
              <a:rPr lang="en-US" b="1" dirty="0" err="1">
                <a:solidFill>
                  <a:srgbClr val="009443"/>
                </a:solidFill>
                <a:latin typeface="Monaco"/>
              </a:rPr>
              <a:t>z</a:t>
            </a:r>
            <a:r>
              <a:rPr lang="en-US" dirty="0">
                <a:solidFill>
                  <a:schemeClr val="accent4">
                    <a:lumMod val="50000"/>
                  </a:schemeClr>
                </a:solidFill>
                <a:latin typeface="Monaco"/>
              </a:rPr>
              <a:t>)</a:t>
            </a:r>
          </a:p>
        </p:txBody>
      </p:sp>
      <p:sp>
        <p:nvSpPr>
          <p:cNvPr id="20" name="TextBox 7">
            <a:extLst>
              <a:ext uri="{FF2B5EF4-FFF2-40B4-BE49-F238E27FC236}">
                <a16:creationId xmlns:a16="http://schemas.microsoft.com/office/drawing/2014/main" id="{7EE7CD64-D54E-55FF-2E8E-E875085ABA5D}"/>
              </a:ext>
            </a:extLst>
          </p:cNvPr>
          <p:cNvSpPr txBox="1"/>
          <p:nvPr/>
        </p:nvSpPr>
        <p:spPr>
          <a:xfrm>
            <a:off x="1260047" y="5945346"/>
            <a:ext cx="716863"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rgbClr val="009443"/>
                </a:solidFill>
                <a:latin typeface="Monaco"/>
              </a:rPr>
              <a:t>z</a:t>
            </a:r>
            <a:r>
              <a:rPr lang="en-US" dirty="0" err="1">
                <a:solidFill>
                  <a:schemeClr val="accent4">
                    <a:lumMod val="50000"/>
                  </a:schemeClr>
                </a:solidFill>
                <a:latin typeface="Monaco"/>
              </a:rPr>
              <a:t>,</a:t>
            </a:r>
            <a:r>
              <a:rPr lang="en-US" b="1" dirty="0" err="1">
                <a:solidFill>
                  <a:schemeClr val="accent1">
                    <a:lumMod val="75000"/>
                  </a:schemeClr>
                </a:solidFill>
                <a:latin typeface="Monaco"/>
              </a:rPr>
              <a:t>x</a:t>
            </a:r>
            <a:r>
              <a:rPr lang="en-US" dirty="0">
                <a:solidFill>
                  <a:schemeClr val="accent4">
                    <a:lumMod val="50000"/>
                  </a:schemeClr>
                </a:solidFill>
                <a:latin typeface="Monaco"/>
              </a:rPr>
              <a:t>)</a:t>
            </a:r>
            <a:endParaRPr lang="en-US" dirty="0">
              <a:solidFill>
                <a:schemeClr val="accent4">
                  <a:lumMod val="50000"/>
                </a:schemeClr>
              </a:solidFill>
              <a:latin typeface="Monaco" pitchFamily="2" charset="77"/>
            </a:endParaRPr>
          </a:p>
        </p:txBody>
      </p:sp>
      <p:sp>
        <p:nvSpPr>
          <p:cNvPr id="24" name="TextBox 8">
            <a:extLst>
              <a:ext uri="{FF2B5EF4-FFF2-40B4-BE49-F238E27FC236}">
                <a16:creationId xmlns:a16="http://schemas.microsoft.com/office/drawing/2014/main" id="{700DE816-CD19-5EAA-8967-7ACA7E1A0432}"/>
              </a:ext>
            </a:extLst>
          </p:cNvPr>
          <p:cNvSpPr txBox="1"/>
          <p:nvPr/>
        </p:nvSpPr>
        <p:spPr>
          <a:xfrm>
            <a:off x="2515106" y="5945346"/>
            <a:ext cx="726481"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rgbClr val="009443"/>
                </a:solidFill>
                <a:latin typeface="Monaco"/>
              </a:rPr>
              <a:t>z</a:t>
            </a:r>
            <a:r>
              <a:rPr lang="en-US" dirty="0" err="1">
                <a:solidFill>
                  <a:schemeClr val="accent4">
                    <a:lumMod val="50000"/>
                  </a:schemeClr>
                </a:solidFill>
                <a:latin typeface="Monaco"/>
              </a:rPr>
              <a:t>,</a:t>
            </a:r>
            <a:r>
              <a:rPr lang="en-US" b="1" dirty="0" err="1">
                <a:solidFill>
                  <a:schemeClr val="accent2">
                    <a:lumMod val="50000"/>
                  </a:schemeClr>
                </a:solidFill>
                <a:latin typeface="Monaco"/>
              </a:rPr>
              <a:t>y</a:t>
            </a:r>
            <a:r>
              <a:rPr lang="en-US" dirty="0">
                <a:solidFill>
                  <a:schemeClr val="accent4">
                    <a:lumMod val="50000"/>
                  </a:schemeClr>
                </a:solidFill>
                <a:latin typeface="Monaco"/>
              </a:rPr>
              <a:t>)</a:t>
            </a:r>
            <a:endParaRPr lang="en-US" dirty="0">
              <a:solidFill>
                <a:schemeClr val="accent4">
                  <a:lumMod val="50000"/>
                </a:schemeClr>
              </a:solidFill>
            </a:endParaRPr>
          </a:p>
        </p:txBody>
      </p:sp>
      <p:sp>
        <p:nvSpPr>
          <p:cNvPr id="27" name="TextBox 9">
            <a:extLst>
              <a:ext uri="{FF2B5EF4-FFF2-40B4-BE49-F238E27FC236}">
                <a16:creationId xmlns:a16="http://schemas.microsoft.com/office/drawing/2014/main" id="{BC02D075-F79F-599C-BFDB-1C32E0D11975}"/>
              </a:ext>
            </a:extLst>
          </p:cNvPr>
          <p:cNvSpPr txBox="1"/>
          <p:nvPr/>
        </p:nvSpPr>
        <p:spPr>
          <a:xfrm>
            <a:off x="3671553" y="5945346"/>
            <a:ext cx="707245"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rgbClr val="009443"/>
                </a:solidFill>
                <a:latin typeface="Monaco"/>
              </a:rPr>
              <a:t>z</a:t>
            </a:r>
            <a:r>
              <a:rPr lang="en-US" dirty="0" err="1">
                <a:solidFill>
                  <a:schemeClr val="accent4">
                    <a:lumMod val="50000"/>
                  </a:schemeClr>
                </a:solidFill>
                <a:latin typeface="Monaco"/>
              </a:rPr>
              <a:t>,</a:t>
            </a:r>
            <a:r>
              <a:rPr lang="en-US" b="1" dirty="0" err="1">
                <a:solidFill>
                  <a:srgbClr val="009443"/>
                </a:solidFill>
                <a:latin typeface="Monaco"/>
              </a:rPr>
              <a:t>z</a:t>
            </a:r>
            <a:r>
              <a:rPr lang="en-US" dirty="0">
                <a:solidFill>
                  <a:schemeClr val="accent4">
                    <a:lumMod val="50000"/>
                  </a:schemeClr>
                </a:solidFill>
                <a:latin typeface="Monaco"/>
              </a:rPr>
              <a:t>)</a:t>
            </a:r>
          </a:p>
        </p:txBody>
      </p:sp>
      <p:grpSp>
        <p:nvGrpSpPr>
          <p:cNvPr id="28" name="Group 27">
            <a:extLst>
              <a:ext uri="{FF2B5EF4-FFF2-40B4-BE49-F238E27FC236}">
                <a16:creationId xmlns:a16="http://schemas.microsoft.com/office/drawing/2014/main" id="{B44D8517-111F-3626-C5D8-AC07BDD3B2C8}"/>
              </a:ext>
            </a:extLst>
          </p:cNvPr>
          <p:cNvGrpSpPr/>
          <p:nvPr/>
        </p:nvGrpSpPr>
        <p:grpSpPr>
          <a:xfrm>
            <a:off x="2662610" y="4947299"/>
            <a:ext cx="824755" cy="271019"/>
            <a:chOff x="6106610" y="4959299"/>
            <a:chExt cx="1194378" cy="297237"/>
          </a:xfrm>
        </p:grpSpPr>
        <p:cxnSp>
          <p:nvCxnSpPr>
            <p:cNvPr id="54" name="Straight Arrow Connector 53">
              <a:extLst>
                <a:ext uri="{FF2B5EF4-FFF2-40B4-BE49-F238E27FC236}">
                  <a16:creationId xmlns:a16="http://schemas.microsoft.com/office/drawing/2014/main" id="{F882E756-1384-B5A3-E6B4-A85D6E5B7257}"/>
                </a:ext>
              </a:extLst>
            </p:cNvPr>
            <p:cNvCxnSpPr>
              <a:cxnSpLocks/>
            </p:cNvCxnSpPr>
            <p:nvPr/>
          </p:nvCxnSpPr>
          <p:spPr>
            <a:xfrm flipV="1">
              <a:off x="6106610" y="4965549"/>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C406FF9E-9259-849D-EA95-DFE182BC22BB}"/>
                </a:ext>
              </a:extLst>
            </p:cNvPr>
            <p:cNvCxnSpPr>
              <a:cxnSpLocks/>
            </p:cNvCxnSpPr>
            <p:nvPr/>
          </p:nvCxnSpPr>
          <p:spPr>
            <a:xfrm>
              <a:off x="6106610" y="4959299"/>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0AC8BFAA-8DE0-8745-B413-BD6A9D666970}"/>
              </a:ext>
            </a:extLst>
          </p:cNvPr>
          <p:cNvGrpSpPr/>
          <p:nvPr/>
        </p:nvGrpSpPr>
        <p:grpSpPr>
          <a:xfrm>
            <a:off x="3817578" y="4947299"/>
            <a:ext cx="824755" cy="271019"/>
            <a:chOff x="7261578" y="4959299"/>
            <a:chExt cx="1194378" cy="297237"/>
          </a:xfrm>
        </p:grpSpPr>
        <p:cxnSp>
          <p:nvCxnSpPr>
            <p:cNvPr id="51" name="Straight Arrow Connector 50">
              <a:extLst>
                <a:ext uri="{FF2B5EF4-FFF2-40B4-BE49-F238E27FC236}">
                  <a16:creationId xmlns:a16="http://schemas.microsoft.com/office/drawing/2014/main" id="{A04D6FEB-BD50-BB28-66C4-0E57669FBDCF}"/>
                </a:ext>
              </a:extLst>
            </p:cNvPr>
            <p:cNvCxnSpPr>
              <a:cxnSpLocks/>
            </p:cNvCxnSpPr>
            <p:nvPr/>
          </p:nvCxnSpPr>
          <p:spPr>
            <a:xfrm flipV="1">
              <a:off x="7261578" y="4965549"/>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A9B5105D-015E-E7EE-E029-51B099112BC7}"/>
                </a:ext>
              </a:extLst>
            </p:cNvPr>
            <p:cNvCxnSpPr>
              <a:cxnSpLocks/>
            </p:cNvCxnSpPr>
            <p:nvPr/>
          </p:nvCxnSpPr>
          <p:spPr>
            <a:xfrm>
              <a:off x="7261578" y="4959299"/>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4EF4485-A1D7-8F9E-D035-4B5FE2AA7A2D}"/>
              </a:ext>
            </a:extLst>
          </p:cNvPr>
          <p:cNvGrpSpPr/>
          <p:nvPr/>
        </p:nvGrpSpPr>
        <p:grpSpPr>
          <a:xfrm>
            <a:off x="1389622" y="5526525"/>
            <a:ext cx="824755" cy="271019"/>
            <a:chOff x="4833622" y="5538525"/>
            <a:chExt cx="1194378" cy="297237"/>
          </a:xfrm>
        </p:grpSpPr>
        <p:cxnSp>
          <p:nvCxnSpPr>
            <p:cNvPr id="48" name="Straight Arrow Connector 47">
              <a:extLst>
                <a:ext uri="{FF2B5EF4-FFF2-40B4-BE49-F238E27FC236}">
                  <a16:creationId xmlns:a16="http://schemas.microsoft.com/office/drawing/2014/main" id="{2109A626-5A8C-40A2-3104-33CC4E2268A3}"/>
                </a:ext>
              </a:extLst>
            </p:cNvPr>
            <p:cNvCxnSpPr>
              <a:cxnSpLocks/>
            </p:cNvCxnSpPr>
            <p:nvPr/>
          </p:nvCxnSpPr>
          <p:spPr>
            <a:xfrm flipV="1">
              <a:off x="4833622" y="5544775"/>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7D1C1F0B-209E-C76D-2BE4-D4F90822AD95}"/>
                </a:ext>
              </a:extLst>
            </p:cNvPr>
            <p:cNvCxnSpPr>
              <a:cxnSpLocks/>
            </p:cNvCxnSpPr>
            <p:nvPr/>
          </p:nvCxnSpPr>
          <p:spPr>
            <a:xfrm>
              <a:off x="4833622" y="5538525"/>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F711E756-7D48-20EE-5CD9-54FE8A028776}"/>
              </a:ext>
            </a:extLst>
          </p:cNvPr>
          <p:cNvGrpSpPr/>
          <p:nvPr/>
        </p:nvGrpSpPr>
        <p:grpSpPr>
          <a:xfrm>
            <a:off x="3817578" y="5517340"/>
            <a:ext cx="824755" cy="271019"/>
            <a:chOff x="7261578" y="5529340"/>
            <a:chExt cx="1194378" cy="297237"/>
          </a:xfrm>
        </p:grpSpPr>
        <p:cxnSp>
          <p:nvCxnSpPr>
            <p:cNvPr id="45" name="Straight Arrow Connector 44">
              <a:extLst>
                <a:ext uri="{FF2B5EF4-FFF2-40B4-BE49-F238E27FC236}">
                  <a16:creationId xmlns:a16="http://schemas.microsoft.com/office/drawing/2014/main" id="{1333EE09-D518-221E-2434-E4C1D64E0E10}"/>
                </a:ext>
              </a:extLst>
            </p:cNvPr>
            <p:cNvCxnSpPr>
              <a:cxnSpLocks/>
            </p:cNvCxnSpPr>
            <p:nvPr/>
          </p:nvCxnSpPr>
          <p:spPr>
            <a:xfrm flipV="1">
              <a:off x="7261578" y="5535590"/>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45301B4E-F4B7-114A-1EAB-5AA760AD6CF3}"/>
                </a:ext>
              </a:extLst>
            </p:cNvPr>
            <p:cNvCxnSpPr>
              <a:cxnSpLocks/>
            </p:cNvCxnSpPr>
            <p:nvPr/>
          </p:nvCxnSpPr>
          <p:spPr>
            <a:xfrm>
              <a:off x="7261578" y="5529340"/>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A41D8907-7757-94AD-2046-553056747F60}"/>
              </a:ext>
            </a:extLst>
          </p:cNvPr>
          <p:cNvGrpSpPr/>
          <p:nvPr/>
        </p:nvGrpSpPr>
        <p:grpSpPr>
          <a:xfrm>
            <a:off x="1389621" y="6014196"/>
            <a:ext cx="824755" cy="271019"/>
            <a:chOff x="4833621" y="6026196"/>
            <a:chExt cx="1194378" cy="297237"/>
          </a:xfrm>
        </p:grpSpPr>
        <p:cxnSp>
          <p:nvCxnSpPr>
            <p:cNvPr id="42" name="Straight Arrow Connector 41">
              <a:extLst>
                <a:ext uri="{FF2B5EF4-FFF2-40B4-BE49-F238E27FC236}">
                  <a16:creationId xmlns:a16="http://schemas.microsoft.com/office/drawing/2014/main" id="{4F5E06BD-8745-B8F3-7D04-C3ED58C4920C}"/>
                </a:ext>
              </a:extLst>
            </p:cNvPr>
            <p:cNvCxnSpPr>
              <a:cxnSpLocks/>
            </p:cNvCxnSpPr>
            <p:nvPr/>
          </p:nvCxnSpPr>
          <p:spPr>
            <a:xfrm flipV="1">
              <a:off x="4833621" y="6032446"/>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F92200E7-3AAA-0A9B-2FAF-283FA528DBB9}"/>
                </a:ext>
              </a:extLst>
            </p:cNvPr>
            <p:cNvCxnSpPr>
              <a:cxnSpLocks/>
            </p:cNvCxnSpPr>
            <p:nvPr/>
          </p:nvCxnSpPr>
          <p:spPr>
            <a:xfrm>
              <a:off x="4833621" y="6026196"/>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9E0A353C-AE2F-CBF1-10D7-6A4B908FCC97}"/>
              </a:ext>
            </a:extLst>
          </p:cNvPr>
          <p:cNvGrpSpPr/>
          <p:nvPr/>
        </p:nvGrpSpPr>
        <p:grpSpPr>
          <a:xfrm>
            <a:off x="2662611" y="5982980"/>
            <a:ext cx="824755" cy="271019"/>
            <a:chOff x="6106611" y="5994980"/>
            <a:chExt cx="1194378" cy="297237"/>
          </a:xfrm>
        </p:grpSpPr>
        <p:cxnSp>
          <p:nvCxnSpPr>
            <p:cNvPr id="39" name="Straight Arrow Connector 38">
              <a:extLst>
                <a:ext uri="{FF2B5EF4-FFF2-40B4-BE49-F238E27FC236}">
                  <a16:creationId xmlns:a16="http://schemas.microsoft.com/office/drawing/2014/main" id="{36561099-E402-8C4E-E489-1FE8877809B8}"/>
                </a:ext>
              </a:extLst>
            </p:cNvPr>
            <p:cNvCxnSpPr>
              <a:cxnSpLocks/>
            </p:cNvCxnSpPr>
            <p:nvPr/>
          </p:nvCxnSpPr>
          <p:spPr>
            <a:xfrm flipV="1">
              <a:off x="6106611" y="6001230"/>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481EDC2A-AC2A-BC83-7219-A3EB1604199E}"/>
                </a:ext>
              </a:extLst>
            </p:cNvPr>
            <p:cNvCxnSpPr>
              <a:cxnSpLocks/>
            </p:cNvCxnSpPr>
            <p:nvPr/>
          </p:nvCxnSpPr>
          <p:spPr>
            <a:xfrm>
              <a:off x="6106611" y="5994980"/>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CFC0D7ED-0535-97B2-A959-4BD6E5A67719}"/>
              </a:ext>
            </a:extLst>
          </p:cNvPr>
          <p:cNvGrpSpPr/>
          <p:nvPr/>
        </p:nvGrpSpPr>
        <p:grpSpPr>
          <a:xfrm>
            <a:off x="7703753" y="2385386"/>
            <a:ext cx="2459695" cy="3215314"/>
            <a:chOff x="7261578" y="4959299"/>
            <a:chExt cx="1194378" cy="297237"/>
          </a:xfrm>
        </p:grpSpPr>
        <p:cxnSp>
          <p:nvCxnSpPr>
            <p:cNvPr id="6" name="Straight Arrow Connector 5">
              <a:extLst>
                <a:ext uri="{FF2B5EF4-FFF2-40B4-BE49-F238E27FC236}">
                  <a16:creationId xmlns:a16="http://schemas.microsoft.com/office/drawing/2014/main" id="{927864F5-2AE4-C149-041F-F9317E6439B1}"/>
                </a:ext>
              </a:extLst>
            </p:cNvPr>
            <p:cNvCxnSpPr>
              <a:cxnSpLocks/>
            </p:cNvCxnSpPr>
            <p:nvPr/>
          </p:nvCxnSpPr>
          <p:spPr>
            <a:xfrm flipV="1">
              <a:off x="7261578" y="4965549"/>
              <a:ext cx="1194378" cy="290987"/>
            </a:xfrm>
            <a:prstGeom prst="straightConnector1">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D2F6AD8-C396-BAFD-4AC0-5A34EF81B7B8}"/>
                </a:ext>
              </a:extLst>
            </p:cNvPr>
            <p:cNvCxnSpPr>
              <a:cxnSpLocks/>
            </p:cNvCxnSpPr>
            <p:nvPr/>
          </p:nvCxnSpPr>
          <p:spPr>
            <a:xfrm>
              <a:off x="7261578" y="4959299"/>
              <a:ext cx="1194378" cy="297237"/>
            </a:xfrm>
            <a:prstGeom prst="straightConnector1">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9010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2" grpId="0"/>
      <p:bldP spid="25" grpId="0"/>
      <p:bldP spid="13" grpId="0" animBg="1"/>
      <p:bldP spid="21" grpId="0"/>
      <p:bldP spid="32" grpId="0" animBg="1"/>
      <p:bldP spid="35" grpId="0" animBg="1"/>
      <p:bldP spid="37" grpId="0" animBg="1"/>
      <p:bldP spid="38" grpId="0" animBg="1"/>
      <p:bldP spid="41" grpId="0"/>
      <p:bldP spid="53" grpId="0"/>
      <p:bldP spid="49" grpId="0"/>
      <p:bldP spid="64" grpId="0" animBg="1"/>
      <p:bldP spid="5" grpId="0"/>
      <p:bldP spid="7" grpId="0"/>
      <p:bldP spid="9" grpId="0"/>
      <p:bldP spid="11" grpId="0"/>
      <p:bldP spid="16" grpId="0"/>
      <p:bldP spid="18" grpId="0"/>
      <p:bldP spid="20" grpId="0"/>
      <p:bldP spid="24"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7E971B90-BAC7-D643-AEE4-65162106F354}"/>
              </a:ext>
            </a:extLst>
          </p:cNvPr>
          <p:cNvSpPr/>
          <p:nvPr/>
        </p:nvSpPr>
        <p:spPr>
          <a:xfrm>
            <a:off x="7120300" y="2466107"/>
            <a:ext cx="1373340" cy="1094119"/>
          </a:xfrm>
          <a:prstGeom prst="ellipse">
            <a:avLst/>
          </a:prstGeom>
          <a:solidFill>
            <a:schemeClr val="accent6">
              <a:lumMod val="75000"/>
              <a:alpha val="50000"/>
            </a:schemeClr>
          </a:solidFill>
          <a:ln w="28575">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113E31D-E2AB-40D1-8B51-AFA5AFEF393A}" type="slidenum">
              <a:rPr lang="en-US" smtClean="0"/>
              <a:pPr/>
              <a:t>15</a:t>
            </a:fld>
            <a:endParaRPr lang="en-US" dirty="0"/>
          </a:p>
        </p:txBody>
      </p:sp>
      <p:sp>
        <p:nvSpPr>
          <p:cNvPr id="3" name="Title 1"/>
          <p:cNvSpPr txBox="1">
            <a:spLocks/>
          </p:cNvSpPr>
          <p:nvPr/>
        </p:nvSpPr>
        <p:spPr>
          <a:xfrm>
            <a:off x="1485621" y="198412"/>
            <a:ext cx="10096779" cy="641293"/>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err="1">
                <a:solidFill>
                  <a:schemeClr val="accent4"/>
                </a:solidFill>
                <a:cs typeface="Arial Rounded MT Bold"/>
              </a:rPr>
              <a:t>E-graphs =  Compact Program Spaces</a:t>
            </a:r>
            <a:endParaRPr lang="en-US" sz="4500" b="1" dirty="0">
              <a:solidFill>
                <a:schemeClr val="accent4"/>
              </a:solidFill>
              <a:cs typeface="Arial Rounded MT Bold"/>
            </a:endParaRPr>
          </a:p>
        </p:txBody>
      </p:sp>
      <p:sp>
        <p:nvSpPr>
          <p:cNvPr id="460" name="Title 1">
            <a:extLst>
              <a:ext uri="{FF2B5EF4-FFF2-40B4-BE49-F238E27FC236}">
                <a16:creationId xmlns:a16="http://schemas.microsoft.com/office/drawing/2014/main" id="{49240F76-1A8E-C84A-82E5-D73972539302}"/>
              </a:ext>
            </a:extLst>
          </p:cNvPr>
          <p:cNvSpPr txBox="1">
            <a:spLocks/>
          </p:cNvSpPr>
          <p:nvPr/>
        </p:nvSpPr>
        <p:spPr>
          <a:xfrm rot="21177805">
            <a:off x="6966309" y="555370"/>
            <a:ext cx="5999908" cy="646330"/>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a:solidFill>
                  <a:schemeClr val="accent1">
                    <a:lumMod val="75000"/>
                  </a:schemeClr>
                </a:solidFill>
                <a:cs typeface="Arial Rounded MT Bold"/>
              </a:rPr>
              <a:t>Exponentially large</a:t>
            </a:r>
          </a:p>
        </p:txBody>
      </p:sp>
      <p:sp>
        <p:nvSpPr>
          <p:cNvPr id="12" name="TextBox 11">
            <a:extLst>
              <a:ext uri="{FF2B5EF4-FFF2-40B4-BE49-F238E27FC236}">
                <a16:creationId xmlns:a16="http://schemas.microsoft.com/office/drawing/2014/main" id="{F55B635C-642A-6D4E-BCE0-12B6A58A3900}"/>
              </a:ext>
            </a:extLst>
          </p:cNvPr>
          <p:cNvSpPr txBox="1"/>
          <p:nvPr/>
        </p:nvSpPr>
        <p:spPr>
          <a:xfrm>
            <a:off x="2528362" y="2870325"/>
            <a:ext cx="2949846" cy="461665"/>
          </a:xfrm>
          <a:prstGeom prst="rect">
            <a:avLst/>
          </a:prstGeom>
          <a:noFill/>
        </p:spPr>
        <p:txBody>
          <a:bodyPr wrap="none" rtlCol="0">
            <a:spAutoFit/>
          </a:bodyPr>
          <a:lstStyle/>
          <a:p>
            <a:r>
              <a:rPr lang="en-US" sz="2400">
                <a:latin typeface="Monaco" pitchFamily="2" charset="77"/>
              </a:rPr>
              <a:t>+(A,A) → *(2,A)</a:t>
            </a:r>
          </a:p>
        </p:txBody>
      </p:sp>
      <p:sp>
        <p:nvSpPr>
          <p:cNvPr id="25" name="TextBox 24">
            <a:extLst>
              <a:ext uri="{FF2B5EF4-FFF2-40B4-BE49-F238E27FC236}">
                <a16:creationId xmlns:a16="http://schemas.microsoft.com/office/drawing/2014/main" id="{A81C53E1-6D8B-BB47-9C82-185E3ED3AD72}"/>
              </a:ext>
            </a:extLst>
          </p:cNvPr>
          <p:cNvSpPr txBox="1"/>
          <p:nvPr/>
        </p:nvSpPr>
        <p:spPr>
          <a:xfrm>
            <a:off x="920472" y="2870326"/>
            <a:ext cx="1391728" cy="461665"/>
          </a:xfrm>
          <a:prstGeom prst="rect">
            <a:avLst/>
          </a:prstGeom>
          <a:noFill/>
        </p:spPr>
        <p:txBody>
          <a:bodyPr wrap="none" rtlCol="0">
            <a:spAutoFit/>
          </a:bodyPr>
          <a:lstStyle/>
          <a:p>
            <a:r>
              <a:rPr lang="en-US" sz="2400" b="1"/>
              <a:t>Consider:</a:t>
            </a:r>
          </a:p>
        </p:txBody>
      </p:sp>
      <p:sp>
        <p:nvSpPr>
          <p:cNvPr id="13" name="Rectangle 12">
            <a:extLst>
              <a:ext uri="{FF2B5EF4-FFF2-40B4-BE49-F238E27FC236}">
                <a16:creationId xmlns:a16="http://schemas.microsoft.com/office/drawing/2014/main" id="{66D27EA2-2D1D-CB4F-BB98-306997AA2F8F}"/>
              </a:ext>
            </a:extLst>
          </p:cNvPr>
          <p:cNvSpPr/>
          <p:nvPr/>
        </p:nvSpPr>
        <p:spPr>
          <a:xfrm>
            <a:off x="2561815" y="2836872"/>
            <a:ext cx="1184994" cy="584775"/>
          </a:xfrm>
          <a:prstGeom prst="rect">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06C8E09-C417-D940-859A-0C00369322B5}"/>
              </a:ext>
            </a:extLst>
          </p:cNvPr>
          <p:cNvCxnSpPr>
            <a:cxnSpLocks/>
            <a:stCxn id="13" idx="2"/>
          </p:cNvCxnSpPr>
          <p:nvPr/>
        </p:nvCxnSpPr>
        <p:spPr>
          <a:xfrm>
            <a:off x="3154312" y="3421647"/>
            <a:ext cx="313718" cy="603943"/>
          </a:xfrm>
          <a:prstGeom prst="straightConnector1">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8B00019-EC36-5D4E-9A7A-DAA83A5CA243}"/>
              </a:ext>
            </a:extLst>
          </p:cNvPr>
          <p:cNvSpPr txBox="1"/>
          <p:nvPr/>
        </p:nvSpPr>
        <p:spPr>
          <a:xfrm>
            <a:off x="2316477" y="4017460"/>
            <a:ext cx="2220095" cy="400110"/>
          </a:xfrm>
          <a:prstGeom prst="rect">
            <a:avLst/>
          </a:prstGeom>
          <a:noFill/>
        </p:spPr>
        <p:txBody>
          <a:bodyPr wrap="none" rtlCol="0">
            <a:spAutoFit/>
          </a:bodyPr>
          <a:lstStyle/>
          <a:p>
            <a:r>
              <a:rPr lang="en-US" sz="2000" b="1">
                <a:solidFill>
                  <a:srgbClr val="7030A0"/>
                </a:solidFill>
              </a:rPr>
              <a:t>Represent matches</a:t>
            </a:r>
          </a:p>
        </p:txBody>
      </p:sp>
      <p:cxnSp>
        <p:nvCxnSpPr>
          <p:cNvPr id="43" name="Straight Arrow Connector 42">
            <a:extLst>
              <a:ext uri="{FF2B5EF4-FFF2-40B4-BE49-F238E27FC236}">
                <a16:creationId xmlns:a16="http://schemas.microsoft.com/office/drawing/2014/main" id="{4EFFD248-B24E-714C-B220-3529346C502F}"/>
              </a:ext>
            </a:extLst>
          </p:cNvPr>
          <p:cNvCxnSpPr>
            <a:cxnSpLocks/>
          </p:cNvCxnSpPr>
          <p:nvPr/>
        </p:nvCxnSpPr>
        <p:spPr>
          <a:xfrm flipH="1">
            <a:off x="3078690" y="2323265"/>
            <a:ext cx="175757" cy="643971"/>
          </a:xfrm>
          <a:prstGeom prst="straightConnector1">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5199E0F7-1DC1-704A-B8EB-4B44F2162C30}"/>
              </a:ext>
            </a:extLst>
          </p:cNvPr>
          <p:cNvCxnSpPr>
            <a:cxnSpLocks/>
          </p:cNvCxnSpPr>
          <p:nvPr/>
        </p:nvCxnSpPr>
        <p:spPr>
          <a:xfrm>
            <a:off x="3242241" y="2323265"/>
            <a:ext cx="161729" cy="627880"/>
          </a:xfrm>
          <a:prstGeom prst="straightConnector1">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90808964-CCCA-0D43-BA30-FCC77CF88BFB}"/>
              </a:ext>
            </a:extLst>
          </p:cNvPr>
          <p:cNvSpPr txBox="1"/>
          <p:nvPr/>
        </p:nvSpPr>
        <p:spPr>
          <a:xfrm>
            <a:off x="1396413" y="1903475"/>
            <a:ext cx="4245458" cy="384721"/>
          </a:xfrm>
          <a:prstGeom prst="rect">
            <a:avLst/>
          </a:prstGeom>
          <a:noFill/>
        </p:spPr>
        <p:txBody>
          <a:bodyPr wrap="none" rtlCol="0">
            <a:spAutoFit/>
          </a:bodyPr>
          <a:lstStyle/>
          <a:p>
            <a:r>
              <a:rPr lang="en-US" b="1">
                <a:solidFill>
                  <a:srgbClr val="00B050"/>
                </a:solidFill>
              </a:rPr>
              <a:t>Repeated variable = “nonlinear pattern”</a:t>
            </a:r>
          </a:p>
        </p:txBody>
      </p:sp>
      <p:sp>
        <p:nvSpPr>
          <p:cNvPr id="24" name="TextBox 23">
            <a:extLst>
              <a:ext uri="{FF2B5EF4-FFF2-40B4-BE49-F238E27FC236}">
                <a16:creationId xmlns:a16="http://schemas.microsoft.com/office/drawing/2014/main" id="{DFC24558-BC72-854F-8807-9A68B9F8C4B4}"/>
              </a:ext>
            </a:extLst>
          </p:cNvPr>
          <p:cNvSpPr txBox="1"/>
          <p:nvPr/>
        </p:nvSpPr>
        <p:spPr>
          <a:xfrm>
            <a:off x="3468030" y="847817"/>
            <a:ext cx="1327608" cy="584775"/>
          </a:xfrm>
          <a:prstGeom prst="rect">
            <a:avLst/>
          </a:prstGeom>
          <a:noFill/>
        </p:spPr>
        <p:txBody>
          <a:bodyPr wrap="none" rtlCol="0">
            <a:spAutoFit/>
          </a:bodyPr>
          <a:lstStyle/>
          <a:p>
            <a:r>
              <a:rPr lang="en-US" sz="3200" b="1">
                <a:solidFill>
                  <a:srgbClr val="FF0000"/>
                </a:solidFill>
              </a:rPr>
              <a:t>Not So</a:t>
            </a:r>
          </a:p>
        </p:txBody>
      </p:sp>
      <p:grpSp>
        <p:nvGrpSpPr>
          <p:cNvPr id="26" name="Group 25">
            <a:extLst>
              <a:ext uri="{FF2B5EF4-FFF2-40B4-BE49-F238E27FC236}">
                <a16:creationId xmlns:a16="http://schemas.microsoft.com/office/drawing/2014/main" id="{EB8B6A08-C737-CA40-A8C6-FD907698120B}"/>
              </a:ext>
            </a:extLst>
          </p:cNvPr>
          <p:cNvGrpSpPr/>
          <p:nvPr/>
        </p:nvGrpSpPr>
        <p:grpSpPr>
          <a:xfrm>
            <a:off x="4003285" y="506415"/>
            <a:ext cx="289932" cy="408306"/>
            <a:chOff x="6738956" y="3331956"/>
            <a:chExt cx="381683" cy="537517"/>
          </a:xfrm>
        </p:grpSpPr>
        <p:cxnSp>
          <p:nvCxnSpPr>
            <p:cNvPr id="27" name="Straight Arrow Connector 26">
              <a:extLst>
                <a:ext uri="{FF2B5EF4-FFF2-40B4-BE49-F238E27FC236}">
                  <a16:creationId xmlns:a16="http://schemas.microsoft.com/office/drawing/2014/main" id="{7DFBE6C2-A841-E44D-B73F-21F4573E57E3}"/>
                </a:ext>
              </a:extLst>
            </p:cNvPr>
            <p:cNvCxnSpPr>
              <a:cxnSpLocks/>
            </p:cNvCxnSpPr>
            <p:nvPr/>
          </p:nvCxnSpPr>
          <p:spPr>
            <a:xfrm>
              <a:off x="6738956" y="3331956"/>
              <a:ext cx="208254" cy="537517"/>
            </a:xfrm>
            <a:prstGeom prst="straightConnector1">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5793C69-B831-344F-BAC8-97F90AEA7F13}"/>
                </a:ext>
              </a:extLst>
            </p:cNvPr>
            <p:cNvCxnSpPr>
              <a:cxnSpLocks/>
            </p:cNvCxnSpPr>
            <p:nvPr/>
          </p:nvCxnSpPr>
          <p:spPr>
            <a:xfrm flipH="1">
              <a:off x="6947213" y="3331956"/>
              <a:ext cx="173426" cy="537517"/>
            </a:xfrm>
            <a:prstGeom prst="straightConnector1">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29" name="Oval 28">
            <a:extLst>
              <a:ext uri="{FF2B5EF4-FFF2-40B4-BE49-F238E27FC236}">
                <a16:creationId xmlns:a16="http://schemas.microsoft.com/office/drawing/2014/main" id="{A29013C4-D552-0C4C-824A-D00E56B3E671}"/>
              </a:ext>
            </a:extLst>
          </p:cNvPr>
          <p:cNvSpPr/>
          <p:nvPr/>
        </p:nvSpPr>
        <p:spPr>
          <a:xfrm>
            <a:off x="7281745" y="4417570"/>
            <a:ext cx="3958683" cy="1094119"/>
          </a:xfrm>
          <a:prstGeom prst="ellipse">
            <a:avLst/>
          </a:prstGeom>
          <a:solidFill>
            <a:schemeClr val="accent6">
              <a:lumMod val="75000"/>
              <a:alpha val="50000"/>
            </a:schemeClr>
          </a:solidFill>
          <a:ln w="28575">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693469D-7D61-EC42-9608-86FE2077436D}"/>
              </a:ext>
            </a:extLst>
          </p:cNvPr>
          <p:cNvSpPr/>
          <p:nvPr/>
        </p:nvSpPr>
        <p:spPr>
          <a:xfrm>
            <a:off x="7542145" y="2828692"/>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x</a:t>
            </a:r>
          </a:p>
        </p:txBody>
      </p:sp>
      <p:cxnSp>
        <p:nvCxnSpPr>
          <p:cNvPr id="34" name="Straight Connector 22">
            <a:extLst>
              <a:ext uri="{FF2B5EF4-FFF2-40B4-BE49-F238E27FC236}">
                <a16:creationId xmlns:a16="http://schemas.microsoft.com/office/drawing/2014/main" id="{71BE4116-6F7D-2243-AFC8-A0289F03DDB3}"/>
              </a:ext>
            </a:extLst>
          </p:cNvPr>
          <p:cNvCxnSpPr>
            <a:cxnSpLocks/>
            <a:stCxn id="39" idx="5"/>
          </p:cNvCxnSpPr>
          <p:nvPr/>
        </p:nvCxnSpPr>
        <p:spPr>
          <a:xfrm flipH="1">
            <a:off x="7974509" y="3399996"/>
            <a:ext cx="318010" cy="1397093"/>
          </a:xfrm>
          <a:prstGeom prst="straightConnector1">
            <a:avLst/>
          </a:prstGeom>
          <a:ln>
            <a:solidFill>
              <a:srgbClr val="00206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0" name="Straight Connector 22">
            <a:extLst>
              <a:ext uri="{FF2B5EF4-FFF2-40B4-BE49-F238E27FC236}">
                <a16:creationId xmlns:a16="http://schemas.microsoft.com/office/drawing/2014/main" id="{F96C6E9C-A389-1644-8091-DA186206D5E6}"/>
              </a:ext>
            </a:extLst>
          </p:cNvPr>
          <p:cNvCxnSpPr>
            <a:cxnSpLocks/>
            <a:stCxn id="39" idx="3"/>
          </p:cNvCxnSpPr>
          <p:nvPr/>
        </p:nvCxnSpPr>
        <p:spPr>
          <a:xfrm>
            <a:off x="7321421" y="3399996"/>
            <a:ext cx="318009" cy="1397093"/>
          </a:xfrm>
          <a:prstGeom prst="straightConnector1">
            <a:avLst/>
          </a:prstGeom>
          <a:ln>
            <a:solidFill>
              <a:srgbClr val="00206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6A963F7A-ADC1-374B-84C4-6502F39B8917}"/>
              </a:ext>
            </a:extLst>
          </p:cNvPr>
          <p:cNvSpPr/>
          <p:nvPr/>
        </p:nvSpPr>
        <p:spPr>
          <a:xfrm>
            <a:off x="8625715" y="2466107"/>
            <a:ext cx="1373340" cy="1094119"/>
          </a:xfrm>
          <a:prstGeom prst="ellipse">
            <a:avLst/>
          </a:prstGeom>
          <a:solidFill>
            <a:schemeClr val="accent6">
              <a:lumMod val="75000"/>
              <a:alpha val="50000"/>
            </a:schemeClr>
          </a:solidFill>
          <a:ln w="28575">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CD08AB8-9F44-DA4D-8610-74431F6312FD}"/>
              </a:ext>
            </a:extLst>
          </p:cNvPr>
          <p:cNvSpPr/>
          <p:nvPr/>
        </p:nvSpPr>
        <p:spPr>
          <a:xfrm>
            <a:off x="9047560" y="2828692"/>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y</a:t>
            </a:r>
          </a:p>
        </p:txBody>
      </p:sp>
      <p:cxnSp>
        <p:nvCxnSpPr>
          <p:cNvPr id="46" name="Straight Connector 22">
            <a:extLst>
              <a:ext uri="{FF2B5EF4-FFF2-40B4-BE49-F238E27FC236}">
                <a16:creationId xmlns:a16="http://schemas.microsoft.com/office/drawing/2014/main" id="{E0E0E1AD-C472-2547-8FF5-4D5C1DA97A34}"/>
              </a:ext>
            </a:extLst>
          </p:cNvPr>
          <p:cNvCxnSpPr>
            <a:cxnSpLocks/>
            <a:stCxn id="42" idx="5"/>
          </p:cNvCxnSpPr>
          <p:nvPr/>
        </p:nvCxnSpPr>
        <p:spPr>
          <a:xfrm flipH="1">
            <a:off x="9479924" y="3399996"/>
            <a:ext cx="318010" cy="1397093"/>
          </a:xfrm>
          <a:prstGeom prst="straightConnector1">
            <a:avLst/>
          </a:prstGeom>
          <a:ln>
            <a:solidFill>
              <a:srgbClr val="00206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8" name="Straight Connector 22">
            <a:extLst>
              <a:ext uri="{FF2B5EF4-FFF2-40B4-BE49-F238E27FC236}">
                <a16:creationId xmlns:a16="http://schemas.microsoft.com/office/drawing/2014/main" id="{0272C524-60A6-3146-83F8-3DCE81DAE99F}"/>
              </a:ext>
            </a:extLst>
          </p:cNvPr>
          <p:cNvCxnSpPr>
            <a:cxnSpLocks/>
            <a:stCxn id="42" idx="3"/>
          </p:cNvCxnSpPr>
          <p:nvPr/>
        </p:nvCxnSpPr>
        <p:spPr>
          <a:xfrm>
            <a:off x="8826836" y="3399996"/>
            <a:ext cx="318009" cy="1397093"/>
          </a:xfrm>
          <a:prstGeom prst="straightConnector1">
            <a:avLst/>
          </a:prstGeom>
          <a:ln>
            <a:solidFill>
              <a:srgbClr val="00206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49146B2D-35E1-5843-92B5-26F61AC899B8}"/>
              </a:ext>
            </a:extLst>
          </p:cNvPr>
          <p:cNvSpPr/>
          <p:nvPr/>
        </p:nvSpPr>
        <p:spPr>
          <a:xfrm>
            <a:off x="10064222" y="2466107"/>
            <a:ext cx="1373340" cy="1094119"/>
          </a:xfrm>
          <a:prstGeom prst="ellipse">
            <a:avLst/>
          </a:prstGeom>
          <a:solidFill>
            <a:schemeClr val="accent6">
              <a:lumMod val="75000"/>
              <a:alpha val="50000"/>
            </a:schemeClr>
          </a:solidFill>
          <a:ln w="28575">
            <a:solidFill>
              <a:schemeClr val="accent3">
                <a:lumMod val="7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4C3D17B-E4F0-434F-9F62-57258F940180}"/>
              </a:ext>
            </a:extLst>
          </p:cNvPr>
          <p:cNvSpPr/>
          <p:nvPr/>
        </p:nvSpPr>
        <p:spPr>
          <a:xfrm>
            <a:off x="10486067" y="2828692"/>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z</a:t>
            </a:r>
          </a:p>
        </p:txBody>
      </p:sp>
      <p:cxnSp>
        <p:nvCxnSpPr>
          <p:cNvPr id="54" name="Straight Connector 22">
            <a:extLst>
              <a:ext uri="{FF2B5EF4-FFF2-40B4-BE49-F238E27FC236}">
                <a16:creationId xmlns:a16="http://schemas.microsoft.com/office/drawing/2014/main" id="{BCB5E744-532E-A94B-B6CA-764FE98C4E0E}"/>
              </a:ext>
            </a:extLst>
          </p:cNvPr>
          <p:cNvCxnSpPr>
            <a:cxnSpLocks/>
            <a:stCxn id="50" idx="5"/>
          </p:cNvCxnSpPr>
          <p:nvPr/>
        </p:nvCxnSpPr>
        <p:spPr>
          <a:xfrm flipH="1">
            <a:off x="10918431" y="3399996"/>
            <a:ext cx="318010" cy="1397093"/>
          </a:xfrm>
          <a:prstGeom prst="straightConnector1">
            <a:avLst/>
          </a:prstGeom>
          <a:ln>
            <a:solidFill>
              <a:srgbClr val="00206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Connector 22">
            <a:extLst>
              <a:ext uri="{FF2B5EF4-FFF2-40B4-BE49-F238E27FC236}">
                <a16:creationId xmlns:a16="http://schemas.microsoft.com/office/drawing/2014/main" id="{ACB23DCA-1095-8142-BE87-84BD3477E7D3}"/>
              </a:ext>
            </a:extLst>
          </p:cNvPr>
          <p:cNvCxnSpPr>
            <a:cxnSpLocks/>
            <a:stCxn id="50" idx="3"/>
          </p:cNvCxnSpPr>
          <p:nvPr/>
        </p:nvCxnSpPr>
        <p:spPr>
          <a:xfrm>
            <a:off x="10265343" y="3399996"/>
            <a:ext cx="318009" cy="1397093"/>
          </a:xfrm>
          <a:prstGeom prst="straightConnector1">
            <a:avLst/>
          </a:prstGeom>
          <a:ln>
            <a:solidFill>
              <a:srgbClr val="00206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906F5AF2-6C60-7C46-8368-9DB105C80C95}"/>
              </a:ext>
            </a:extLst>
          </p:cNvPr>
          <p:cNvSpPr/>
          <p:nvPr/>
        </p:nvSpPr>
        <p:spPr>
          <a:xfrm>
            <a:off x="7542145" y="4791307"/>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a:r>
          </a:p>
        </p:txBody>
      </p:sp>
      <p:sp>
        <p:nvSpPr>
          <p:cNvPr id="58" name="Rectangle 57">
            <a:extLst>
              <a:ext uri="{FF2B5EF4-FFF2-40B4-BE49-F238E27FC236}">
                <a16:creationId xmlns:a16="http://schemas.microsoft.com/office/drawing/2014/main" id="{27BBFA89-42CB-AD4D-9B3F-79182BF7380F}"/>
              </a:ext>
            </a:extLst>
          </p:cNvPr>
          <p:cNvSpPr/>
          <p:nvPr/>
        </p:nvSpPr>
        <p:spPr>
          <a:xfrm>
            <a:off x="9058711" y="4791307"/>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a:r>
          </a:p>
        </p:txBody>
      </p:sp>
      <p:sp>
        <p:nvSpPr>
          <p:cNvPr id="59" name="Rectangle 58">
            <a:extLst>
              <a:ext uri="{FF2B5EF4-FFF2-40B4-BE49-F238E27FC236}">
                <a16:creationId xmlns:a16="http://schemas.microsoft.com/office/drawing/2014/main" id="{F3263BAA-B6A8-B040-AE52-EDEA2C05774D}"/>
              </a:ext>
            </a:extLst>
          </p:cNvPr>
          <p:cNvSpPr/>
          <p:nvPr/>
        </p:nvSpPr>
        <p:spPr>
          <a:xfrm>
            <a:off x="10497218" y="4791307"/>
            <a:ext cx="529650" cy="368948"/>
          </a:xfrm>
          <a:prstGeom prst="rect">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a:r>
          </a:p>
        </p:txBody>
      </p:sp>
      <p:sp>
        <p:nvSpPr>
          <p:cNvPr id="4" name="TextBox 3">
            <a:extLst>
              <a:ext uri="{FF2B5EF4-FFF2-40B4-BE49-F238E27FC236}">
                <a16:creationId xmlns:a16="http://schemas.microsoft.com/office/drawing/2014/main" id="{451E0CF2-69D2-D09E-A2A1-ACEBE282D3E6}"/>
              </a:ext>
            </a:extLst>
          </p:cNvPr>
          <p:cNvSpPr txBox="1"/>
          <p:nvPr/>
        </p:nvSpPr>
        <p:spPr>
          <a:xfrm>
            <a:off x="1260047" y="4856300"/>
            <a:ext cx="739305"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1">
                    <a:lumMod val="75000"/>
                  </a:schemeClr>
                </a:solidFill>
                <a:latin typeface="Monaco"/>
              </a:rPr>
              <a:t>x</a:t>
            </a:r>
            <a:r>
              <a:rPr lang="en-US" dirty="0" err="1">
                <a:solidFill>
                  <a:schemeClr val="accent4">
                    <a:lumMod val="50000"/>
                  </a:schemeClr>
                </a:solidFill>
                <a:latin typeface="Monaco"/>
              </a:rPr>
              <a:t>,</a:t>
            </a:r>
            <a:r>
              <a:rPr lang="en-US" b="1" dirty="0" err="1">
                <a:solidFill>
                  <a:schemeClr val="accent1">
                    <a:lumMod val="75000"/>
                  </a:schemeClr>
                </a:solidFill>
                <a:latin typeface="Monaco"/>
              </a:rPr>
              <a:t>x</a:t>
            </a:r>
            <a:r>
              <a:rPr lang="en-US" dirty="0">
                <a:solidFill>
                  <a:schemeClr val="accent4">
                    <a:lumMod val="50000"/>
                  </a:schemeClr>
                </a:solidFill>
                <a:latin typeface="Monaco"/>
              </a:rPr>
              <a:t>)</a:t>
            </a:r>
          </a:p>
        </p:txBody>
      </p:sp>
      <p:sp>
        <p:nvSpPr>
          <p:cNvPr id="5" name="TextBox 2">
            <a:extLst>
              <a:ext uri="{FF2B5EF4-FFF2-40B4-BE49-F238E27FC236}">
                <a16:creationId xmlns:a16="http://schemas.microsoft.com/office/drawing/2014/main" id="{D8C01A2D-AF9F-E0F1-5C20-EF89941B52C1}"/>
              </a:ext>
            </a:extLst>
          </p:cNvPr>
          <p:cNvSpPr txBox="1"/>
          <p:nvPr/>
        </p:nvSpPr>
        <p:spPr>
          <a:xfrm>
            <a:off x="2515106" y="4856300"/>
            <a:ext cx="742511"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1">
                    <a:lumMod val="75000"/>
                  </a:schemeClr>
                </a:solidFill>
                <a:latin typeface="Monaco"/>
              </a:rPr>
              <a:t>x</a:t>
            </a:r>
            <a:r>
              <a:rPr lang="en-US" dirty="0" err="1">
                <a:solidFill>
                  <a:schemeClr val="accent4">
                    <a:lumMod val="50000"/>
                  </a:schemeClr>
                </a:solidFill>
                <a:latin typeface="Monaco"/>
              </a:rPr>
              <a:t>,</a:t>
            </a:r>
            <a:r>
              <a:rPr lang="en-US" b="1" dirty="0" err="1">
                <a:solidFill>
                  <a:schemeClr val="accent2">
                    <a:lumMod val="50000"/>
                  </a:schemeClr>
                </a:solidFill>
                <a:latin typeface="Monaco"/>
              </a:rPr>
              <a:t>y</a:t>
            </a:r>
            <a:r>
              <a:rPr lang="en-US" dirty="0">
                <a:solidFill>
                  <a:schemeClr val="accent4">
                    <a:lumMod val="50000"/>
                  </a:schemeClr>
                </a:solidFill>
                <a:latin typeface="Monaco"/>
              </a:rPr>
              <a:t>)</a:t>
            </a:r>
          </a:p>
        </p:txBody>
      </p:sp>
      <p:sp>
        <p:nvSpPr>
          <p:cNvPr id="6" name="TextBox 3">
            <a:extLst>
              <a:ext uri="{FF2B5EF4-FFF2-40B4-BE49-F238E27FC236}">
                <a16:creationId xmlns:a16="http://schemas.microsoft.com/office/drawing/2014/main" id="{7787E15E-ADE6-837C-C9FC-02ECFA18FAC2}"/>
              </a:ext>
            </a:extLst>
          </p:cNvPr>
          <p:cNvSpPr txBox="1"/>
          <p:nvPr/>
        </p:nvSpPr>
        <p:spPr>
          <a:xfrm>
            <a:off x="3662589" y="4856300"/>
            <a:ext cx="716863"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1">
                    <a:lumMod val="75000"/>
                  </a:schemeClr>
                </a:solidFill>
                <a:latin typeface="Monaco"/>
              </a:rPr>
              <a:t>x</a:t>
            </a:r>
            <a:r>
              <a:rPr lang="en-US" dirty="0" err="1">
                <a:solidFill>
                  <a:schemeClr val="accent4">
                    <a:lumMod val="50000"/>
                  </a:schemeClr>
                </a:solidFill>
                <a:latin typeface="Monaco"/>
              </a:rPr>
              <a:t>,</a:t>
            </a:r>
            <a:r>
              <a:rPr lang="en-US" b="1" dirty="0" err="1">
                <a:solidFill>
                  <a:srgbClr val="009443"/>
                </a:solidFill>
                <a:latin typeface="Monaco"/>
              </a:rPr>
              <a:t>z</a:t>
            </a:r>
            <a:r>
              <a:rPr lang="en-US" dirty="0">
                <a:solidFill>
                  <a:schemeClr val="accent4">
                    <a:lumMod val="50000"/>
                  </a:schemeClr>
                </a:solidFill>
                <a:latin typeface="Monaco"/>
              </a:rPr>
              <a:t>)</a:t>
            </a:r>
          </a:p>
        </p:txBody>
      </p:sp>
      <p:sp>
        <p:nvSpPr>
          <p:cNvPr id="7" name="TextBox 4">
            <a:extLst>
              <a:ext uri="{FF2B5EF4-FFF2-40B4-BE49-F238E27FC236}">
                <a16:creationId xmlns:a16="http://schemas.microsoft.com/office/drawing/2014/main" id="{4B0D771E-3F3D-521D-7A1C-8AECAE3B257E}"/>
              </a:ext>
            </a:extLst>
          </p:cNvPr>
          <p:cNvSpPr txBox="1"/>
          <p:nvPr/>
        </p:nvSpPr>
        <p:spPr>
          <a:xfrm>
            <a:off x="1260047" y="5400823"/>
            <a:ext cx="736099"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2">
                    <a:lumMod val="50000"/>
                  </a:schemeClr>
                </a:solidFill>
                <a:latin typeface="Monaco"/>
              </a:rPr>
              <a:t>y</a:t>
            </a:r>
            <a:r>
              <a:rPr lang="en-US" dirty="0" err="1">
                <a:solidFill>
                  <a:schemeClr val="accent4">
                    <a:lumMod val="50000"/>
                  </a:schemeClr>
                </a:solidFill>
                <a:latin typeface="Monaco"/>
              </a:rPr>
              <a:t>,</a:t>
            </a:r>
            <a:r>
              <a:rPr lang="en-US" b="1" dirty="0" err="1">
                <a:solidFill>
                  <a:schemeClr val="accent1">
                    <a:lumMod val="75000"/>
                  </a:schemeClr>
                </a:solidFill>
                <a:latin typeface="Monaco"/>
              </a:rPr>
              <a:t>x</a:t>
            </a:r>
            <a:r>
              <a:rPr lang="en-US" dirty="0">
                <a:solidFill>
                  <a:schemeClr val="accent4">
                    <a:lumMod val="50000"/>
                  </a:schemeClr>
                </a:solidFill>
                <a:latin typeface="Monaco"/>
              </a:rPr>
              <a:t>)</a:t>
            </a:r>
            <a:endParaRPr lang="en-US" dirty="0">
              <a:solidFill>
                <a:schemeClr val="accent4">
                  <a:lumMod val="50000"/>
                </a:schemeClr>
              </a:solidFill>
            </a:endParaRPr>
          </a:p>
        </p:txBody>
      </p:sp>
      <p:sp>
        <p:nvSpPr>
          <p:cNvPr id="8" name="TextBox 5">
            <a:extLst>
              <a:ext uri="{FF2B5EF4-FFF2-40B4-BE49-F238E27FC236}">
                <a16:creationId xmlns:a16="http://schemas.microsoft.com/office/drawing/2014/main" id="{A3A11DF1-213C-DB4A-A229-666E94A3C4DE}"/>
              </a:ext>
            </a:extLst>
          </p:cNvPr>
          <p:cNvSpPr txBox="1"/>
          <p:nvPr/>
        </p:nvSpPr>
        <p:spPr>
          <a:xfrm>
            <a:off x="2533036" y="5400823"/>
            <a:ext cx="745717"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2">
                    <a:lumMod val="50000"/>
                  </a:schemeClr>
                </a:solidFill>
                <a:latin typeface="Monaco"/>
              </a:rPr>
              <a:t>y</a:t>
            </a:r>
            <a:r>
              <a:rPr lang="en-US" dirty="0" err="1">
                <a:solidFill>
                  <a:schemeClr val="accent4">
                    <a:lumMod val="50000"/>
                  </a:schemeClr>
                </a:solidFill>
                <a:latin typeface="Monaco"/>
              </a:rPr>
              <a:t>,</a:t>
            </a:r>
            <a:r>
              <a:rPr lang="en-US" b="1" dirty="0" err="1">
                <a:solidFill>
                  <a:schemeClr val="accent2">
                    <a:lumMod val="50000"/>
                  </a:schemeClr>
                </a:solidFill>
                <a:latin typeface="Monaco"/>
              </a:rPr>
              <a:t>y</a:t>
            </a:r>
            <a:r>
              <a:rPr lang="en-US" dirty="0">
                <a:solidFill>
                  <a:schemeClr val="accent4">
                    <a:lumMod val="50000"/>
                  </a:schemeClr>
                </a:solidFill>
                <a:latin typeface="Monaco"/>
              </a:rPr>
              <a:t>)</a:t>
            </a:r>
          </a:p>
        </p:txBody>
      </p:sp>
      <p:sp>
        <p:nvSpPr>
          <p:cNvPr id="9" name="TextBox 6">
            <a:extLst>
              <a:ext uri="{FF2B5EF4-FFF2-40B4-BE49-F238E27FC236}">
                <a16:creationId xmlns:a16="http://schemas.microsoft.com/office/drawing/2014/main" id="{76CF028A-95B2-1E04-BEA8-AE8A4B8B960B}"/>
              </a:ext>
            </a:extLst>
          </p:cNvPr>
          <p:cNvSpPr txBox="1"/>
          <p:nvPr/>
        </p:nvSpPr>
        <p:spPr>
          <a:xfrm>
            <a:off x="3671553" y="5400823"/>
            <a:ext cx="726481"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chemeClr val="accent2">
                    <a:lumMod val="50000"/>
                  </a:schemeClr>
                </a:solidFill>
                <a:latin typeface="Monaco"/>
              </a:rPr>
              <a:t>y</a:t>
            </a:r>
            <a:r>
              <a:rPr lang="en-US" dirty="0" err="1">
                <a:solidFill>
                  <a:schemeClr val="accent4">
                    <a:lumMod val="50000"/>
                  </a:schemeClr>
                </a:solidFill>
                <a:latin typeface="Monaco"/>
              </a:rPr>
              <a:t>,</a:t>
            </a:r>
            <a:r>
              <a:rPr lang="en-US" b="1" dirty="0" err="1">
                <a:solidFill>
                  <a:srgbClr val="009443"/>
                </a:solidFill>
                <a:latin typeface="Monaco"/>
              </a:rPr>
              <a:t>z</a:t>
            </a:r>
            <a:r>
              <a:rPr lang="en-US" dirty="0">
                <a:solidFill>
                  <a:schemeClr val="accent4">
                    <a:lumMod val="50000"/>
                  </a:schemeClr>
                </a:solidFill>
                <a:latin typeface="Monaco"/>
              </a:rPr>
              <a:t>)</a:t>
            </a:r>
          </a:p>
        </p:txBody>
      </p:sp>
      <p:sp>
        <p:nvSpPr>
          <p:cNvPr id="10" name="TextBox 7">
            <a:extLst>
              <a:ext uri="{FF2B5EF4-FFF2-40B4-BE49-F238E27FC236}">
                <a16:creationId xmlns:a16="http://schemas.microsoft.com/office/drawing/2014/main" id="{3FD1684E-91A8-5D82-1E2A-D439F29A53EA}"/>
              </a:ext>
            </a:extLst>
          </p:cNvPr>
          <p:cNvSpPr txBox="1"/>
          <p:nvPr/>
        </p:nvSpPr>
        <p:spPr>
          <a:xfrm>
            <a:off x="1260047" y="5945346"/>
            <a:ext cx="716863"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rgbClr val="009443"/>
                </a:solidFill>
                <a:latin typeface="Monaco"/>
              </a:rPr>
              <a:t>z</a:t>
            </a:r>
            <a:r>
              <a:rPr lang="en-US" dirty="0" err="1">
                <a:solidFill>
                  <a:schemeClr val="accent4">
                    <a:lumMod val="50000"/>
                  </a:schemeClr>
                </a:solidFill>
                <a:latin typeface="Monaco"/>
              </a:rPr>
              <a:t>,</a:t>
            </a:r>
            <a:r>
              <a:rPr lang="en-US" b="1" dirty="0" err="1">
                <a:solidFill>
                  <a:schemeClr val="accent1">
                    <a:lumMod val="75000"/>
                  </a:schemeClr>
                </a:solidFill>
                <a:latin typeface="Monaco"/>
              </a:rPr>
              <a:t>x</a:t>
            </a:r>
            <a:r>
              <a:rPr lang="en-US" dirty="0">
                <a:solidFill>
                  <a:schemeClr val="accent4">
                    <a:lumMod val="50000"/>
                  </a:schemeClr>
                </a:solidFill>
                <a:latin typeface="Monaco"/>
              </a:rPr>
              <a:t>)</a:t>
            </a:r>
            <a:endParaRPr lang="en-US" dirty="0">
              <a:solidFill>
                <a:schemeClr val="accent4">
                  <a:lumMod val="50000"/>
                </a:schemeClr>
              </a:solidFill>
              <a:latin typeface="Monaco" pitchFamily="2" charset="77"/>
            </a:endParaRPr>
          </a:p>
        </p:txBody>
      </p:sp>
      <p:sp>
        <p:nvSpPr>
          <p:cNvPr id="11" name="TextBox 8">
            <a:extLst>
              <a:ext uri="{FF2B5EF4-FFF2-40B4-BE49-F238E27FC236}">
                <a16:creationId xmlns:a16="http://schemas.microsoft.com/office/drawing/2014/main" id="{5F9F8933-769D-ECEF-DD2C-4A50D852B05D}"/>
              </a:ext>
            </a:extLst>
          </p:cNvPr>
          <p:cNvSpPr txBox="1"/>
          <p:nvPr/>
        </p:nvSpPr>
        <p:spPr>
          <a:xfrm>
            <a:off x="2515106" y="5945346"/>
            <a:ext cx="726481"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rgbClr val="009443"/>
                </a:solidFill>
                <a:latin typeface="Monaco"/>
              </a:rPr>
              <a:t>z</a:t>
            </a:r>
            <a:r>
              <a:rPr lang="en-US" dirty="0" err="1">
                <a:solidFill>
                  <a:schemeClr val="accent4">
                    <a:lumMod val="50000"/>
                  </a:schemeClr>
                </a:solidFill>
                <a:latin typeface="Monaco"/>
              </a:rPr>
              <a:t>,</a:t>
            </a:r>
            <a:r>
              <a:rPr lang="en-US" b="1" dirty="0" err="1">
                <a:solidFill>
                  <a:schemeClr val="accent2">
                    <a:lumMod val="50000"/>
                  </a:schemeClr>
                </a:solidFill>
                <a:latin typeface="Monaco"/>
              </a:rPr>
              <a:t>y</a:t>
            </a:r>
            <a:r>
              <a:rPr lang="en-US" dirty="0">
                <a:solidFill>
                  <a:schemeClr val="accent4">
                    <a:lumMod val="50000"/>
                  </a:schemeClr>
                </a:solidFill>
                <a:latin typeface="Monaco"/>
              </a:rPr>
              <a:t>)</a:t>
            </a:r>
            <a:endParaRPr lang="en-US" dirty="0">
              <a:solidFill>
                <a:schemeClr val="accent4">
                  <a:lumMod val="50000"/>
                </a:schemeClr>
              </a:solidFill>
            </a:endParaRPr>
          </a:p>
        </p:txBody>
      </p:sp>
      <p:sp>
        <p:nvSpPr>
          <p:cNvPr id="15" name="TextBox 9">
            <a:extLst>
              <a:ext uri="{FF2B5EF4-FFF2-40B4-BE49-F238E27FC236}">
                <a16:creationId xmlns:a16="http://schemas.microsoft.com/office/drawing/2014/main" id="{8B74C4A8-53DB-0849-E8ED-5CBC3A8E1FB8}"/>
              </a:ext>
            </a:extLst>
          </p:cNvPr>
          <p:cNvSpPr txBox="1"/>
          <p:nvPr/>
        </p:nvSpPr>
        <p:spPr>
          <a:xfrm>
            <a:off x="3671553" y="5945346"/>
            <a:ext cx="707245" cy="384721"/>
          </a:xfrm>
          <a:prstGeom prst="rect">
            <a:avLst/>
          </a:prstGeom>
          <a:noFill/>
        </p:spPr>
        <p:txBody>
          <a:bodyPr wrap="none" lIns="91440" tIns="45720" rIns="91440" bIns="45720" rtlCol="0" anchor="t">
            <a:spAutoFit/>
          </a:bodyPr>
          <a:lstStyle>
            <a:defPPr>
              <a:defRPr lang="en-US"/>
            </a:defPPr>
            <a:lvl1pPr marL="0" algn="l" defTabSz="457167" rtl="0" eaLnBrk="1" latinLnBrk="0" hangingPunct="1">
              <a:defRPr sz="1900" kern="1200">
                <a:solidFill>
                  <a:schemeClr val="tx1"/>
                </a:solidFill>
                <a:latin typeface="+mn-lt"/>
                <a:ea typeface="+mn-ea"/>
                <a:cs typeface="+mn-cs"/>
              </a:defRPr>
            </a:lvl1pPr>
            <a:lvl2pPr marL="457167" algn="l" defTabSz="457167" rtl="0" eaLnBrk="1" latinLnBrk="0" hangingPunct="1">
              <a:defRPr sz="1900" kern="1200">
                <a:solidFill>
                  <a:schemeClr val="tx1"/>
                </a:solidFill>
                <a:latin typeface="+mn-lt"/>
                <a:ea typeface="+mn-ea"/>
                <a:cs typeface="+mn-cs"/>
              </a:defRPr>
            </a:lvl2pPr>
            <a:lvl3pPr marL="914332" algn="l" defTabSz="457167" rtl="0" eaLnBrk="1" latinLnBrk="0" hangingPunct="1">
              <a:defRPr sz="1900" kern="1200">
                <a:solidFill>
                  <a:schemeClr val="tx1"/>
                </a:solidFill>
                <a:latin typeface="+mn-lt"/>
                <a:ea typeface="+mn-ea"/>
                <a:cs typeface="+mn-cs"/>
              </a:defRPr>
            </a:lvl3pPr>
            <a:lvl4pPr marL="1371498" algn="l" defTabSz="457167" rtl="0" eaLnBrk="1" latinLnBrk="0" hangingPunct="1">
              <a:defRPr sz="1900" kern="1200">
                <a:solidFill>
                  <a:schemeClr val="tx1"/>
                </a:solidFill>
                <a:latin typeface="+mn-lt"/>
                <a:ea typeface="+mn-ea"/>
                <a:cs typeface="+mn-cs"/>
              </a:defRPr>
            </a:lvl4pPr>
            <a:lvl5pPr marL="1828664" algn="l" defTabSz="457167" rtl="0" eaLnBrk="1" latinLnBrk="0" hangingPunct="1">
              <a:defRPr sz="1900" kern="1200">
                <a:solidFill>
                  <a:schemeClr val="tx1"/>
                </a:solidFill>
                <a:latin typeface="+mn-lt"/>
                <a:ea typeface="+mn-ea"/>
                <a:cs typeface="+mn-cs"/>
              </a:defRPr>
            </a:lvl5pPr>
            <a:lvl6pPr marL="2285830" algn="l" defTabSz="457167" rtl="0" eaLnBrk="1" latinLnBrk="0" hangingPunct="1">
              <a:defRPr sz="1900" kern="1200">
                <a:solidFill>
                  <a:schemeClr val="tx1"/>
                </a:solidFill>
                <a:latin typeface="+mn-lt"/>
                <a:ea typeface="+mn-ea"/>
                <a:cs typeface="+mn-cs"/>
              </a:defRPr>
            </a:lvl6pPr>
            <a:lvl7pPr marL="2742994" algn="l" defTabSz="457167" rtl="0" eaLnBrk="1" latinLnBrk="0" hangingPunct="1">
              <a:defRPr sz="1900" kern="1200">
                <a:solidFill>
                  <a:schemeClr val="tx1"/>
                </a:solidFill>
                <a:latin typeface="+mn-lt"/>
                <a:ea typeface="+mn-ea"/>
                <a:cs typeface="+mn-cs"/>
              </a:defRPr>
            </a:lvl7pPr>
            <a:lvl8pPr marL="3200160" algn="l" defTabSz="457167" rtl="0" eaLnBrk="1" latinLnBrk="0" hangingPunct="1">
              <a:defRPr sz="1900" kern="1200">
                <a:solidFill>
                  <a:schemeClr val="tx1"/>
                </a:solidFill>
                <a:latin typeface="+mn-lt"/>
                <a:ea typeface="+mn-ea"/>
                <a:cs typeface="+mn-cs"/>
              </a:defRPr>
            </a:lvl8pPr>
            <a:lvl9pPr marL="3657327" algn="l" defTabSz="457167" rtl="0" eaLnBrk="1" latinLnBrk="0" hangingPunct="1">
              <a:defRPr sz="1900" kern="1200">
                <a:solidFill>
                  <a:schemeClr val="tx1"/>
                </a:solidFill>
                <a:latin typeface="+mn-lt"/>
                <a:ea typeface="+mn-ea"/>
                <a:cs typeface="+mn-cs"/>
              </a:defRPr>
            </a:lvl9pPr>
          </a:lstStyle>
          <a:p>
            <a:r>
              <a:rPr lang="en-US" dirty="0">
                <a:solidFill>
                  <a:schemeClr val="accent4">
                    <a:lumMod val="50000"/>
                  </a:schemeClr>
                </a:solidFill>
                <a:latin typeface="Monaco"/>
              </a:rPr>
              <a:t>+(</a:t>
            </a:r>
            <a:r>
              <a:rPr lang="en-US" b="1" dirty="0" err="1">
                <a:solidFill>
                  <a:srgbClr val="009443"/>
                </a:solidFill>
                <a:latin typeface="Monaco"/>
              </a:rPr>
              <a:t>z</a:t>
            </a:r>
            <a:r>
              <a:rPr lang="en-US" dirty="0" err="1">
                <a:solidFill>
                  <a:schemeClr val="accent4">
                    <a:lumMod val="50000"/>
                  </a:schemeClr>
                </a:solidFill>
                <a:latin typeface="Monaco"/>
              </a:rPr>
              <a:t>,</a:t>
            </a:r>
            <a:r>
              <a:rPr lang="en-US" b="1" dirty="0" err="1">
                <a:solidFill>
                  <a:srgbClr val="009443"/>
                </a:solidFill>
                <a:latin typeface="Monaco"/>
              </a:rPr>
              <a:t>z</a:t>
            </a:r>
            <a:r>
              <a:rPr lang="en-US" dirty="0">
                <a:solidFill>
                  <a:schemeClr val="accent4">
                    <a:lumMod val="50000"/>
                  </a:schemeClr>
                </a:solidFill>
                <a:latin typeface="Monaco"/>
              </a:rPr>
              <a:t>)</a:t>
            </a:r>
          </a:p>
        </p:txBody>
      </p:sp>
      <p:grpSp>
        <p:nvGrpSpPr>
          <p:cNvPr id="16" name="Group 15">
            <a:extLst>
              <a:ext uri="{FF2B5EF4-FFF2-40B4-BE49-F238E27FC236}">
                <a16:creationId xmlns:a16="http://schemas.microsoft.com/office/drawing/2014/main" id="{15D86996-3042-E4E7-BE70-0755430515D6}"/>
              </a:ext>
            </a:extLst>
          </p:cNvPr>
          <p:cNvGrpSpPr/>
          <p:nvPr/>
        </p:nvGrpSpPr>
        <p:grpSpPr>
          <a:xfrm>
            <a:off x="2662610" y="4947299"/>
            <a:ext cx="824755" cy="271019"/>
            <a:chOff x="6106610" y="4959299"/>
            <a:chExt cx="1194378" cy="297237"/>
          </a:xfrm>
        </p:grpSpPr>
        <p:cxnSp>
          <p:nvCxnSpPr>
            <p:cNvPr id="17" name="Straight Arrow Connector 16">
              <a:extLst>
                <a:ext uri="{FF2B5EF4-FFF2-40B4-BE49-F238E27FC236}">
                  <a16:creationId xmlns:a16="http://schemas.microsoft.com/office/drawing/2014/main" id="{19AF6CE5-58CF-E1DE-E5C3-1D4D93165CFA}"/>
                </a:ext>
              </a:extLst>
            </p:cNvPr>
            <p:cNvCxnSpPr>
              <a:cxnSpLocks/>
            </p:cNvCxnSpPr>
            <p:nvPr/>
          </p:nvCxnSpPr>
          <p:spPr>
            <a:xfrm flipV="1">
              <a:off x="6106610" y="4965549"/>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7512BE2-30B7-0F55-364F-01838A4FF551}"/>
                </a:ext>
              </a:extLst>
            </p:cNvPr>
            <p:cNvCxnSpPr>
              <a:cxnSpLocks/>
            </p:cNvCxnSpPr>
            <p:nvPr/>
          </p:nvCxnSpPr>
          <p:spPr>
            <a:xfrm>
              <a:off x="6106610" y="4959299"/>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5DFDA276-DDC5-4C31-1C70-200DAB1B3961}"/>
              </a:ext>
            </a:extLst>
          </p:cNvPr>
          <p:cNvGrpSpPr/>
          <p:nvPr/>
        </p:nvGrpSpPr>
        <p:grpSpPr>
          <a:xfrm>
            <a:off x="3817578" y="4947299"/>
            <a:ext cx="824755" cy="271019"/>
            <a:chOff x="7261578" y="4959299"/>
            <a:chExt cx="1194378" cy="297237"/>
          </a:xfrm>
        </p:grpSpPr>
        <p:cxnSp>
          <p:nvCxnSpPr>
            <p:cNvPr id="20" name="Straight Arrow Connector 19">
              <a:extLst>
                <a:ext uri="{FF2B5EF4-FFF2-40B4-BE49-F238E27FC236}">
                  <a16:creationId xmlns:a16="http://schemas.microsoft.com/office/drawing/2014/main" id="{8DA7AA43-7126-500C-0437-488CC73F5464}"/>
                </a:ext>
              </a:extLst>
            </p:cNvPr>
            <p:cNvCxnSpPr>
              <a:cxnSpLocks/>
            </p:cNvCxnSpPr>
            <p:nvPr/>
          </p:nvCxnSpPr>
          <p:spPr>
            <a:xfrm flipV="1">
              <a:off x="7261578" y="4965549"/>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23D6521-D11E-B34D-45D6-2145A14A835B}"/>
                </a:ext>
              </a:extLst>
            </p:cNvPr>
            <p:cNvCxnSpPr>
              <a:cxnSpLocks/>
            </p:cNvCxnSpPr>
            <p:nvPr/>
          </p:nvCxnSpPr>
          <p:spPr>
            <a:xfrm>
              <a:off x="7261578" y="4959299"/>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38AD42A8-7522-6931-5BAC-E34D934E6C51}"/>
              </a:ext>
            </a:extLst>
          </p:cNvPr>
          <p:cNvGrpSpPr/>
          <p:nvPr/>
        </p:nvGrpSpPr>
        <p:grpSpPr>
          <a:xfrm>
            <a:off x="1389622" y="5526525"/>
            <a:ext cx="824755" cy="271019"/>
            <a:chOff x="4833622" y="5538525"/>
            <a:chExt cx="1194378" cy="297237"/>
          </a:xfrm>
        </p:grpSpPr>
        <p:cxnSp>
          <p:nvCxnSpPr>
            <p:cNvPr id="30" name="Straight Arrow Connector 29">
              <a:extLst>
                <a:ext uri="{FF2B5EF4-FFF2-40B4-BE49-F238E27FC236}">
                  <a16:creationId xmlns:a16="http://schemas.microsoft.com/office/drawing/2014/main" id="{1F0CDB6B-7560-2ADB-D654-267B70182B84}"/>
                </a:ext>
              </a:extLst>
            </p:cNvPr>
            <p:cNvCxnSpPr>
              <a:cxnSpLocks/>
            </p:cNvCxnSpPr>
            <p:nvPr/>
          </p:nvCxnSpPr>
          <p:spPr>
            <a:xfrm flipV="1">
              <a:off x="4833622" y="5544775"/>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47EFE0C-6AEC-8409-F1E9-5B4DF83EE3A4}"/>
                </a:ext>
              </a:extLst>
            </p:cNvPr>
            <p:cNvCxnSpPr>
              <a:cxnSpLocks/>
            </p:cNvCxnSpPr>
            <p:nvPr/>
          </p:nvCxnSpPr>
          <p:spPr>
            <a:xfrm>
              <a:off x="4833622" y="5538525"/>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3A64F61C-3D62-7459-6F60-874A25B9A8ED}"/>
              </a:ext>
            </a:extLst>
          </p:cNvPr>
          <p:cNvGrpSpPr/>
          <p:nvPr/>
        </p:nvGrpSpPr>
        <p:grpSpPr>
          <a:xfrm>
            <a:off x="3817578" y="5517340"/>
            <a:ext cx="824755" cy="271019"/>
            <a:chOff x="7261578" y="5529340"/>
            <a:chExt cx="1194378" cy="297237"/>
          </a:xfrm>
        </p:grpSpPr>
        <p:cxnSp>
          <p:nvCxnSpPr>
            <p:cNvPr id="35" name="Straight Arrow Connector 34">
              <a:extLst>
                <a:ext uri="{FF2B5EF4-FFF2-40B4-BE49-F238E27FC236}">
                  <a16:creationId xmlns:a16="http://schemas.microsoft.com/office/drawing/2014/main" id="{7D581204-4A49-A890-E3B7-FF3BC6F68FF5}"/>
                </a:ext>
              </a:extLst>
            </p:cNvPr>
            <p:cNvCxnSpPr>
              <a:cxnSpLocks/>
            </p:cNvCxnSpPr>
            <p:nvPr/>
          </p:nvCxnSpPr>
          <p:spPr>
            <a:xfrm flipV="1">
              <a:off x="7261578" y="5535590"/>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E9E29A8B-5F42-B5D1-8239-94E6CC1DAEF9}"/>
                </a:ext>
              </a:extLst>
            </p:cNvPr>
            <p:cNvCxnSpPr>
              <a:cxnSpLocks/>
            </p:cNvCxnSpPr>
            <p:nvPr/>
          </p:nvCxnSpPr>
          <p:spPr>
            <a:xfrm>
              <a:off x="7261578" y="5529340"/>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7A92E5D3-4834-8F4D-3930-174926B9E70B}"/>
              </a:ext>
            </a:extLst>
          </p:cNvPr>
          <p:cNvGrpSpPr/>
          <p:nvPr/>
        </p:nvGrpSpPr>
        <p:grpSpPr>
          <a:xfrm>
            <a:off x="1389621" y="6014196"/>
            <a:ext cx="824755" cy="271019"/>
            <a:chOff x="4833621" y="6026196"/>
            <a:chExt cx="1194378" cy="297237"/>
          </a:xfrm>
        </p:grpSpPr>
        <p:cxnSp>
          <p:nvCxnSpPr>
            <p:cNvPr id="38" name="Straight Arrow Connector 37">
              <a:extLst>
                <a:ext uri="{FF2B5EF4-FFF2-40B4-BE49-F238E27FC236}">
                  <a16:creationId xmlns:a16="http://schemas.microsoft.com/office/drawing/2014/main" id="{3C7D5F5D-2400-5F3F-65E5-D18E31B44F33}"/>
                </a:ext>
              </a:extLst>
            </p:cNvPr>
            <p:cNvCxnSpPr>
              <a:cxnSpLocks/>
            </p:cNvCxnSpPr>
            <p:nvPr/>
          </p:nvCxnSpPr>
          <p:spPr>
            <a:xfrm flipV="1">
              <a:off x="4833621" y="6032446"/>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F1C2750-A683-6819-78C2-E22604F657B0}"/>
                </a:ext>
              </a:extLst>
            </p:cNvPr>
            <p:cNvCxnSpPr>
              <a:cxnSpLocks/>
            </p:cNvCxnSpPr>
            <p:nvPr/>
          </p:nvCxnSpPr>
          <p:spPr>
            <a:xfrm>
              <a:off x="4833621" y="6026196"/>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10E1AE8C-980E-41DB-46C7-F9A8A9384D76}"/>
              </a:ext>
            </a:extLst>
          </p:cNvPr>
          <p:cNvGrpSpPr/>
          <p:nvPr/>
        </p:nvGrpSpPr>
        <p:grpSpPr>
          <a:xfrm>
            <a:off x="2662611" y="5982980"/>
            <a:ext cx="824755" cy="271019"/>
            <a:chOff x="6106611" y="5994980"/>
            <a:chExt cx="1194378" cy="297237"/>
          </a:xfrm>
        </p:grpSpPr>
        <p:cxnSp>
          <p:nvCxnSpPr>
            <p:cNvPr id="47" name="Straight Arrow Connector 46">
              <a:extLst>
                <a:ext uri="{FF2B5EF4-FFF2-40B4-BE49-F238E27FC236}">
                  <a16:creationId xmlns:a16="http://schemas.microsoft.com/office/drawing/2014/main" id="{BC0EE1E8-A11F-6597-926F-9ADE7A0B8C5A}"/>
                </a:ext>
              </a:extLst>
            </p:cNvPr>
            <p:cNvCxnSpPr>
              <a:cxnSpLocks/>
            </p:cNvCxnSpPr>
            <p:nvPr/>
          </p:nvCxnSpPr>
          <p:spPr>
            <a:xfrm flipV="1">
              <a:off x="6106611" y="6001230"/>
              <a:ext cx="1194378" cy="290987"/>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82FF8E00-D024-77BD-CCDA-8EE26A94372A}"/>
                </a:ext>
              </a:extLst>
            </p:cNvPr>
            <p:cNvCxnSpPr>
              <a:cxnSpLocks/>
            </p:cNvCxnSpPr>
            <p:nvPr/>
          </p:nvCxnSpPr>
          <p:spPr>
            <a:xfrm>
              <a:off x="6106611" y="5994980"/>
              <a:ext cx="1194378" cy="259976"/>
            </a:xfrm>
            <a:prstGeom prst="straightConnector1">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800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4" grpId="0"/>
      <p:bldP spid="29" grpId="0" animBg="1"/>
      <p:bldP spid="31" grpId="0" animBg="1"/>
      <p:bldP spid="42" grpId="0" animBg="1"/>
      <p:bldP spid="45" grpId="0" animBg="1"/>
      <p:bldP spid="50" grpId="0" animBg="1"/>
      <p:bldP spid="52" grpId="0" animBg="1"/>
      <p:bldP spid="56" grpId="0" animBg="1"/>
      <p:bldP spid="58"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5" y="0"/>
            <a:ext cx="2596243"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0" name="TextBox 9">
            <a:extLst>
              <a:ext uri="{FF2B5EF4-FFF2-40B4-BE49-F238E27FC236}">
                <a16:creationId xmlns:a16="http://schemas.microsoft.com/office/drawing/2014/main" id="{0FA8338F-8D23-E849-B85C-9852CC31EE96}"/>
              </a:ext>
            </a:extLst>
          </p:cNvPr>
          <p:cNvSpPr txBox="1"/>
          <p:nvPr/>
        </p:nvSpPr>
        <p:spPr>
          <a:xfrm>
            <a:off x="1690572" y="1758510"/>
            <a:ext cx="8810855" cy="3340979"/>
          </a:xfrm>
          <a:prstGeom prst="rect">
            <a:avLst/>
          </a:prstGeom>
          <a:noFill/>
        </p:spPr>
        <p:txBody>
          <a:bodyPr wrap="square" rtlCol="0">
            <a:spAutoFit/>
          </a:bodyPr>
          <a:lstStyle/>
          <a:p>
            <a:pPr algn="ctr">
              <a:lnSpc>
                <a:spcPts val="6000"/>
              </a:lnSpc>
              <a:spcBef>
                <a:spcPts val="600"/>
              </a:spcBef>
            </a:pPr>
            <a:r>
              <a:rPr lang="en-US" sz="4000" spc="50" dirty="0">
                <a:solidFill>
                  <a:schemeClr val="accent4"/>
                </a:solidFill>
                <a:ea typeface="Open Sans" charset="0"/>
                <a:cs typeface="Open Sans" charset="0"/>
              </a:rPr>
              <a:t>How can we represent</a:t>
            </a:r>
          </a:p>
          <a:p>
            <a:pPr algn="ctr">
              <a:lnSpc>
                <a:spcPts val="6000"/>
              </a:lnSpc>
              <a:spcBef>
                <a:spcPts val="600"/>
              </a:spcBef>
            </a:pPr>
            <a:r>
              <a:rPr lang="en-US" sz="4000" b="1" spc="50" dirty="0">
                <a:solidFill>
                  <a:schemeClr val="accent6">
                    <a:lumMod val="50000"/>
                  </a:schemeClr>
                </a:solidFill>
                <a:ea typeface="Open Sans Semibold" panose="020B0606030504020204" pitchFamily="34" charset="0"/>
                <a:cs typeface="Open Sans Semibold" panose="020B0606030504020204" pitchFamily="34" charset="0"/>
              </a:rPr>
              <a:t>large program spaces</a:t>
            </a:r>
          </a:p>
          <a:p>
            <a:pPr algn="ctr">
              <a:lnSpc>
                <a:spcPts val="6000"/>
              </a:lnSpc>
              <a:spcBef>
                <a:spcPts val="600"/>
              </a:spcBef>
            </a:pPr>
            <a:r>
              <a:rPr lang="en-US" sz="4000" spc="50" dirty="0">
                <a:solidFill>
                  <a:schemeClr val="accent4"/>
                </a:solidFill>
                <a:ea typeface="Open Sans" charset="0"/>
                <a:cs typeface="Open Sans" charset="0"/>
              </a:rPr>
              <a:t>with</a:t>
            </a:r>
          </a:p>
          <a:p>
            <a:pPr algn="ctr">
              <a:lnSpc>
                <a:spcPts val="6000"/>
              </a:lnSpc>
              <a:spcBef>
                <a:spcPts val="600"/>
              </a:spcBef>
            </a:pPr>
            <a:r>
              <a:rPr lang="en-US" sz="4000" spc="50" dirty="0">
                <a:solidFill>
                  <a:schemeClr val="accent4"/>
                </a:solidFill>
                <a:ea typeface="Open Sans" charset="0"/>
                <a:cs typeface="Open Sans" charset="0"/>
              </a:rPr>
              <a:t>dependent choices?</a:t>
            </a:r>
          </a:p>
        </p:txBody>
      </p:sp>
    </p:spTree>
    <p:extLst>
      <p:ext uri="{BB962C8B-B14F-4D97-AF65-F5344CB8AC3E}">
        <p14:creationId xmlns:p14="http://schemas.microsoft.com/office/powerpoint/2010/main" val="205089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635D2A-34F3-3473-A8AF-E1BAC0F2DD54}"/>
              </a:ext>
            </a:extLst>
          </p:cNvPr>
          <p:cNvSpPr txBox="1"/>
          <p:nvPr/>
        </p:nvSpPr>
        <p:spPr>
          <a:xfrm>
            <a:off x="2694506" y="2120357"/>
            <a:ext cx="6802988" cy="1668405"/>
          </a:xfrm>
          <a:prstGeom prst="rect">
            <a:avLst/>
          </a:prstGeom>
          <a:noFill/>
        </p:spPr>
        <p:txBody>
          <a:bodyPr wrap="square" rtlCol="0">
            <a:spAutoFit/>
          </a:bodyPr>
          <a:lstStyle/>
          <a:p>
            <a:pPr algn="ctr">
              <a:lnSpc>
                <a:spcPct val="150000"/>
              </a:lnSpc>
            </a:pPr>
            <a:r>
              <a:rPr lang="en-US" sz="3600" dirty="0">
                <a:solidFill>
                  <a:schemeClr val="bg2">
                    <a:lumMod val="10000"/>
                  </a:schemeClr>
                </a:solidFill>
              </a:rPr>
              <a:t>How do we compactly represent</a:t>
            </a:r>
          </a:p>
          <a:p>
            <a:pPr algn="ctr">
              <a:lnSpc>
                <a:spcPct val="150000"/>
              </a:lnSpc>
            </a:pPr>
            <a:r>
              <a:rPr lang="en-US" sz="3600" dirty="0">
                <a:solidFill>
                  <a:schemeClr val="bg2">
                    <a:lumMod val="10000"/>
                  </a:schemeClr>
                </a:solidFill>
              </a:rPr>
              <a:t>the space of </a:t>
            </a:r>
            <a:r>
              <a:rPr lang="en-US" sz="3600" dirty="0">
                <a:solidFill>
                  <a:schemeClr val="accent1"/>
                </a:solidFill>
              </a:rPr>
              <a:t>well-typed terms</a:t>
            </a:r>
            <a:r>
              <a:rPr lang="en-US" sz="3600" dirty="0"/>
              <a:t>?</a:t>
            </a:r>
          </a:p>
        </p:txBody>
      </p:sp>
      <p:sp>
        <p:nvSpPr>
          <p:cNvPr id="4" name="Rectangle 3">
            <a:extLst>
              <a:ext uri="{FF2B5EF4-FFF2-40B4-BE49-F238E27FC236}">
                <a16:creationId xmlns:a16="http://schemas.microsoft.com/office/drawing/2014/main" id="{712E4CDB-585C-AC0E-4717-E9EABEC78D95}"/>
              </a:ext>
            </a:extLst>
          </p:cNvPr>
          <p:cNvSpPr/>
          <p:nvPr/>
        </p:nvSpPr>
        <p:spPr>
          <a:xfrm>
            <a:off x="-11875" y="0"/>
            <a:ext cx="2596243"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Tree>
    <p:extLst>
      <p:ext uri="{BB962C8B-B14F-4D97-AF65-F5344CB8AC3E}">
        <p14:creationId xmlns:p14="http://schemas.microsoft.com/office/powerpoint/2010/main" val="3816139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BAE2-9215-A415-B9E3-7A3C19A72710}"/>
              </a:ext>
            </a:extLst>
          </p:cNvPr>
          <p:cNvSpPr>
            <a:spLocks noGrp="1"/>
          </p:cNvSpPr>
          <p:nvPr>
            <p:ph type="title"/>
          </p:nvPr>
        </p:nvSpPr>
        <p:spPr/>
        <p:txBody>
          <a:bodyPr/>
          <a:lstStyle/>
          <a:p>
            <a:r>
              <a:rPr lang="en-US" dirty="0"/>
              <a:t>level 0: no types</a:t>
            </a:r>
          </a:p>
        </p:txBody>
      </p:sp>
      <p:sp>
        <p:nvSpPr>
          <p:cNvPr id="4" name="Slide Number Placeholder 3">
            <a:extLst>
              <a:ext uri="{FF2B5EF4-FFF2-40B4-BE49-F238E27FC236}">
                <a16:creationId xmlns:a16="http://schemas.microsoft.com/office/drawing/2014/main" id="{84B0B4C5-365A-5930-B395-BE0E93D6DBC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18</a:t>
            </a:fld>
            <a:endParaRPr lang="en-US"/>
          </a:p>
        </p:txBody>
      </p:sp>
      <p:sp>
        <p:nvSpPr>
          <p:cNvPr id="5" name="TextBox 4">
            <a:extLst>
              <a:ext uri="{FF2B5EF4-FFF2-40B4-BE49-F238E27FC236}">
                <a16:creationId xmlns:a16="http://schemas.microsoft.com/office/drawing/2014/main" id="{AC709AA4-DE07-38FA-60BE-73818F09F6DD}"/>
              </a:ext>
            </a:extLst>
          </p:cNvPr>
          <p:cNvSpPr txBox="1"/>
          <p:nvPr/>
        </p:nvSpPr>
        <p:spPr>
          <a:xfrm>
            <a:off x="1010094" y="3109150"/>
            <a:ext cx="3455581" cy="1569660"/>
          </a:xfrm>
          <a:prstGeom prst="rect">
            <a:avLst/>
          </a:prstGeom>
          <a:noFill/>
        </p:spPr>
        <p:txBody>
          <a:bodyPr wrap="square" rtlCol="0">
            <a:spAutoFit/>
          </a:bodyPr>
          <a:lstStyle/>
          <a:p>
            <a:pPr algn="ctr"/>
            <a:r>
              <a:rPr lang="en-US" sz="2400" dirty="0">
                <a:solidFill>
                  <a:srgbClr val="7030A0"/>
                </a:solidFill>
                <a:latin typeface="Consolas" panose="020B0609020204030204" pitchFamily="49" charset="0"/>
              </a:rPr>
              <a:t>f</a:t>
            </a:r>
            <a:r>
              <a:rPr lang="en-US" sz="2400" dirty="0">
                <a:latin typeface="Consolas" panose="020B0609020204030204" pitchFamily="49" charset="0"/>
              </a:rPr>
              <a:t> </a:t>
            </a:r>
            <a:r>
              <a:rPr lang="en-US" sz="2400" dirty="0">
                <a:solidFill>
                  <a:srgbClr val="CB6608"/>
                </a:solidFill>
                <a:latin typeface="Consolas" panose="020B0609020204030204" pitchFamily="49" charset="0"/>
              </a:rPr>
              <a:t>x</a:t>
            </a:r>
          </a:p>
          <a:p>
            <a:pPr algn="ctr"/>
            <a:r>
              <a:rPr lang="en-US" sz="2400" dirty="0">
                <a:solidFill>
                  <a:srgbClr val="7030A0"/>
                </a:solidFill>
                <a:latin typeface="Consolas" panose="020B0609020204030204" pitchFamily="49" charset="0"/>
              </a:rPr>
              <a:t>f</a:t>
            </a:r>
            <a:r>
              <a:rPr lang="en-US" sz="2400" dirty="0">
                <a:latin typeface="Consolas" panose="020B0609020204030204" pitchFamily="49" charset="0"/>
              </a:rPr>
              <a:t> </a:t>
            </a:r>
            <a:r>
              <a:rPr lang="en-US" sz="2400" dirty="0">
                <a:solidFill>
                  <a:srgbClr val="0070C0"/>
                </a:solidFill>
                <a:latin typeface="Consolas" panose="020B0609020204030204" pitchFamily="49" charset="0"/>
              </a:rPr>
              <a:t>y</a:t>
            </a:r>
          </a:p>
          <a:p>
            <a:pPr algn="ctr"/>
            <a:r>
              <a:rPr lang="en-US" sz="2400" dirty="0">
                <a:solidFill>
                  <a:srgbClr val="006600"/>
                </a:solidFill>
                <a:latin typeface="Consolas" panose="020B0609020204030204" pitchFamily="49" charset="0"/>
              </a:rPr>
              <a:t>g</a:t>
            </a:r>
            <a:r>
              <a:rPr lang="en-US" sz="2400" dirty="0">
                <a:latin typeface="Consolas" panose="020B0609020204030204" pitchFamily="49" charset="0"/>
              </a:rPr>
              <a:t> </a:t>
            </a:r>
            <a:r>
              <a:rPr lang="en-US" sz="2400" dirty="0">
                <a:solidFill>
                  <a:srgbClr val="CB6608"/>
                </a:solidFill>
                <a:latin typeface="Consolas" panose="020B0609020204030204" pitchFamily="49" charset="0"/>
              </a:rPr>
              <a:t>x</a:t>
            </a:r>
          </a:p>
          <a:p>
            <a:pPr algn="ctr"/>
            <a:r>
              <a:rPr lang="en-US" sz="2400" dirty="0">
                <a:solidFill>
                  <a:srgbClr val="006600"/>
                </a:solidFill>
                <a:latin typeface="Consolas" panose="020B0609020204030204" pitchFamily="49" charset="0"/>
              </a:rPr>
              <a:t>g</a:t>
            </a:r>
            <a:r>
              <a:rPr lang="en-US" sz="2400" dirty="0">
                <a:latin typeface="Consolas" panose="020B0609020204030204" pitchFamily="49" charset="0"/>
              </a:rPr>
              <a:t> </a:t>
            </a:r>
            <a:r>
              <a:rPr lang="en-US" sz="2400" dirty="0">
                <a:solidFill>
                  <a:srgbClr val="0070C0"/>
                </a:solidFill>
                <a:latin typeface="Consolas" panose="020B0609020204030204" pitchFamily="49" charset="0"/>
              </a:rPr>
              <a:t>y</a:t>
            </a:r>
          </a:p>
        </p:txBody>
      </p:sp>
      <p:sp>
        <p:nvSpPr>
          <p:cNvPr id="6" name="TextBox 5">
            <a:extLst>
              <a:ext uri="{FF2B5EF4-FFF2-40B4-BE49-F238E27FC236}">
                <a16:creationId xmlns:a16="http://schemas.microsoft.com/office/drawing/2014/main" id="{BD36C4AD-7DFC-7507-067A-0C244D16A3A5}"/>
              </a:ext>
            </a:extLst>
          </p:cNvPr>
          <p:cNvSpPr txBox="1"/>
          <p:nvPr/>
        </p:nvSpPr>
        <p:spPr>
          <a:xfrm>
            <a:off x="5278413" y="3478481"/>
            <a:ext cx="4143903" cy="830997"/>
          </a:xfrm>
          <a:prstGeom prst="rect">
            <a:avLst/>
          </a:prstGeom>
          <a:noFill/>
        </p:spPr>
        <p:txBody>
          <a:bodyPr wrap="square" rtlCol="0">
            <a:spAutoFit/>
          </a:bodyPr>
          <a:lstStyle/>
          <a:p>
            <a:pPr algn="ctr"/>
            <a:r>
              <a:rPr lang="en-US" sz="2400" dirty="0"/>
              <a:t>how do we represent this set </a:t>
            </a:r>
            <a:r>
              <a:rPr lang="en-US" sz="2400" dirty="0">
                <a:solidFill>
                  <a:srgbClr val="CB6608"/>
                </a:solidFill>
              </a:rPr>
              <a:t>compactly</a:t>
            </a:r>
            <a:r>
              <a:rPr lang="en-US" sz="2400" dirty="0"/>
              <a:t>?</a:t>
            </a:r>
          </a:p>
        </p:txBody>
      </p:sp>
    </p:spTree>
    <p:extLst>
      <p:ext uri="{BB962C8B-B14F-4D97-AF65-F5344CB8AC3E}">
        <p14:creationId xmlns:p14="http://schemas.microsoft.com/office/powerpoint/2010/main" val="231327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BAE2-9215-A415-B9E3-7A3C19A72710}"/>
              </a:ext>
            </a:extLst>
          </p:cNvPr>
          <p:cNvSpPr>
            <a:spLocks noGrp="1"/>
          </p:cNvSpPr>
          <p:nvPr>
            <p:ph type="title"/>
          </p:nvPr>
        </p:nvSpPr>
        <p:spPr/>
        <p:txBody>
          <a:bodyPr/>
          <a:lstStyle/>
          <a:p>
            <a:r>
              <a:rPr lang="en-US" dirty="0"/>
              <a:t>level 0: no types</a:t>
            </a:r>
          </a:p>
        </p:txBody>
      </p:sp>
      <p:sp>
        <p:nvSpPr>
          <p:cNvPr id="4" name="Slide Number Placeholder 3">
            <a:extLst>
              <a:ext uri="{FF2B5EF4-FFF2-40B4-BE49-F238E27FC236}">
                <a16:creationId xmlns:a16="http://schemas.microsoft.com/office/drawing/2014/main" id="{84B0B4C5-365A-5930-B395-BE0E93D6DBC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19</a:t>
            </a:fld>
            <a:endParaRPr lang="en-US"/>
          </a:p>
        </p:txBody>
      </p:sp>
      <p:sp>
        <p:nvSpPr>
          <p:cNvPr id="5" name="TextBox 4">
            <a:extLst>
              <a:ext uri="{FF2B5EF4-FFF2-40B4-BE49-F238E27FC236}">
                <a16:creationId xmlns:a16="http://schemas.microsoft.com/office/drawing/2014/main" id="{AC709AA4-DE07-38FA-60BE-73818F09F6DD}"/>
              </a:ext>
            </a:extLst>
          </p:cNvPr>
          <p:cNvSpPr txBox="1"/>
          <p:nvPr/>
        </p:nvSpPr>
        <p:spPr>
          <a:xfrm>
            <a:off x="1010094" y="3109150"/>
            <a:ext cx="3455581" cy="1569660"/>
          </a:xfrm>
          <a:prstGeom prst="rect">
            <a:avLst/>
          </a:prstGeom>
          <a:noFill/>
        </p:spPr>
        <p:txBody>
          <a:bodyPr wrap="square" rtlCol="0">
            <a:spAutoFit/>
          </a:bodyPr>
          <a:lstStyle/>
          <a:p>
            <a:pPr algn="ctr"/>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a:t>
            </a:r>
            <a:r>
              <a:rPr lang="en-US" sz="2400" dirty="0">
                <a:solidFill>
                  <a:srgbClr val="CB6608"/>
                </a:solidFill>
                <a:latin typeface="Consolas" panose="020B0609020204030204" pitchFamily="49" charset="0"/>
              </a:rPr>
              <a:t>x</a:t>
            </a:r>
            <a:endParaRPr lang="en-US" sz="2400" dirty="0">
              <a:latin typeface="Consolas" panose="020B0609020204030204" pitchFamily="49" charset="0"/>
            </a:endParaRPr>
          </a:p>
          <a:p>
            <a:pPr algn="ctr"/>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a:t>
            </a:r>
            <a:r>
              <a:rPr lang="en-US" sz="2400" dirty="0">
                <a:solidFill>
                  <a:srgbClr val="0070C0"/>
                </a:solidFill>
                <a:latin typeface="Consolas" panose="020B0609020204030204" pitchFamily="49" charset="0"/>
              </a:rPr>
              <a:t>y</a:t>
            </a:r>
            <a:endParaRPr lang="en-US" sz="2400" dirty="0">
              <a:latin typeface="Consolas" panose="020B0609020204030204" pitchFamily="49" charset="0"/>
            </a:endParaRPr>
          </a:p>
          <a:p>
            <a:pPr algn="ctr"/>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a:t>
            </a:r>
            <a:r>
              <a:rPr lang="en-US" sz="2400" dirty="0">
                <a:solidFill>
                  <a:srgbClr val="CB6608"/>
                </a:solidFill>
                <a:latin typeface="Consolas" panose="020B0609020204030204" pitchFamily="49" charset="0"/>
              </a:rPr>
              <a:t>x</a:t>
            </a:r>
            <a:endParaRPr lang="en-US" sz="2400" dirty="0">
              <a:latin typeface="Consolas" panose="020B0609020204030204" pitchFamily="49" charset="0"/>
            </a:endParaRPr>
          </a:p>
          <a:p>
            <a:pPr algn="ctr"/>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a:t>
            </a:r>
            <a:r>
              <a:rPr lang="en-US" sz="2400" dirty="0">
                <a:solidFill>
                  <a:srgbClr val="0070C0"/>
                </a:solidFill>
                <a:latin typeface="Consolas" panose="020B0609020204030204" pitchFamily="49" charset="0"/>
              </a:rPr>
              <a:t>y</a:t>
            </a:r>
            <a:endParaRPr lang="en-US" sz="2400" dirty="0">
              <a:latin typeface="Consolas" panose="020B0609020204030204" pitchFamily="49" charset="0"/>
            </a:endParaRPr>
          </a:p>
        </p:txBody>
      </p:sp>
      <p:sp>
        <p:nvSpPr>
          <p:cNvPr id="6" name="TextBox 5">
            <a:extLst>
              <a:ext uri="{FF2B5EF4-FFF2-40B4-BE49-F238E27FC236}">
                <a16:creationId xmlns:a16="http://schemas.microsoft.com/office/drawing/2014/main" id="{BD36C4AD-7DFC-7507-067A-0C244D16A3A5}"/>
              </a:ext>
            </a:extLst>
          </p:cNvPr>
          <p:cNvSpPr txBox="1"/>
          <p:nvPr/>
        </p:nvSpPr>
        <p:spPr>
          <a:xfrm>
            <a:off x="5278413" y="3478481"/>
            <a:ext cx="4143903" cy="830997"/>
          </a:xfrm>
          <a:prstGeom prst="rect">
            <a:avLst/>
          </a:prstGeom>
          <a:noFill/>
        </p:spPr>
        <p:txBody>
          <a:bodyPr wrap="square" rtlCol="0">
            <a:spAutoFit/>
          </a:bodyPr>
          <a:lstStyle/>
          <a:p>
            <a:pPr algn="ctr"/>
            <a:r>
              <a:rPr lang="en-US" sz="2400" dirty="0"/>
              <a:t>how do we represent this set </a:t>
            </a:r>
            <a:r>
              <a:rPr lang="en-US" sz="2400" dirty="0">
                <a:solidFill>
                  <a:srgbClr val="CB6608"/>
                </a:solidFill>
              </a:rPr>
              <a:t>compactly</a:t>
            </a:r>
            <a:r>
              <a:rPr lang="en-US" sz="2400" dirty="0"/>
              <a:t>?</a:t>
            </a:r>
          </a:p>
        </p:txBody>
      </p:sp>
      <p:sp>
        <p:nvSpPr>
          <p:cNvPr id="7" name="TextBox 6">
            <a:extLst>
              <a:ext uri="{FF2B5EF4-FFF2-40B4-BE49-F238E27FC236}">
                <a16:creationId xmlns:a16="http://schemas.microsoft.com/office/drawing/2014/main" id="{DDF32E5B-56D8-F253-B648-F2A2B0217723}"/>
              </a:ext>
            </a:extLst>
          </p:cNvPr>
          <p:cNvSpPr txBox="1"/>
          <p:nvPr/>
        </p:nvSpPr>
        <p:spPr>
          <a:xfrm>
            <a:off x="531129" y="2229566"/>
            <a:ext cx="1659179" cy="369332"/>
          </a:xfrm>
          <a:prstGeom prst="rect">
            <a:avLst/>
          </a:prstGeom>
          <a:noFill/>
        </p:spPr>
        <p:txBody>
          <a:bodyPr wrap="square" rtlCol="0">
            <a:spAutoFit/>
          </a:bodyPr>
          <a:lstStyle/>
          <a:p>
            <a:r>
              <a:rPr lang="en-US" dirty="0">
                <a:solidFill>
                  <a:srgbClr val="CB6608"/>
                </a:solidFill>
              </a:rPr>
              <a:t>application</a:t>
            </a:r>
          </a:p>
        </p:txBody>
      </p:sp>
      <p:cxnSp>
        <p:nvCxnSpPr>
          <p:cNvPr id="8" name="Straight Connector 7">
            <a:extLst>
              <a:ext uri="{FF2B5EF4-FFF2-40B4-BE49-F238E27FC236}">
                <a16:creationId xmlns:a16="http://schemas.microsoft.com/office/drawing/2014/main" id="{209056E0-90E6-6256-EF8A-427F6B6A60BC}"/>
              </a:ext>
            </a:extLst>
          </p:cNvPr>
          <p:cNvCxnSpPr>
            <a:cxnSpLocks/>
            <a:stCxn id="7" idx="2"/>
          </p:cNvCxnSpPr>
          <p:nvPr/>
        </p:nvCxnSpPr>
        <p:spPr>
          <a:xfrm>
            <a:off x="1360719" y="2598898"/>
            <a:ext cx="829589" cy="538878"/>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9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68E7-0492-5C5C-7521-1B812FABE77B}"/>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90E33930-1F8F-BF9D-5CF9-1FAF85CD4DC8}"/>
              </a:ext>
            </a:extLst>
          </p:cNvPr>
          <p:cNvSpPr>
            <a:spLocks noGrp="1"/>
          </p:cNvSpPr>
          <p:nvPr>
            <p:ph idx="1"/>
          </p:nvPr>
        </p:nvSpPr>
        <p:spPr>
          <a:xfrm>
            <a:off x="838200" y="4586240"/>
            <a:ext cx="10515600" cy="1013569"/>
          </a:xfrm>
        </p:spPr>
        <p:txBody>
          <a:bodyPr>
            <a:normAutofit fontScale="77500" lnSpcReduction="20000"/>
          </a:bodyPr>
          <a:lstStyle/>
          <a:p>
            <a:pPr marL="0" indent="0" algn="ctr">
              <a:buNone/>
            </a:pPr>
            <a:r>
              <a:rPr lang="en-US" dirty="0"/>
              <a:t>1. compactly represent large term spaces</a:t>
            </a:r>
          </a:p>
          <a:p>
            <a:pPr marL="0" indent="0" algn="ctr">
              <a:buNone/>
            </a:pPr>
            <a:r>
              <a:rPr lang="en-US" dirty="0"/>
              <a:t>2. efficiently extract / enumerate terms from the space</a:t>
            </a:r>
          </a:p>
        </p:txBody>
      </p:sp>
      <p:sp>
        <p:nvSpPr>
          <p:cNvPr id="4" name="Slide Number Placeholder 3">
            <a:extLst>
              <a:ext uri="{FF2B5EF4-FFF2-40B4-BE49-F238E27FC236}">
                <a16:creationId xmlns:a16="http://schemas.microsoft.com/office/drawing/2014/main" id="{BC10C2F7-9DEB-6881-C3EA-883B5C4C09B3}"/>
              </a:ext>
            </a:extLst>
          </p:cNvPr>
          <p:cNvSpPr>
            <a:spLocks noGrp="1"/>
          </p:cNvSpPr>
          <p:nvPr>
            <p:ph type="sldNum" sz="quarter" idx="12"/>
          </p:nvPr>
        </p:nvSpPr>
        <p:spPr/>
        <p:txBody>
          <a:bodyPr/>
          <a:lstStyle/>
          <a:p>
            <a:fld id="{85D8CF53-13DA-429F-B9EB-77E233A1F386}" type="slidenum">
              <a:rPr lang="en-US" smtClean="0"/>
              <a:t>2</a:t>
            </a:fld>
            <a:endParaRPr lang="en-US"/>
          </a:p>
        </p:txBody>
      </p:sp>
      <p:sp>
        <p:nvSpPr>
          <p:cNvPr id="8" name="TextBox 7">
            <a:extLst>
              <a:ext uri="{FF2B5EF4-FFF2-40B4-BE49-F238E27FC236}">
                <a16:creationId xmlns:a16="http://schemas.microsoft.com/office/drawing/2014/main" id="{54F05BC7-03A2-C8CD-D114-E8682D9D6E27}"/>
              </a:ext>
            </a:extLst>
          </p:cNvPr>
          <p:cNvSpPr txBox="1"/>
          <p:nvPr/>
        </p:nvSpPr>
        <p:spPr>
          <a:xfrm rot="20955996">
            <a:off x="6121261" y="3817844"/>
            <a:ext cx="2682063" cy="523220"/>
          </a:xfrm>
          <a:prstGeom prst="rect">
            <a:avLst/>
          </a:prstGeom>
          <a:noFill/>
        </p:spPr>
        <p:txBody>
          <a:bodyPr wrap="square">
            <a:spAutoFit/>
          </a:bodyPr>
          <a:lstStyle/>
          <a:p>
            <a:pPr algn="ctr"/>
            <a:r>
              <a:rPr lang="en-US" sz="2800" dirty="0">
                <a:solidFill>
                  <a:srgbClr val="CB6608"/>
                </a:solidFill>
              </a:rPr>
              <a:t>constrained</a:t>
            </a:r>
            <a:endParaRPr lang="en-US" sz="2800" dirty="0"/>
          </a:p>
        </p:txBody>
      </p:sp>
      <p:grpSp>
        <p:nvGrpSpPr>
          <p:cNvPr id="11" name="Group 10">
            <a:extLst>
              <a:ext uri="{FF2B5EF4-FFF2-40B4-BE49-F238E27FC236}">
                <a16:creationId xmlns:a16="http://schemas.microsoft.com/office/drawing/2014/main" id="{798E647A-932A-EF8B-0EEF-B79D83EA9320}"/>
              </a:ext>
            </a:extLst>
          </p:cNvPr>
          <p:cNvGrpSpPr/>
          <p:nvPr/>
        </p:nvGrpSpPr>
        <p:grpSpPr>
          <a:xfrm>
            <a:off x="6947641" y="4476631"/>
            <a:ext cx="1041990" cy="523220"/>
            <a:chOff x="6379535" y="2115879"/>
            <a:chExt cx="1041990" cy="523220"/>
          </a:xfrm>
        </p:grpSpPr>
        <p:sp>
          <p:nvSpPr>
            <p:cNvPr id="9" name="Arc 8">
              <a:extLst>
                <a:ext uri="{FF2B5EF4-FFF2-40B4-BE49-F238E27FC236}">
                  <a16:creationId xmlns:a16="http://schemas.microsoft.com/office/drawing/2014/main" id="{C5EEFFAA-A077-5CCE-7C4E-BD284B63537E}"/>
                </a:ext>
              </a:extLst>
            </p:cNvPr>
            <p:cNvSpPr/>
            <p:nvPr/>
          </p:nvSpPr>
          <p:spPr>
            <a:xfrm>
              <a:off x="6379535" y="2115879"/>
              <a:ext cx="520995" cy="523220"/>
            </a:xfrm>
            <a:prstGeom prst="arc">
              <a:avLst/>
            </a:prstGeom>
            <a:ln w="28575">
              <a:solidFill>
                <a:srgbClr val="CB6608"/>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B9BB2A80-BE1B-B823-0450-A9B946B45DCE}"/>
                </a:ext>
              </a:extLst>
            </p:cNvPr>
            <p:cNvSpPr/>
            <p:nvPr/>
          </p:nvSpPr>
          <p:spPr>
            <a:xfrm>
              <a:off x="6900530" y="2115879"/>
              <a:ext cx="520995" cy="523220"/>
            </a:xfrm>
            <a:prstGeom prst="arc">
              <a:avLst>
                <a:gd name="adj1" fmla="val 10543145"/>
                <a:gd name="adj2" fmla="val 16347474"/>
              </a:avLst>
            </a:prstGeom>
            <a:ln w="28575">
              <a:solidFill>
                <a:srgbClr val="CB6608"/>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DD24B38B-2B43-C5A1-939F-AE22A6F73141}"/>
              </a:ext>
            </a:extLst>
          </p:cNvPr>
          <p:cNvCxnSpPr>
            <a:cxnSpLocks/>
          </p:cNvCxnSpPr>
          <p:nvPr/>
        </p:nvCxnSpPr>
        <p:spPr>
          <a:xfrm>
            <a:off x="5798724" y="2856420"/>
            <a:ext cx="985361" cy="0"/>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0400EFB6-3028-A650-7BDC-41145A8720FA}"/>
              </a:ext>
            </a:extLst>
          </p:cNvPr>
          <p:cNvSpPr txBox="1"/>
          <p:nvPr/>
        </p:nvSpPr>
        <p:spPr>
          <a:xfrm>
            <a:off x="7345327" y="2245694"/>
            <a:ext cx="4196024" cy="1200329"/>
          </a:xfrm>
          <a:prstGeom prst="rect">
            <a:avLst/>
          </a:prstGeom>
          <a:noFill/>
        </p:spPr>
        <p:txBody>
          <a:bodyPr wrap="square">
            <a:spAutoFit/>
          </a:bodyPr>
          <a:lstStyle/>
          <a:p>
            <a:r>
              <a:rPr lang="en-US" sz="2400" dirty="0">
                <a:latin typeface="Consolas" panose="020B0609020204030204" pitchFamily="49" charset="0"/>
              </a:rPr>
              <a:t>1. f(x) + f(x)</a:t>
            </a:r>
          </a:p>
          <a:p>
            <a:r>
              <a:rPr lang="en-US" sz="2400" dirty="0">
                <a:latin typeface="Consolas" panose="020B0609020204030204" pitchFamily="49" charset="0"/>
              </a:rPr>
              <a:t>2. f(y) + f(y)</a:t>
            </a:r>
          </a:p>
          <a:p>
            <a:r>
              <a:rPr lang="en-US" sz="2400" dirty="0">
                <a:latin typeface="Consolas" panose="020B0609020204030204" pitchFamily="49" charset="0"/>
              </a:rPr>
              <a:t>3. …</a:t>
            </a:r>
          </a:p>
        </p:txBody>
      </p:sp>
      <p:pic>
        <p:nvPicPr>
          <p:cNvPr id="16" name="Picture 15">
            <a:extLst>
              <a:ext uri="{FF2B5EF4-FFF2-40B4-BE49-F238E27FC236}">
                <a16:creationId xmlns:a16="http://schemas.microsoft.com/office/drawing/2014/main" id="{52C5CC60-201C-521E-2780-5EFB92B78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129" y="1464921"/>
            <a:ext cx="2857500" cy="2857500"/>
          </a:xfrm>
          <a:prstGeom prst="rect">
            <a:avLst/>
          </a:prstGeom>
        </p:spPr>
      </p:pic>
    </p:spTree>
    <p:extLst>
      <p:ext uri="{BB962C8B-B14F-4D97-AF65-F5344CB8AC3E}">
        <p14:creationId xmlns:p14="http://schemas.microsoft.com/office/powerpoint/2010/main" val="232613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B33F-B1E7-64E5-4E23-B5D0E2CEAA28}"/>
              </a:ext>
            </a:extLst>
          </p:cNvPr>
          <p:cNvSpPr>
            <a:spLocks noGrp="1"/>
          </p:cNvSpPr>
          <p:nvPr>
            <p:ph type="title"/>
          </p:nvPr>
        </p:nvSpPr>
        <p:spPr/>
        <p:txBody>
          <a:bodyPr/>
          <a:lstStyle/>
          <a:p>
            <a:r>
              <a:rPr lang="en-US" dirty="0"/>
              <a:t>level 0: no types</a:t>
            </a:r>
          </a:p>
        </p:txBody>
      </p:sp>
      <p:sp>
        <p:nvSpPr>
          <p:cNvPr id="4" name="Slide Number Placeholder 3">
            <a:extLst>
              <a:ext uri="{FF2B5EF4-FFF2-40B4-BE49-F238E27FC236}">
                <a16:creationId xmlns:a16="http://schemas.microsoft.com/office/drawing/2014/main" id="{1BCD894F-4CD4-DB6C-2346-9470720A019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20</a:t>
            </a:fld>
            <a:endParaRPr lang="en-US"/>
          </a:p>
        </p:txBody>
      </p:sp>
      <p:sp>
        <p:nvSpPr>
          <p:cNvPr id="5" name="Oval 4">
            <a:extLst>
              <a:ext uri="{FF2B5EF4-FFF2-40B4-BE49-F238E27FC236}">
                <a16:creationId xmlns:a16="http://schemas.microsoft.com/office/drawing/2014/main" id="{29A7EE6D-0335-C38B-8DD2-13C1115AF3E7}"/>
              </a:ext>
            </a:extLst>
          </p:cNvPr>
          <p:cNvSpPr/>
          <p:nvPr/>
        </p:nvSpPr>
        <p:spPr>
          <a:xfrm>
            <a:off x="6658190" y="3390370"/>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6" name="Rectangle 5">
            <a:extLst>
              <a:ext uri="{FF2B5EF4-FFF2-40B4-BE49-F238E27FC236}">
                <a16:creationId xmlns:a16="http://schemas.microsoft.com/office/drawing/2014/main" id="{A38D16AC-4302-38DF-D502-C77710D3FE2E}"/>
              </a:ext>
            </a:extLst>
          </p:cNvPr>
          <p:cNvSpPr/>
          <p:nvPr/>
        </p:nvSpPr>
        <p:spPr>
          <a:xfrm>
            <a:off x="6280649"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5D007E"/>
                </a:solidFill>
                <a:latin typeface="Consolas" panose="020B0609020204030204" pitchFamily="49" charset="0"/>
              </a:rPr>
              <a:t>f</a:t>
            </a:r>
          </a:p>
        </p:txBody>
      </p:sp>
      <p:sp>
        <p:nvSpPr>
          <p:cNvPr id="7" name="Rectangle 6">
            <a:extLst>
              <a:ext uri="{FF2B5EF4-FFF2-40B4-BE49-F238E27FC236}">
                <a16:creationId xmlns:a16="http://schemas.microsoft.com/office/drawing/2014/main" id="{1BA51CEB-34BD-A505-7588-3A334D063909}"/>
              </a:ext>
            </a:extLst>
          </p:cNvPr>
          <p:cNvSpPr/>
          <p:nvPr/>
        </p:nvSpPr>
        <p:spPr>
          <a:xfrm>
            <a:off x="7367373"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6600"/>
                </a:solidFill>
                <a:latin typeface="Consolas" panose="020B0609020204030204" pitchFamily="49" charset="0"/>
              </a:rPr>
              <a:t>g</a:t>
            </a:r>
          </a:p>
        </p:txBody>
      </p:sp>
      <p:cxnSp>
        <p:nvCxnSpPr>
          <p:cNvPr id="9" name="Straight Arrow Connector 8">
            <a:extLst>
              <a:ext uri="{FF2B5EF4-FFF2-40B4-BE49-F238E27FC236}">
                <a16:creationId xmlns:a16="http://schemas.microsoft.com/office/drawing/2014/main" id="{0CC5E357-DE28-0747-668A-A73D7157956A}"/>
              </a:ext>
            </a:extLst>
          </p:cNvPr>
          <p:cNvCxnSpPr>
            <a:cxnSpLocks/>
            <a:stCxn id="6" idx="0"/>
            <a:endCxn id="5" idx="3"/>
          </p:cNvCxnSpPr>
          <p:nvPr/>
        </p:nvCxnSpPr>
        <p:spPr>
          <a:xfrm flipV="1">
            <a:off x="6509249" y="3858664"/>
            <a:ext cx="263722"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4328E907-19D5-79F4-B2A3-E579B004378C}"/>
              </a:ext>
            </a:extLst>
          </p:cNvPr>
          <p:cNvCxnSpPr>
            <a:cxnSpLocks/>
            <a:stCxn id="7" idx="0"/>
            <a:endCxn id="5" idx="5"/>
          </p:cNvCxnSpPr>
          <p:nvPr/>
        </p:nvCxnSpPr>
        <p:spPr>
          <a:xfrm flipH="1" flipV="1">
            <a:off x="7327181" y="3858664"/>
            <a:ext cx="268792"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6DA5BF5-EDB8-FAD6-7F90-81F59E45CDA7}"/>
              </a:ext>
            </a:extLst>
          </p:cNvPr>
          <p:cNvCxnSpPr>
            <a:cxnSpLocks/>
            <a:stCxn id="5" idx="0"/>
            <a:endCxn id="52" idx="1"/>
          </p:cNvCxnSpPr>
          <p:nvPr/>
        </p:nvCxnSpPr>
        <p:spPr>
          <a:xfrm flipV="1">
            <a:off x="7050076" y="2962746"/>
            <a:ext cx="899607"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4B7E196F-3954-1F44-7C8B-1D198387D2E6}"/>
              </a:ext>
            </a:extLst>
          </p:cNvPr>
          <p:cNvSpPr/>
          <p:nvPr/>
        </p:nvSpPr>
        <p:spPr>
          <a:xfrm>
            <a:off x="8982987" y="3390370"/>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43" name="Rectangle 42">
            <a:extLst>
              <a:ext uri="{FF2B5EF4-FFF2-40B4-BE49-F238E27FC236}">
                <a16:creationId xmlns:a16="http://schemas.microsoft.com/office/drawing/2014/main" id="{BC720ABF-0313-AC61-73AA-F081FDAEB42B}"/>
              </a:ext>
            </a:extLst>
          </p:cNvPr>
          <p:cNvSpPr/>
          <p:nvPr/>
        </p:nvSpPr>
        <p:spPr>
          <a:xfrm>
            <a:off x="8725715"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CB6608"/>
                </a:solidFill>
                <a:latin typeface="Consolas" panose="020B0609020204030204" pitchFamily="49" charset="0"/>
              </a:rPr>
              <a:t>x</a:t>
            </a:r>
          </a:p>
        </p:txBody>
      </p:sp>
      <p:sp>
        <p:nvSpPr>
          <p:cNvPr id="44" name="Rectangle 43">
            <a:extLst>
              <a:ext uri="{FF2B5EF4-FFF2-40B4-BE49-F238E27FC236}">
                <a16:creationId xmlns:a16="http://schemas.microsoft.com/office/drawing/2014/main" id="{57CDA481-5692-0FED-04E9-C2B54C271E77}"/>
              </a:ext>
            </a:extLst>
          </p:cNvPr>
          <p:cNvSpPr/>
          <p:nvPr/>
        </p:nvSpPr>
        <p:spPr>
          <a:xfrm>
            <a:off x="9696423"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latin typeface="Consolas" panose="020B0609020204030204" pitchFamily="49" charset="0"/>
              </a:rPr>
              <a:t>y</a:t>
            </a:r>
          </a:p>
        </p:txBody>
      </p:sp>
      <p:cxnSp>
        <p:nvCxnSpPr>
          <p:cNvPr id="45" name="Straight Arrow Connector 44">
            <a:extLst>
              <a:ext uri="{FF2B5EF4-FFF2-40B4-BE49-F238E27FC236}">
                <a16:creationId xmlns:a16="http://schemas.microsoft.com/office/drawing/2014/main" id="{3B78BD93-BE16-D25F-5329-9E277787BF69}"/>
              </a:ext>
            </a:extLst>
          </p:cNvPr>
          <p:cNvCxnSpPr>
            <a:cxnSpLocks/>
            <a:stCxn id="43" idx="0"/>
            <a:endCxn id="40" idx="3"/>
          </p:cNvCxnSpPr>
          <p:nvPr/>
        </p:nvCxnSpPr>
        <p:spPr>
          <a:xfrm flipV="1">
            <a:off x="8954315" y="3858664"/>
            <a:ext cx="143453"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174E151B-062A-10E8-8022-6BBB0C305E44}"/>
              </a:ext>
            </a:extLst>
          </p:cNvPr>
          <p:cNvCxnSpPr>
            <a:cxnSpLocks/>
            <a:stCxn id="44" idx="0"/>
            <a:endCxn id="40" idx="5"/>
          </p:cNvCxnSpPr>
          <p:nvPr/>
        </p:nvCxnSpPr>
        <p:spPr>
          <a:xfrm flipH="1" flipV="1">
            <a:off x="9651978" y="3858664"/>
            <a:ext cx="273045"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38A6DE08-A908-EE53-E706-C673CC57813B}"/>
              </a:ext>
            </a:extLst>
          </p:cNvPr>
          <p:cNvSpPr/>
          <p:nvPr/>
        </p:nvSpPr>
        <p:spPr>
          <a:xfrm>
            <a:off x="7949683" y="2734146"/>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54" name="Straight Arrow Connector 53">
            <a:extLst>
              <a:ext uri="{FF2B5EF4-FFF2-40B4-BE49-F238E27FC236}">
                <a16:creationId xmlns:a16="http://schemas.microsoft.com/office/drawing/2014/main" id="{E6FCD207-2C8B-5FF8-E70C-E898CDE5F13B}"/>
              </a:ext>
            </a:extLst>
          </p:cNvPr>
          <p:cNvCxnSpPr>
            <a:cxnSpLocks/>
            <a:stCxn id="40" idx="0"/>
            <a:endCxn id="52" idx="3"/>
          </p:cNvCxnSpPr>
          <p:nvPr/>
        </p:nvCxnSpPr>
        <p:spPr>
          <a:xfrm flipH="1" flipV="1">
            <a:off x="8406883" y="2962746"/>
            <a:ext cx="967990"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61" name="Oval 60">
            <a:extLst>
              <a:ext uri="{FF2B5EF4-FFF2-40B4-BE49-F238E27FC236}">
                <a16:creationId xmlns:a16="http://schemas.microsoft.com/office/drawing/2014/main" id="{8A61C4FA-EF86-FCA9-D22C-F544324C959B}"/>
              </a:ext>
            </a:extLst>
          </p:cNvPr>
          <p:cNvSpPr/>
          <p:nvPr/>
        </p:nvSpPr>
        <p:spPr>
          <a:xfrm>
            <a:off x="7913107" y="1670455"/>
            <a:ext cx="530352" cy="530352"/>
          </a:xfrm>
          <a:prstGeom prst="ellipse">
            <a:avLst/>
          </a:prstGeom>
          <a:ln w="381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62" name="Straight Arrow Connector 61">
            <a:extLst>
              <a:ext uri="{FF2B5EF4-FFF2-40B4-BE49-F238E27FC236}">
                <a16:creationId xmlns:a16="http://schemas.microsoft.com/office/drawing/2014/main" id="{FC358A9D-ACBA-45A7-0647-F094577A2DBD}"/>
              </a:ext>
            </a:extLst>
          </p:cNvPr>
          <p:cNvCxnSpPr>
            <a:cxnSpLocks/>
            <a:stCxn id="52" idx="0"/>
            <a:endCxn id="61" idx="4"/>
          </p:cNvCxnSpPr>
          <p:nvPr/>
        </p:nvCxnSpPr>
        <p:spPr>
          <a:xfrm flipV="1">
            <a:off x="8178283" y="2200807"/>
            <a:ext cx="0" cy="53333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07D2B7FE-D529-AD97-BA48-16FDD1F1005E}"/>
              </a:ext>
            </a:extLst>
          </p:cNvPr>
          <p:cNvSpPr txBox="1"/>
          <p:nvPr/>
        </p:nvSpPr>
        <p:spPr>
          <a:xfrm>
            <a:off x="6943921" y="2797345"/>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69" name="TextBox 68">
            <a:extLst>
              <a:ext uri="{FF2B5EF4-FFF2-40B4-BE49-F238E27FC236}">
                <a16:creationId xmlns:a16="http://schemas.microsoft.com/office/drawing/2014/main" id="{5C225634-D0E8-FC1E-E8BB-326A74DA408C}"/>
              </a:ext>
            </a:extLst>
          </p:cNvPr>
          <p:cNvSpPr txBox="1"/>
          <p:nvPr/>
        </p:nvSpPr>
        <p:spPr>
          <a:xfrm>
            <a:off x="8763272" y="2833048"/>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2" name="TextBox 21">
            <a:extLst>
              <a:ext uri="{FF2B5EF4-FFF2-40B4-BE49-F238E27FC236}">
                <a16:creationId xmlns:a16="http://schemas.microsoft.com/office/drawing/2014/main" id="{95943AFE-4CCB-D31E-1387-47D22119D5AE}"/>
              </a:ext>
            </a:extLst>
          </p:cNvPr>
          <p:cNvSpPr txBox="1"/>
          <p:nvPr/>
        </p:nvSpPr>
        <p:spPr>
          <a:xfrm>
            <a:off x="6974068" y="5649115"/>
            <a:ext cx="3003789" cy="461665"/>
          </a:xfrm>
          <a:prstGeom prst="rect">
            <a:avLst/>
          </a:prstGeom>
          <a:noFill/>
        </p:spPr>
        <p:txBody>
          <a:bodyPr wrap="square" rtlCol="0">
            <a:spAutoFit/>
          </a:bodyPr>
          <a:lstStyle/>
          <a:p>
            <a:r>
              <a:rPr lang="en-US" sz="2400" dirty="0"/>
              <a:t>a </a:t>
            </a:r>
            <a:r>
              <a:rPr lang="en-US" sz="2400" dirty="0">
                <a:solidFill>
                  <a:srgbClr val="CB6608"/>
                </a:solidFill>
              </a:rPr>
              <a:t>tree automaton</a:t>
            </a:r>
            <a:r>
              <a:rPr lang="en-US" sz="2400" dirty="0"/>
              <a:t>!</a:t>
            </a:r>
          </a:p>
        </p:txBody>
      </p:sp>
      <p:sp>
        <p:nvSpPr>
          <p:cNvPr id="23" name="TextBox 22">
            <a:extLst>
              <a:ext uri="{FF2B5EF4-FFF2-40B4-BE49-F238E27FC236}">
                <a16:creationId xmlns:a16="http://schemas.microsoft.com/office/drawing/2014/main" id="{84AE96B0-3025-8E4F-9312-FC41755E5D2A}"/>
              </a:ext>
            </a:extLst>
          </p:cNvPr>
          <p:cNvSpPr txBox="1"/>
          <p:nvPr/>
        </p:nvSpPr>
        <p:spPr>
          <a:xfrm>
            <a:off x="1010094" y="3109150"/>
            <a:ext cx="3455581" cy="1569660"/>
          </a:xfrm>
          <a:prstGeom prst="rect">
            <a:avLst/>
          </a:prstGeom>
          <a:noFill/>
        </p:spPr>
        <p:txBody>
          <a:bodyPr wrap="square" rtlCol="0">
            <a:spAutoFit/>
          </a:bodyPr>
          <a:lstStyle/>
          <a:p>
            <a:pPr algn="ctr"/>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a:t>
            </a:r>
            <a:r>
              <a:rPr lang="en-US" sz="2400" dirty="0">
                <a:solidFill>
                  <a:srgbClr val="CB6608"/>
                </a:solidFill>
                <a:latin typeface="Consolas" panose="020B0609020204030204" pitchFamily="49" charset="0"/>
              </a:rPr>
              <a:t>x</a:t>
            </a:r>
            <a:endParaRPr lang="en-US" sz="2400" dirty="0">
              <a:latin typeface="Consolas" panose="020B0609020204030204" pitchFamily="49" charset="0"/>
            </a:endParaRPr>
          </a:p>
          <a:p>
            <a:pPr algn="ctr"/>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a:t>
            </a:r>
            <a:r>
              <a:rPr lang="en-US" sz="2400" dirty="0">
                <a:solidFill>
                  <a:srgbClr val="0070C0"/>
                </a:solidFill>
                <a:latin typeface="Consolas" panose="020B0609020204030204" pitchFamily="49" charset="0"/>
              </a:rPr>
              <a:t>y</a:t>
            </a:r>
            <a:endParaRPr lang="en-US" sz="2400" dirty="0">
              <a:latin typeface="Consolas" panose="020B0609020204030204" pitchFamily="49" charset="0"/>
            </a:endParaRPr>
          </a:p>
          <a:p>
            <a:pPr algn="ctr"/>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a:t>
            </a:r>
            <a:r>
              <a:rPr lang="en-US" sz="2400" dirty="0">
                <a:solidFill>
                  <a:srgbClr val="CB6608"/>
                </a:solidFill>
                <a:latin typeface="Consolas" panose="020B0609020204030204" pitchFamily="49" charset="0"/>
              </a:rPr>
              <a:t>x</a:t>
            </a:r>
            <a:endParaRPr lang="en-US" sz="2400" dirty="0">
              <a:latin typeface="Consolas" panose="020B0609020204030204" pitchFamily="49" charset="0"/>
            </a:endParaRPr>
          </a:p>
          <a:p>
            <a:pPr algn="ctr"/>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a:t>
            </a:r>
            <a:r>
              <a:rPr lang="en-US" sz="2400" dirty="0">
                <a:solidFill>
                  <a:srgbClr val="0070C0"/>
                </a:solidFill>
                <a:latin typeface="Consolas" panose="020B0609020204030204" pitchFamily="49" charset="0"/>
              </a:rPr>
              <a:t>y</a:t>
            </a:r>
            <a:endParaRPr lang="en-US" sz="2400" dirty="0">
              <a:latin typeface="Consolas" panose="020B0609020204030204" pitchFamily="49" charset="0"/>
            </a:endParaRPr>
          </a:p>
        </p:txBody>
      </p:sp>
      <p:sp>
        <p:nvSpPr>
          <p:cNvPr id="24" name="TextBox 23">
            <a:extLst>
              <a:ext uri="{FF2B5EF4-FFF2-40B4-BE49-F238E27FC236}">
                <a16:creationId xmlns:a16="http://schemas.microsoft.com/office/drawing/2014/main" id="{19EF4697-5AE4-C9B4-4BA5-7DB667EAD7B1}"/>
              </a:ext>
            </a:extLst>
          </p:cNvPr>
          <p:cNvSpPr txBox="1"/>
          <p:nvPr/>
        </p:nvSpPr>
        <p:spPr>
          <a:xfrm>
            <a:off x="10248829" y="2040344"/>
            <a:ext cx="1659179" cy="369332"/>
          </a:xfrm>
          <a:prstGeom prst="rect">
            <a:avLst/>
          </a:prstGeom>
          <a:noFill/>
        </p:spPr>
        <p:txBody>
          <a:bodyPr wrap="square" rtlCol="0">
            <a:spAutoFit/>
          </a:bodyPr>
          <a:lstStyle/>
          <a:p>
            <a:r>
              <a:rPr lang="en-US" dirty="0">
                <a:solidFill>
                  <a:srgbClr val="CB6608"/>
                </a:solidFill>
              </a:rPr>
              <a:t>states</a:t>
            </a:r>
          </a:p>
        </p:txBody>
      </p:sp>
      <p:cxnSp>
        <p:nvCxnSpPr>
          <p:cNvPr id="25" name="Straight Connector 24">
            <a:extLst>
              <a:ext uri="{FF2B5EF4-FFF2-40B4-BE49-F238E27FC236}">
                <a16:creationId xmlns:a16="http://schemas.microsoft.com/office/drawing/2014/main" id="{6FC16CE6-CC77-426A-BF2F-C4523E90B9F3}"/>
              </a:ext>
            </a:extLst>
          </p:cNvPr>
          <p:cNvCxnSpPr>
            <a:cxnSpLocks/>
            <a:stCxn id="24" idx="1"/>
          </p:cNvCxnSpPr>
          <p:nvPr/>
        </p:nvCxnSpPr>
        <p:spPr>
          <a:xfrm flipH="1" flipV="1">
            <a:off x="8527312" y="2060020"/>
            <a:ext cx="1721517" cy="164990"/>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814F3E-55B3-8418-A6D3-F1C696F940E4}"/>
              </a:ext>
            </a:extLst>
          </p:cNvPr>
          <p:cNvCxnSpPr>
            <a:cxnSpLocks/>
            <a:stCxn id="24" idx="1"/>
          </p:cNvCxnSpPr>
          <p:nvPr/>
        </p:nvCxnSpPr>
        <p:spPr>
          <a:xfrm flipH="1">
            <a:off x="9622649" y="2225010"/>
            <a:ext cx="626180" cy="1134674"/>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53400F3-2E60-6E28-BF17-A9A97DD7AFEA}"/>
              </a:ext>
            </a:extLst>
          </p:cNvPr>
          <p:cNvSpPr txBox="1"/>
          <p:nvPr/>
        </p:nvSpPr>
        <p:spPr>
          <a:xfrm>
            <a:off x="10248829" y="2574667"/>
            <a:ext cx="1659179" cy="369332"/>
          </a:xfrm>
          <a:prstGeom prst="rect">
            <a:avLst/>
          </a:prstGeom>
          <a:noFill/>
        </p:spPr>
        <p:txBody>
          <a:bodyPr wrap="square" rtlCol="0">
            <a:spAutoFit/>
          </a:bodyPr>
          <a:lstStyle/>
          <a:p>
            <a:r>
              <a:rPr lang="en-US" dirty="0">
                <a:solidFill>
                  <a:srgbClr val="CB6608"/>
                </a:solidFill>
              </a:rPr>
              <a:t>transitions</a:t>
            </a:r>
          </a:p>
        </p:txBody>
      </p:sp>
      <p:cxnSp>
        <p:nvCxnSpPr>
          <p:cNvPr id="28" name="Straight Connector 27">
            <a:extLst>
              <a:ext uri="{FF2B5EF4-FFF2-40B4-BE49-F238E27FC236}">
                <a16:creationId xmlns:a16="http://schemas.microsoft.com/office/drawing/2014/main" id="{21CA1945-2F52-B8A7-ABFE-7C5977854E9F}"/>
              </a:ext>
            </a:extLst>
          </p:cNvPr>
          <p:cNvCxnSpPr>
            <a:cxnSpLocks/>
            <a:stCxn id="27" idx="1"/>
          </p:cNvCxnSpPr>
          <p:nvPr/>
        </p:nvCxnSpPr>
        <p:spPr>
          <a:xfrm flipH="1">
            <a:off x="8475963" y="2759333"/>
            <a:ext cx="1772866" cy="25612"/>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C222406-8C64-1CEC-C653-6F991CD3BCB3}"/>
              </a:ext>
            </a:extLst>
          </p:cNvPr>
          <p:cNvCxnSpPr>
            <a:cxnSpLocks/>
            <a:stCxn id="27" idx="1"/>
          </p:cNvCxnSpPr>
          <p:nvPr/>
        </p:nvCxnSpPr>
        <p:spPr>
          <a:xfrm flipH="1">
            <a:off x="10091158" y="2759333"/>
            <a:ext cx="157671" cy="1624801"/>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7D4941-997D-A632-8CD8-00ED13CCBC28}"/>
              </a:ext>
            </a:extLst>
          </p:cNvPr>
          <p:cNvSpPr txBox="1"/>
          <p:nvPr/>
        </p:nvSpPr>
        <p:spPr>
          <a:xfrm>
            <a:off x="10248829" y="1506022"/>
            <a:ext cx="1659179" cy="369332"/>
          </a:xfrm>
          <a:prstGeom prst="rect">
            <a:avLst/>
          </a:prstGeom>
          <a:noFill/>
        </p:spPr>
        <p:txBody>
          <a:bodyPr wrap="square" rtlCol="0">
            <a:spAutoFit/>
          </a:bodyPr>
          <a:lstStyle/>
          <a:p>
            <a:r>
              <a:rPr lang="en-US" dirty="0">
                <a:solidFill>
                  <a:srgbClr val="CB6608"/>
                </a:solidFill>
              </a:rPr>
              <a:t>root</a:t>
            </a:r>
          </a:p>
        </p:txBody>
      </p:sp>
      <p:cxnSp>
        <p:nvCxnSpPr>
          <p:cNvPr id="31" name="Straight Connector 30">
            <a:extLst>
              <a:ext uri="{FF2B5EF4-FFF2-40B4-BE49-F238E27FC236}">
                <a16:creationId xmlns:a16="http://schemas.microsoft.com/office/drawing/2014/main" id="{3D9DE181-43DA-E02D-847E-50D0123F6A5A}"/>
              </a:ext>
            </a:extLst>
          </p:cNvPr>
          <p:cNvCxnSpPr>
            <a:cxnSpLocks/>
            <a:stCxn id="30" idx="1"/>
          </p:cNvCxnSpPr>
          <p:nvPr/>
        </p:nvCxnSpPr>
        <p:spPr>
          <a:xfrm flipH="1">
            <a:off x="8527312" y="1690688"/>
            <a:ext cx="1721517" cy="195471"/>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26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7" grpId="0"/>
      <p:bldP spid="27" grpId="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FB26C8C7-EE5F-47D5-F009-08AC0FB1AEAF}"/>
              </a:ext>
            </a:extLst>
          </p:cNvPr>
          <p:cNvSpPr txBox="1"/>
          <p:nvPr/>
        </p:nvSpPr>
        <p:spPr>
          <a:xfrm>
            <a:off x="1010094" y="3109150"/>
            <a:ext cx="3455581" cy="1569660"/>
          </a:xfrm>
          <a:prstGeom prst="rect">
            <a:avLst/>
          </a:prstGeom>
          <a:noFill/>
        </p:spPr>
        <p:txBody>
          <a:bodyPr wrap="square" rtlCol="0">
            <a:spAutoFit/>
          </a:bodyPr>
          <a:lstStyle/>
          <a:p>
            <a:pPr algn="ctr"/>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a:t>
            </a:r>
            <a:r>
              <a:rPr lang="en-US" sz="2400" dirty="0">
                <a:solidFill>
                  <a:srgbClr val="CB6608"/>
                </a:solidFill>
                <a:latin typeface="Consolas" panose="020B0609020204030204" pitchFamily="49" charset="0"/>
              </a:rPr>
              <a:t>x</a:t>
            </a:r>
            <a:endParaRPr lang="en-US" sz="2400" dirty="0">
              <a:latin typeface="Consolas" panose="020B0609020204030204" pitchFamily="49" charset="0"/>
            </a:endParaRPr>
          </a:p>
          <a:p>
            <a:pPr algn="ctr"/>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a:t>
            </a:r>
            <a:r>
              <a:rPr lang="en-US" sz="2400" dirty="0">
                <a:solidFill>
                  <a:srgbClr val="0070C0"/>
                </a:solidFill>
                <a:latin typeface="Consolas" panose="020B0609020204030204" pitchFamily="49" charset="0"/>
              </a:rPr>
              <a:t>y</a:t>
            </a:r>
            <a:endParaRPr lang="en-US" sz="2400" dirty="0">
              <a:latin typeface="Consolas" panose="020B0609020204030204" pitchFamily="49" charset="0"/>
            </a:endParaRPr>
          </a:p>
          <a:p>
            <a:pPr algn="ctr"/>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a:t>
            </a:r>
            <a:r>
              <a:rPr lang="en-US" sz="2400" dirty="0">
                <a:solidFill>
                  <a:srgbClr val="CB6608"/>
                </a:solidFill>
                <a:latin typeface="Consolas" panose="020B0609020204030204" pitchFamily="49" charset="0"/>
              </a:rPr>
              <a:t>x</a:t>
            </a:r>
            <a:endParaRPr lang="en-US" sz="2400" dirty="0">
              <a:latin typeface="Consolas" panose="020B0609020204030204" pitchFamily="49" charset="0"/>
            </a:endParaRPr>
          </a:p>
          <a:p>
            <a:pPr algn="ctr"/>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a:t>
            </a:r>
            <a:r>
              <a:rPr lang="en-US" sz="2400" dirty="0">
                <a:solidFill>
                  <a:srgbClr val="0070C0"/>
                </a:solidFill>
                <a:latin typeface="Consolas" panose="020B0609020204030204" pitchFamily="49" charset="0"/>
              </a:rPr>
              <a:t>y</a:t>
            </a:r>
            <a:endParaRPr lang="en-US" sz="2400" dirty="0">
              <a:latin typeface="Consolas" panose="020B0609020204030204" pitchFamily="49" charset="0"/>
            </a:endParaRPr>
          </a:p>
        </p:txBody>
      </p:sp>
      <p:sp>
        <p:nvSpPr>
          <p:cNvPr id="2" name="Title 1">
            <a:extLst>
              <a:ext uri="{FF2B5EF4-FFF2-40B4-BE49-F238E27FC236}">
                <a16:creationId xmlns:a16="http://schemas.microsoft.com/office/drawing/2014/main" id="{A3B8B33F-B1E7-64E5-4E23-B5D0E2CEAA28}"/>
              </a:ext>
            </a:extLst>
          </p:cNvPr>
          <p:cNvSpPr>
            <a:spLocks noGrp="1"/>
          </p:cNvSpPr>
          <p:nvPr>
            <p:ph type="title"/>
          </p:nvPr>
        </p:nvSpPr>
        <p:spPr/>
        <p:txBody>
          <a:bodyPr/>
          <a:lstStyle/>
          <a:p>
            <a:r>
              <a:rPr lang="en-US" dirty="0"/>
              <a:t>level 0: no types</a:t>
            </a:r>
          </a:p>
        </p:txBody>
      </p:sp>
      <p:sp>
        <p:nvSpPr>
          <p:cNvPr id="4" name="Slide Number Placeholder 3">
            <a:extLst>
              <a:ext uri="{FF2B5EF4-FFF2-40B4-BE49-F238E27FC236}">
                <a16:creationId xmlns:a16="http://schemas.microsoft.com/office/drawing/2014/main" id="{1BCD894F-4CD4-DB6C-2346-9470720A019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21</a:t>
            </a:fld>
            <a:endParaRPr lang="en-US"/>
          </a:p>
        </p:txBody>
      </p:sp>
      <p:sp>
        <p:nvSpPr>
          <p:cNvPr id="5" name="Oval 4">
            <a:extLst>
              <a:ext uri="{FF2B5EF4-FFF2-40B4-BE49-F238E27FC236}">
                <a16:creationId xmlns:a16="http://schemas.microsoft.com/office/drawing/2014/main" id="{29A7EE6D-0335-C38B-8DD2-13C1115AF3E7}"/>
              </a:ext>
            </a:extLst>
          </p:cNvPr>
          <p:cNvSpPr/>
          <p:nvPr/>
        </p:nvSpPr>
        <p:spPr>
          <a:xfrm>
            <a:off x="6658190" y="3390370"/>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6" name="Rectangle 5">
            <a:extLst>
              <a:ext uri="{FF2B5EF4-FFF2-40B4-BE49-F238E27FC236}">
                <a16:creationId xmlns:a16="http://schemas.microsoft.com/office/drawing/2014/main" id="{A38D16AC-4302-38DF-D502-C77710D3FE2E}"/>
              </a:ext>
            </a:extLst>
          </p:cNvPr>
          <p:cNvSpPr/>
          <p:nvPr/>
        </p:nvSpPr>
        <p:spPr>
          <a:xfrm>
            <a:off x="6280649" y="4459015"/>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7030A0"/>
                </a:solidFill>
                <a:latin typeface="Consolas" panose="020B0609020204030204" pitchFamily="49" charset="0"/>
              </a:rPr>
              <a:t>f</a:t>
            </a:r>
          </a:p>
        </p:txBody>
      </p:sp>
      <p:sp>
        <p:nvSpPr>
          <p:cNvPr id="7" name="Rectangle 6">
            <a:extLst>
              <a:ext uri="{FF2B5EF4-FFF2-40B4-BE49-F238E27FC236}">
                <a16:creationId xmlns:a16="http://schemas.microsoft.com/office/drawing/2014/main" id="{1BA51CEB-34BD-A505-7588-3A334D063909}"/>
              </a:ext>
            </a:extLst>
          </p:cNvPr>
          <p:cNvSpPr/>
          <p:nvPr/>
        </p:nvSpPr>
        <p:spPr>
          <a:xfrm>
            <a:off x="7367373"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6600"/>
                </a:solidFill>
                <a:latin typeface="Consolas" panose="020B0609020204030204" pitchFamily="49" charset="0"/>
              </a:rPr>
              <a:t>g</a:t>
            </a:r>
          </a:p>
        </p:txBody>
      </p:sp>
      <p:cxnSp>
        <p:nvCxnSpPr>
          <p:cNvPr id="9" name="Straight Arrow Connector 8">
            <a:extLst>
              <a:ext uri="{FF2B5EF4-FFF2-40B4-BE49-F238E27FC236}">
                <a16:creationId xmlns:a16="http://schemas.microsoft.com/office/drawing/2014/main" id="{0CC5E357-DE28-0747-668A-A73D7157956A}"/>
              </a:ext>
            </a:extLst>
          </p:cNvPr>
          <p:cNvCxnSpPr>
            <a:cxnSpLocks/>
            <a:stCxn id="6" idx="0"/>
            <a:endCxn id="5" idx="3"/>
          </p:cNvCxnSpPr>
          <p:nvPr/>
        </p:nvCxnSpPr>
        <p:spPr>
          <a:xfrm flipV="1">
            <a:off x="6509249" y="3858664"/>
            <a:ext cx="263722" cy="600351"/>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4328E907-19D5-79F4-B2A3-E579B004378C}"/>
              </a:ext>
            </a:extLst>
          </p:cNvPr>
          <p:cNvCxnSpPr>
            <a:cxnSpLocks/>
            <a:stCxn id="7" idx="0"/>
            <a:endCxn id="5" idx="5"/>
          </p:cNvCxnSpPr>
          <p:nvPr/>
        </p:nvCxnSpPr>
        <p:spPr>
          <a:xfrm flipH="1" flipV="1">
            <a:off x="7327181" y="3858664"/>
            <a:ext cx="268792"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6DA5BF5-EDB8-FAD6-7F90-81F59E45CDA7}"/>
              </a:ext>
            </a:extLst>
          </p:cNvPr>
          <p:cNvCxnSpPr>
            <a:cxnSpLocks/>
            <a:stCxn id="5" idx="0"/>
            <a:endCxn id="52" idx="1"/>
          </p:cNvCxnSpPr>
          <p:nvPr/>
        </p:nvCxnSpPr>
        <p:spPr>
          <a:xfrm flipV="1">
            <a:off x="7050076" y="2962746"/>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4B7E196F-3954-1F44-7C8B-1D198387D2E6}"/>
              </a:ext>
            </a:extLst>
          </p:cNvPr>
          <p:cNvSpPr/>
          <p:nvPr/>
        </p:nvSpPr>
        <p:spPr>
          <a:xfrm>
            <a:off x="8982987" y="3390370"/>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43" name="Rectangle 42">
            <a:extLst>
              <a:ext uri="{FF2B5EF4-FFF2-40B4-BE49-F238E27FC236}">
                <a16:creationId xmlns:a16="http://schemas.microsoft.com/office/drawing/2014/main" id="{BC720ABF-0313-AC61-73AA-F081FDAEB42B}"/>
              </a:ext>
            </a:extLst>
          </p:cNvPr>
          <p:cNvSpPr/>
          <p:nvPr/>
        </p:nvSpPr>
        <p:spPr>
          <a:xfrm>
            <a:off x="8725715" y="4459015"/>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CB6608"/>
                </a:solidFill>
                <a:latin typeface="Consolas" panose="020B0609020204030204" pitchFamily="49" charset="0"/>
              </a:rPr>
              <a:t>x</a:t>
            </a:r>
          </a:p>
        </p:txBody>
      </p:sp>
      <p:sp>
        <p:nvSpPr>
          <p:cNvPr id="44" name="Rectangle 43">
            <a:extLst>
              <a:ext uri="{FF2B5EF4-FFF2-40B4-BE49-F238E27FC236}">
                <a16:creationId xmlns:a16="http://schemas.microsoft.com/office/drawing/2014/main" id="{57CDA481-5692-0FED-04E9-C2B54C271E77}"/>
              </a:ext>
            </a:extLst>
          </p:cNvPr>
          <p:cNvSpPr/>
          <p:nvPr/>
        </p:nvSpPr>
        <p:spPr>
          <a:xfrm>
            <a:off x="9696423"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latin typeface="Consolas" panose="020B0609020204030204" pitchFamily="49" charset="0"/>
              </a:rPr>
              <a:t>y</a:t>
            </a:r>
          </a:p>
        </p:txBody>
      </p:sp>
      <p:cxnSp>
        <p:nvCxnSpPr>
          <p:cNvPr id="45" name="Straight Arrow Connector 44">
            <a:extLst>
              <a:ext uri="{FF2B5EF4-FFF2-40B4-BE49-F238E27FC236}">
                <a16:creationId xmlns:a16="http://schemas.microsoft.com/office/drawing/2014/main" id="{3B78BD93-BE16-D25F-5329-9E277787BF69}"/>
              </a:ext>
            </a:extLst>
          </p:cNvPr>
          <p:cNvCxnSpPr>
            <a:cxnSpLocks/>
            <a:stCxn id="43" idx="0"/>
            <a:endCxn id="40" idx="3"/>
          </p:cNvCxnSpPr>
          <p:nvPr/>
        </p:nvCxnSpPr>
        <p:spPr>
          <a:xfrm flipV="1">
            <a:off x="8954315" y="3858664"/>
            <a:ext cx="143453" cy="600351"/>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174E151B-062A-10E8-8022-6BBB0C305E44}"/>
              </a:ext>
            </a:extLst>
          </p:cNvPr>
          <p:cNvCxnSpPr>
            <a:cxnSpLocks/>
            <a:stCxn id="44" idx="0"/>
            <a:endCxn id="40" idx="5"/>
          </p:cNvCxnSpPr>
          <p:nvPr/>
        </p:nvCxnSpPr>
        <p:spPr>
          <a:xfrm flipH="1" flipV="1">
            <a:off x="9651978" y="3858664"/>
            <a:ext cx="273045"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38A6DE08-A908-EE53-E706-C673CC57813B}"/>
              </a:ext>
            </a:extLst>
          </p:cNvPr>
          <p:cNvSpPr/>
          <p:nvPr/>
        </p:nvSpPr>
        <p:spPr>
          <a:xfrm>
            <a:off x="7949683" y="2734146"/>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54" name="Straight Arrow Connector 53">
            <a:extLst>
              <a:ext uri="{FF2B5EF4-FFF2-40B4-BE49-F238E27FC236}">
                <a16:creationId xmlns:a16="http://schemas.microsoft.com/office/drawing/2014/main" id="{E6FCD207-2C8B-5FF8-E70C-E898CDE5F13B}"/>
              </a:ext>
            </a:extLst>
          </p:cNvPr>
          <p:cNvCxnSpPr>
            <a:cxnSpLocks/>
            <a:stCxn id="40" idx="0"/>
            <a:endCxn id="52" idx="3"/>
          </p:cNvCxnSpPr>
          <p:nvPr/>
        </p:nvCxnSpPr>
        <p:spPr>
          <a:xfrm flipH="1" flipV="1">
            <a:off x="8406883" y="2962746"/>
            <a:ext cx="967990" cy="427624"/>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61" name="Oval 60">
            <a:extLst>
              <a:ext uri="{FF2B5EF4-FFF2-40B4-BE49-F238E27FC236}">
                <a16:creationId xmlns:a16="http://schemas.microsoft.com/office/drawing/2014/main" id="{8A61C4FA-EF86-FCA9-D22C-F544324C959B}"/>
              </a:ext>
            </a:extLst>
          </p:cNvPr>
          <p:cNvSpPr/>
          <p:nvPr/>
        </p:nvSpPr>
        <p:spPr>
          <a:xfrm>
            <a:off x="7913107" y="1670455"/>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62" name="Straight Arrow Connector 61">
            <a:extLst>
              <a:ext uri="{FF2B5EF4-FFF2-40B4-BE49-F238E27FC236}">
                <a16:creationId xmlns:a16="http://schemas.microsoft.com/office/drawing/2014/main" id="{FC358A9D-ACBA-45A7-0647-F094577A2DBD}"/>
              </a:ext>
            </a:extLst>
          </p:cNvPr>
          <p:cNvCxnSpPr>
            <a:cxnSpLocks/>
            <a:stCxn id="52" idx="0"/>
            <a:endCxn id="61" idx="4"/>
          </p:cNvCxnSpPr>
          <p:nvPr/>
        </p:nvCxnSpPr>
        <p:spPr>
          <a:xfrm flipV="1">
            <a:off x="8178283" y="2200807"/>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07D2B7FE-D529-AD97-BA48-16FDD1F1005E}"/>
              </a:ext>
            </a:extLst>
          </p:cNvPr>
          <p:cNvSpPr txBox="1"/>
          <p:nvPr/>
        </p:nvSpPr>
        <p:spPr>
          <a:xfrm>
            <a:off x="6943921" y="2797345"/>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69" name="TextBox 68">
            <a:extLst>
              <a:ext uri="{FF2B5EF4-FFF2-40B4-BE49-F238E27FC236}">
                <a16:creationId xmlns:a16="http://schemas.microsoft.com/office/drawing/2014/main" id="{5C225634-D0E8-FC1E-E8BB-326A74DA408C}"/>
              </a:ext>
            </a:extLst>
          </p:cNvPr>
          <p:cNvSpPr txBox="1"/>
          <p:nvPr/>
        </p:nvSpPr>
        <p:spPr>
          <a:xfrm>
            <a:off x="8763272" y="2833048"/>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2" name="TextBox 21">
            <a:extLst>
              <a:ext uri="{FF2B5EF4-FFF2-40B4-BE49-F238E27FC236}">
                <a16:creationId xmlns:a16="http://schemas.microsoft.com/office/drawing/2014/main" id="{95943AFE-4CCB-D31E-1387-47D22119D5AE}"/>
              </a:ext>
            </a:extLst>
          </p:cNvPr>
          <p:cNvSpPr txBox="1"/>
          <p:nvPr/>
        </p:nvSpPr>
        <p:spPr>
          <a:xfrm>
            <a:off x="6974068" y="5649115"/>
            <a:ext cx="3003789" cy="461665"/>
          </a:xfrm>
          <a:prstGeom prst="rect">
            <a:avLst/>
          </a:prstGeom>
          <a:noFill/>
        </p:spPr>
        <p:txBody>
          <a:bodyPr wrap="square" rtlCol="0">
            <a:spAutoFit/>
          </a:bodyPr>
          <a:lstStyle/>
          <a:p>
            <a:r>
              <a:rPr lang="en-US" sz="2400" dirty="0"/>
              <a:t>a </a:t>
            </a:r>
            <a:r>
              <a:rPr lang="en-US" sz="2400" dirty="0">
                <a:solidFill>
                  <a:srgbClr val="CB6608"/>
                </a:solidFill>
              </a:rPr>
              <a:t>tree automaton</a:t>
            </a:r>
            <a:r>
              <a:rPr lang="en-US" sz="2400" dirty="0"/>
              <a:t>!</a:t>
            </a:r>
          </a:p>
        </p:txBody>
      </p:sp>
      <p:sp>
        <p:nvSpPr>
          <p:cNvPr id="24" name="TextBox 23">
            <a:extLst>
              <a:ext uri="{FF2B5EF4-FFF2-40B4-BE49-F238E27FC236}">
                <a16:creationId xmlns:a16="http://schemas.microsoft.com/office/drawing/2014/main" id="{19EF4697-5AE4-C9B4-4BA5-7DB667EAD7B1}"/>
              </a:ext>
            </a:extLst>
          </p:cNvPr>
          <p:cNvSpPr txBox="1"/>
          <p:nvPr/>
        </p:nvSpPr>
        <p:spPr>
          <a:xfrm>
            <a:off x="9850523" y="2016141"/>
            <a:ext cx="1659179" cy="369332"/>
          </a:xfrm>
          <a:prstGeom prst="rect">
            <a:avLst/>
          </a:prstGeom>
          <a:noFill/>
        </p:spPr>
        <p:txBody>
          <a:bodyPr wrap="square" rtlCol="0">
            <a:spAutoFit/>
          </a:bodyPr>
          <a:lstStyle/>
          <a:p>
            <a:r>
              <a:rPr lang="en-US" dirty="0">
                <a:solidFill>
                  <a:srgbClr val="CB6608"/>
                </a:solidFill>
              </a:rPr>
              <a:t>accepting run</a:t>
            </a:r>
          </a:p>
        </p:txBody>
      </p:sp>
      <p:cxnSp>
        <p:nvCxnSpPr>
          <p:cNvPr id="25" name="Straight Connector 24">
            <a:extLst>
              <a:ext uri="{FF2B5EF4-FFF2-40B4-BE49-F238E27FC236}">
                <a16:creationId xmlns:a16="http://schemas.microsoft.com/office/drawing/2014/main" id="{6FC16CE6-CC77-426A-BF2F-C4523E90B9F3}"/>
              </a:ext>
            </a:extLst>
          </p:cNvPr>
          <p:cNvCxnSpPr>
            <a:cxnSpLocks/>
          </p:cNvCxnSpPr>
          <p:nvPr/>
        </p:nvCxnSpPr>
        <p:spPr>
          <a:xfrm flipH="1">
            <a:off x="8304028" y="2200807"/>
            <a:ext cx="1462731" cy="308477"/>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C62DD2F-2AAE-8724-2C5D-1F4A7AAE300E}"/>
              </a:ext>
            </a:extLst>
          </p:cNvPr>
          <p:cNvSpPr/>
          <p:nvPr/>
        </p:nvSpPr>
        <p:spPr>
          <a:xfrm>
            <a:off x="1137684" y="3516088"/>
            <a:ext cx="3882201" cy="167462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544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A1E9-3F22-D845-47F3-D6DA439F0FA2}"/>
              </a:ext>
            </a:extLst>
          </p:cNvPr>
          <p:cNvSpPr>
            <a:spLocks noGrp="1"/>
          </p:cNvSpPr>
          <p:nvPr>
            <p:ph type="title"/>
          </p:nvPr>
        </p:nvSpPr>
        <p:spPr/>
        <p:txBody>
          <a:bodyPr/>
          <a:lstStyle/>
          <a:p>
            <a:r>
              <a:rPr lang="en-US" dirty="0"/>
              <a:t>level 1: simple types</a:t>
            </a:r>
          </a:p>
        </p:txBody>
      </p:sp>
      <p:sp>
        <p:nvSpPr>
          <p:cNvPr id="4" name="Slide Number Placeholder 3">
            <a:extLst>
              <a:ext uri="{FF2B5EF4-FFF2-40B4-BE49-F238E27FC236}">
                <a16:creationId xmlns:a16="http://schemas.microsoft.com/office/drawing/2014/main" id="{581167DD-FEF3-101D-7B40-697ACE46E4F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22</a:t>
            </a:fld>
            <a:endParaRPr lang="en-US"/>
          </a:p>
        </p:txBody>
      </p:sp>
      <p:sp>
        <p:nvSpPr>
          <p:cNvPr id="5" name="TextBox 4">
            <a:extLst>
              <a:ext uri="{FF2B5EF4-FFF2-40B4-BE49-F238E27FC236}">
                <a16:creationId xmlns:a16="http://schemas.microsoft.com/office/drawing/2014/main" id="{EAB5E0A1-AA00-E63B-3409-FE55D6BBF640}"/>
              </a:ext>
            </a:extLst>
          </p:cNvPr>
          <p:cNvSpPr txBox="1"/>
          <p:nvPr/>
        </p:nvSpPr>
        <p:spPr>
          <a:xfrm>
            <a:off x="838200" y="3096874"/>
            <a:ext cx="4196024" cy="1200329"/>
          </a:xfrm>
          <a:prstGeom prst="rect">
            <a:avLst/>
          </a:prstGeom>
          <a:noFill/>
        </p:spPr>
        <p:txBody>
          <a:bodyPr wrap="square">
            <a:spAutoFit/>
          </a:bodyPr>
          <a:lstStyle/>
          <a:p>
            <a:r>
              <a:rPr lang="el-GR" sz="2400" dirty="0">
                <a:latin typeface="Consolas" panose="020B0609020204030204" pitchFamily="49" charset="0"/>
              </a:rPr>
              <a:t>Γ</a:t>
            </a:r>
            <a:r>
              <a:rPr lang="en-US" sz="2400" dirty="0">
                <a:latin typeface="Consolas" panose="020B0609020204030204" pitchFamily="49" charset="0"/>
              </a:rPr>
              <a:t> = { </a:t>
            </a:r>
            <a:r>
              <a:rPr lang="en-US" sz="2400" dirty="0">
                <a:solidFill>
                  <a:srgbClr val="CB6608"/>
                </a:solidFill>
                <a:latin typeface="Consolas" panose="020B0609020204030204" pitchFamily="49" charset="0"/>
              </a:rPr>
              <a:t>x</a:t>
            </a:r>
            <a:r>
              <a:rPr lang="en-US" sz="2400" dirty="0">
                <a:latin typeface="Consolas" panose="020B0609020204030204" pitchFamily="49" charset="0"/>
              </a:rPr>
              <a:t>: Int, </a:t>
            </a:r>
            <a:r>
              <a:rPr lang="en-US" sz="2400" dirty="0">
                <a:solidFill>
                  <a:srgbClr val="0070C0"/>
                </a:solidFill>
                <a:latin typeface="Consolas" panose="020B0609020204030204" pitchFamily="49" charset="0"/>
              </a:rPr>
              <a:t>y</a:t>
            </a:r>
            <a:r>
              <a:rPr lang="en-US" sz="2400" dirty="0">
                <a:latin typeface="Consolas" panose="020B0609020204030204" pitchFamily="49" charset="0"/>
              </a:rPr>
              <a:t>: Char,</a:t>
            </a:r>
          </a:p>
          <a:p>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Int  </a:t>
            </a:r>
            <a:r>
              <a:rPr lang="en-US" sz="2400" b="0" i="0" u="none" strike="noStrike" dirty="0">
                <a:solidFill>
                  <a:srgbClr val="000000"/>
                </a:solidFill>
                <a:effectLst/>
                <a:latin typeface="Consolas" panose="020B0609020204030204" pitchFamily="49" charset="0"/>
              </a:rPr>
              <a:t>→</a:t>
            </a:r>
            <a:r>
              <a:rPr lang="en-US" sz="2400" dirty="0">
                <a:latin typeface="Consolas" panose="020B0609020204030204" pitchFamily="49" charset="0"/>
              </a:rPr>
              <a:t> Bool,</a:t>
            </a:r>
          </a:p>
          <a:p>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Char </a:t>
            </a:r>
            <a:r>
              <a:rPr lang="en-US" sz="2400" b="0" i="0" u="none" strike="noStrike" dirty="0">
                <a:solidFill>
                  <a:srgbClr val="000000"/>
                </a:solidFill>
                <a:effectLst/>
                <a:latin typeface="Consolas" panose="020B0609020204030204" pitchFamily="49" charset="0"/>
              </a:rPr>
              <a:t>→ Int</a:t>
            </a:r>
            <a:r>
              <a:rPr lang="en-US" sz="2400" dirty="0">
                <a:latin typeface="Consolas" panose="020B0609020204030204" pitchFamily="49" charset="0"/>
              </a:rPr>
              <a:t>   }</a:t>
            </a:r>
          </a:p>
        </p:txBody>
      </p:sp>
      <p:sp>
        <p:nvSpPr>
          <p:cNvPr id="6" name="TextBox 5">
            <a:extLst>
              <a:ext uri="{FF2B5EF4-FFF2-40B4-BE49-F238E27FC236}">
                <a16:creationId xmlns:a16="http://schemas.microsoft.com/office/drawing/2014/main" id="{041F8286-9859-9D75-9F8E-3EA271E4942E}"/>
              </a:ext>
            </a:extLst>
          </p:cNvPr>
          <p:cNvSpPr txBox="1"/>
          <p:nvPr/>
        </p:nvSpPr>
        <p:spPr>
          <a:xfrm>
            <a:off x="6267241" y="3258866"/>
            <a:ext cx="4960740" cy="1200329"/>
          </a:xfrm>
          <a:prstGeom prst="rect">
            <a:avLst/>
          </a:prstGeom>
          <a:noFill/>
        </p:spPr>
        <p:txBody>
          <a:bodyPr wrap="square" rtlCol="0">
            <a:spAutoFit/>
          </a:bodyPr>
          <a:lstStyle/>
          <a:p>
            <a:pPr algn="ctr"/>
            <a:r>
              <a:rPr lang="en-US" sz="2400" dirty="0"/>
              <a:t>how do we represent</a:t>
            </a:r>
          </a:p>
          <a:p>
            <a:pPr algn="ctr"/>
            <a:r>
              <a:rPr lang="en-US" sz="2400" dirty="0"/>
              <a:t>all </a:t>
            </a:r>
            <a:r>
              <a:rPr lang="en-US" sz="2400" dirty="0">
                <a:solidFill>
                  <a:srgbClr val="CB6608"/>
                </a:solidFill>
              </a:rPr>
              <a:t>well-typed</a:t>
            </a:r>
            <a:r>
              <a:rPr lang="en-US" sz="2400" dirty="0"/>
              <a:t> size-one applications</a:t>
            </a:r>
          </a:p>
          <a:p>
            <a:pPr algn="ctr"/>
            <a:r>
              <a:rPr lang="en-US" sz="2400" dirty="0"/>
              <a:t>compactly?</a:t>
            </a:r>
          </a:p>
        </p:txBody>
      </p:sp>
    </p:spTree>
    <p:extLst>
      <p:ext uri="{BB962C8B-B14F-4D97-AF65-F5344CB8AC3E}">
        <p14:creationId xmlns:p14="http://schemas.microsoft.com/office/powerpoint/2010/main" val="226089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8B33F-B1E7-64E5-4E23-B5D0E2CEAA28}"/>
              </a:ext>
            </a:extLst>
          </p:cNvPr>
          <p:cNvSpPr>
            <a:spLocks noGrp="1"/>
          </p:cNvSpPr>
          <p:nvPr>
            <p:ph type="title"/>
          </p:nvPr>
        </p:nvSpPr>
        <p:spPr/>
        <p:txBody>
          <a:bodyPr/>
          <a:lstStyle/>
          <a:p>
            <a:r>
              <a:rPr lang="en-US" dirty="0"/>
              <a:t>our solution: ECTA</a:t>
            </a:r>
          </a:p>
        </p:txBody>
      </p:sp>
      <p:sp>
        <p:nvSpPr>
          <p:cNvPr id="4" name="Slide Number Placeholder 3">
            <a:extLst>
              <a:ext uri="{FF2B5EF4-FFF2-40B4-BE49-F238E27FC236}">
                <a16:creationId xmlns:a16="http://schemas.microsoft.com/office/drawing/2014/main" id="{1BCD894F-4CD4-DB6C-2346-9470720A019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23</a:t>
            </a:fld>
            <a:endParaRPr lang="en-US"/>
          </a:p>
        </p:txBody>
      </p:sp>
      <p:sp>
        <p:nvSpPr>
          <p:cNvPr id="74" name="Oval 73">
            <a:extLst>
              <a:ext uri="{FF2B5EF4-FFF2-40B4-BE49-F238E27FC236}">
                <a16:creationId xmlns:a16="http://schemas.microsoft.com/office/drawing/2014/main" id="{4702FFF8-B77B-EE99-A4F5-148647E30AA2}"/>
              </a:ext>
            </a:extLst>
          </p:cNvPr>
          <p:cNvSpPr/>
          <p:nvPr/>
        </p:nvSpPr>
        <p:spPr>
          <a:xfrm>
            <a:off x="7211087" y="3390370"/>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5" name="Rectangle 74">
            <a:extLst>
              <a:ext uri="{FF2B5EF4-FFF2-40B4-BE49-F238E27FC236}">
                <a16:creationId xmlns:a16="http://schemas.microsoft.com/office/drawing/2014/main" id="{A490F92B-FDC1-F6C0-8EBB-FE0BFA3370E1}"/>
              </a:ext>
            </a:extLst>
          </p:cNvPr>
          <p:cNvSpPr/>
          <p:nvPr/>
        </p:nvSpPr>
        <p:spPr>
          <a:xfrm>
            <a:off x="6833546"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7030A0"/>
                </a:solidFill>
                <a:latin typeface="Consolas" panose="020B0609020204030204" pitchFamily="49" charset="0"/>
              </a:rPr>
              <a:t>f</a:t>
            </a:r>
          </a:p>
        </p:txBody>
      </p:sp>
      <p:sp>
        <p:nvSpPr>
          <p:cNvPr id="76" name="Rectangle 75">
            <a:extLst>
              <a:ext uri="{FF2B5EF4-FFF2-40B4-BE49-F238E27FC236}">
                <a16:creationId xmlns:a16="http://schemas.microsoft.com/office/drawing/2014/main" id="{BF385B92-2561-7C68-B283-284AA10BA43C}"/>
              </a:ext>
            </a:extLst>
          </p:cNvPr>
          <p:cNvSpPr/>
          <p:nvPr/>
        </p:nvSpPr>
        <p:spPr>
          <a:xfrm>
            <a:off x="7920270"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6600"/>
                </a:solidFill>
                <a:latin typeface="Consolas" panose="020B0609020204030204" pitchFamily="49" charset="0"/>
              </a:rPr>
              <a:t>g</a:t>
            </a:r>
          </a:p>
        </p:txBody>
      </p:sp>
      <p:cxnSp>
        <p:nvCxnSpPr>
          <p:cNvPr id="77" name="Straight Arrow Connector 76">
            <a:extLst>
              <a:ext uri="{FF2B5EF4-FFF2-40B4-BE49-F238E27FC236}">
                <a16:creationId xmlns:a16="http://schemas.microsoft.com/office/drawing/2014/main" id="{E5B1841F-54F9-39DA-2190-275F47EEB940}"/>
              </a:ext>
            </a:extLst>
          </p:cNvPr>
          <p:cNvCxnSpPr>
            <a:cxnSpLocks/>
            <a:stCxn id="75" idx="0"/>
            <a:endCxn id="74" idx="3"/>
          </p:cNvCxnSpPr>
          <p:nvPr/>
        </p:nvCxnSpPr>
        <p:spPr>
          <a:xfrm flipV="1">
            <a:off x="7062146" y="3858664"/>
            <a:ext cx="263722"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BC42DF6D-0DD3-6B27-F461-3879E52507CB}"/>
              </a:ext>
            </a:extLst>
          </p:cNvPr>
          <p:cNvCxnSpPr>
            <a:cxnSpLocks/>
            <a:stCxn id="76" idx="0"/>
            <a:endCxn id="74" idx="5"/>
          </p:cNvCxnSpPr>
          <p:nvPr/>
        </p:nvCxnSpPr>
        <p:spPr>
          <a:xfrm flipH="1" flipV="1">
            <a:off x="7880078" y="3858664"/>
            <a:ext cx="268792"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165A223A-DB93-AF0B-2D7E-C8321AA054F9}"/>
              </a:ext>
            </a:extLst>
          </p:cNvPr>
          <p:cNvCxnSpPr>
            <a:cxnSpLocks/>
            <a:stCxn id="74" idx="0"/>
            <a:endCxn id="85" idx="1"/>
          </p:cNvCxnSpPr>
          <p:nvPr/>
        </p:nvCxnSpPr>
        <p:spPr>
          <a:xfrm flipV="1">
            <a:off x="7602973" y="2962746"/>
            <a:ext cx="899607"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80" name="Oval 79">
            <a:extLst>
              <a:ext uri="{FF2B5EF4-FFF2-40B4-BE49-F238E27FC236}">
                <a16:creationId xmlns:a16="http://schemas.microsoft.com/office/drawing/2014/main" id="{EB51EC4A-C4CE-6BAC-199B-88C349321D0F}"/>
              </a:ext>
            </a:extLst>
          </p:cNvPr>
          <p:cNvSpPr/>
          <p:nvPr/>
        </p:nvSpPr>
        <p:spPr>
          <a:xfrm>
            <a:off x="9535884" y="3390370"/>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81" name="Rectangle 80">
            <a:extLst>
              <a:ext uri="{FF2B5EF4-FFF2-40B4-BE49-F238E27FC236}">
                <a16:creationId xmlns:a16="http://schemas.microsoft.com/office/drawing/2014/main" id="{B8E08CA3-501F-6C0D-899A-79009C4C9658}"/>
              </a:ext>
            </a:extLst>
          </p:cNvPr>
          <p:cNvSpPr/>
          <p:nvPr/>
        </p:nvSpPr>
        <p:spPr>
          <a:xfrm>
            <a:off x="9278612"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CB6608"/>
                </a:solidFill>
                <a:latin typeface="Consolas" panose="020B0609020204030204" pitchFamily="49" charset="0"/>
              </a:rPr>
              <a:t>x</a:t>
            </a:r>
          </a:p>
        </p:txBody>
      </p:sp>
      <p:sp>
        <p:nvSpPr>
          <p:cNvPr id="82" name="Rectangle 81">
            <a:extLst>
              <a:ext uri="{FF2B5EF4-FFF2-40B4-BE49-F238E27FC236}">
                <a16:creationId xmlns:a16="http://schemas.microsoft.com/office/drawing/2014/main" id="{3C1485EF-97D3-FEE7-404B-E4D5ECE70EEE}"/>
              </a:ext>
            </a:extLst>
          </p:cNvPr>
          <p:cNvSpPr/>
          <p:nvPr/>
        </p:nvSpPr>
        <p:spPr>
          <a:xfrm>
            <a:off x="10249320"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latin typeface="Consolas" panose="020B0609020204030204" pitchFamily="49" charset="0"/>
              </a:rPr>
              <a:t>y</a:t>
            </a:r>
          </a:p>
        </p:txBody>
      </p:sp>
      <p:cxnSp>
        <p:nvCxnSpPr>
          <p:cNvPr id="83" name="Straight Arrow Connector 82">
            <a:extLst>
              <a:ext uri="{FF2B5EF4-FFF2-40B4-BE49-F238E27FC236}">
                <a16:creationId xmlns:a16="http://schemas.microsoft.com/office/drawing/2014/main" id="{8887F63C-CAED-1366-0C71-486991468C03}"/>
              </a:ext>
            </a:extLst>
          </p:cNvPr>
          <p:cNvCxnSpPr>
            <a:cxnSpLocks/>
            <a:stCxn id="81" idx="0"/>
            <a:endCxn id="80" idx="3"/>
          </p:cNvCxnSpPr>
          <p:nvPr/>
        </p:nvCxnSpPr>
        <p:spPr>
          <a:xfrm flipV="1">
            <a:off x="9507212" y="3858664"/>
            <a:ext cx="143453"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42FB731A-9B33-F071-AB2E-F68DE3395FAB}"/>
              </a:ext>
            </a:extLst>
          </p:cNvPr>
          <p:cNvCxnSpPr>
            <a:cxnSpLocks/>
            <a:stCxn id="82" idx="0"/>
            <a:endCxn id="80" idx="5"/>
          </p:cNvCxnSpPr>
          <p:nvPr/>
        </p:nvCxnSpPr>
        <p:spPr>
          <a:xfrm flipH="1" flipV="1">
            <a:off x="10204875" y="3858664"/>
            <a:ext cx="273045"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85" name="Rectangle 84">
            <a:extLst>
              <a:ext uri="{FF2B5EF4-FFF2-40B4-BE49-F238E27FC236}">
                <a16:creationId xmlns:a16="http://schemas.microsoft.com/office/drawing/2014/main" id="{E5B01788-DE28-FD07-B076-3D0343D6832C}"/>
              </a:ext>
            </a:extLst>
          </p:cNvPr>
          <p:cNvSpPr/>
          <p:nvPr/>
        </p:nvSpPr>
        <p:spPr>
          <a:xfrm>
            <a:off x="8502580" y="2734146"/>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86" name="Straight Arrow Connector 85">
            <a:extLst>
              <a:ext uri="{FF2B5EF4-FFF2-40B4-BE49-F238E27FC236}">
                <a16:creationId xmlns:a16="http://schemas.microsoft.com/office/drawing/2014/main" id="{EED64863-A45B-E000-2BB4-B2061B48F6E6}"/>
              </a:ext>
            </a:extLst>
          </p:cNvPr>
          <p:cNvCxnSpPr>
            <a:cxnSpLocks/>
            <a:stCxn id="80" idx="0"/>
            <a:endCxn id="85" idx="3"/>
          </p:cNvCxnSpPr>
          <p:nvPr/>
        </p:nvCxnSpPr>
        <p:spPr>
          <a:xfrm flipH="1" flipV="1">
            <a:off x="8959780" y="2962746"/>
            <a:ext cx="967990"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87" name="Oval 86">
            <a:extLst>
              <a:ext uri="{FF2B5EF4-FFF2-40B4-BE49-F238E27FC236}">
                <a16:creationId xmlns:a16="http://schemas.microsoft.com/office/drawing/2014/main" id="{49AE2E56-5A63-E94C-5315-F139BE282F48}"/>
              </a:ext>
            </a:extLst>
          </p:cNvPr>
          <p:cNvSpPr/>
          <p:nvPr/>
        </p:nvSpPr>
        <p:spPr>
          <a:xfrm>
            <a:off x="8466004" y="1670455"/>
            <a:ext cx="530352" cy="530352"/>
          </a:xfrm>
          <a:prstGeom prst="ellipse">
            <a:avLst/>
          </a:prstGeom>
          <a:ln w="381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88" name="Straight Arrow Connector 87">
            <a:extLst>
              <a:ext uri="{FF2B5EF4-FFF2-40B4-BE49-F238E27FC236}">
                <a16:creationId xmlns:a16="http://schemas.microsoft.com/office/drawing/2014/main" id="{03E6F681-BB26-398F-79D3-40081C807DE1}"/>
              </a:ext>
            </a:extLst>
          </p:cNvPr>
          <p:cNvCxnSpPr>
            <a:cxnSpLocks/>
            <a:stCxn id="85" idx="0"/>
            <a:endCxn id="87" idx="4"/>
          </p:cNvCxnSpPr>
          <p:nvPr/>
        </p:nvCxnSpPr>
        <p:spPr>
          <a:xfrm flipV="1">
            <a:off x="8731180" y="2200807"/>
            <a:ext cx="0" cy="533339"/>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5E4C1E48-ED2C-B802-2088-7E74651C03B7}"/>
              </a:ext>
            </a:extLst>
          </p:cNvPr>
          <p:cNvSpPr txBox="1"/>
          <p:nvPr/>
        </p:nvSpPr>
        <p:spPr>
          <a:xfrm>
            <a:off x="7797013" y="3155585"/>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90" name="TextBox 89">
            <a:extLst>
              <a:ext uri="{FF2B5EF4-FFF2-40B4-BE49-F238E27FC236}">
                <a16:creationId xmlns:a16="http://schemas.microsoft.com/office/drawing/2014/main" id="{0AED58BE-0E22-F268-C319-ED18228F9127}"/>
              </a:ext>
            </a:extLst>
          </p:cNvPr>
          <p:cNvSpPr txBox="1"/>
          <p:nvPr/>
        </p:nvSpPr>
        <p:spPr>
          <a:xfrm>
            <a:off x="9004628" y="3111139"/>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53" name="TextBox 52">
            <a:extLst>
              <a:ext uri="{FF2B5EF4-FFF2-40B4-BE49-F238E27FC236}">
                <a16:creationId xmlns:a16="http://schemas.microsoft.com/office/drawing/2014/main" id="{C6CD6B01-BBB4-706A-B3FD-30F0245D8251}"/>
              </a:ext>
            </a:extLst>
          </p:cNvPr>
          <p:cNvSpPr txBox="1"/>
          <p:nvPr/>
        </p:nvSpPr>
        <p:spPr>
          <a:xfrm>
            <a:off x="838200" y="3096874"/>
            <a:ext cx="4196024" cy="1200329"/>
          </a:xfrm>
          <a:prstGeom prst="rect">
            <a:avLst/>
          </a:prstGeom>
          <a:noFill/>
        </p:spPr>
        <p:txBody>
          <a:bodyPr wrap="square">
            <a:spAutoFit/>
          </a:bodyPr>
          <a:lstStyle/>
          <a:p>
            <a:r>
              <a:rPr lang="el-GR" sz="2400" dirty="0">
                <a:latin typeface="Consolas" panose="020B0609020204030204" pitchFamily="49" charset="0"/>
              </a:rPr>
              <a:t>Γ</a:t>
            </a:r>
            <a:r>
              <a:rPr lang="en-US" sz="2400" dirty="0">
                <a:latin typeface="Consolas" panose="020B0609020204030204" pitchFamily="49" charset="0"/>
              </a:rPr>
              <a:t> = { </a:t>
            </a:r>
            <a:r>
              <a:rPr lang="en-US" sz="2400" dirty="0">
                <a:solidFill>
                  <a:srgbClr val="CB6608"/>
                </a:solidFill>
                <a:latin typeface="Consolas" panose="020B0609020204030204" pitchFamily="49" charset="0"/>
              </a:rPr>
              <a:t>x</a:t>
            </a:r>
            <a:r>
              <a:rPr lang="en-US" sz="2400" dirty="0">
                <a:latin typeface="Consolas" panose="020B0609020204030204" pitchFamily="49" charset="0"/>
              </a:rPr>
              <a:t>: Int, </a:t>
            </a:r>
            <a:r>
              <a:rPr lang="en-US" sz="2400" dirty="0">
                <a:solidFill>
                  <a:srgbClr val="0070C0"/>
                </a:solidFill>
                <a:latin typeface="Consolas" panose="020B0609020204030204" pitchFamily="49" charset="0"/>
              </a:rPr>
              <a:t>y</a:t>
            </a:r>
            <a:r>
              <a:rPr lang="en-US" sz="2400" dirty="0">
                <a:latin typeface="Consolas" panose="020B0609020204030204" pitchFamily="49" charset="0"/>
              </a:rPr>
              <a:t>: Char,</a:t>
            </a:r>
          </a:p>
          <a:p>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Int  </a:t>
            </a:r>
            <a:r>
              <a:rPr lang="en-US" sz="2400" b="0" i="0" u="none" strike="noStrike" dirty="0">
                <a:solidFill>
                  <a:srgbClr val="000000"/>
                </a:solidFill>
                <a:effectLst/>
                <a:latin typeface="Consolas" panose="020B0609020204030204" pitchFamily="49" charset="0"/>
              </a:rPr>
              <a:t>→</a:t>
            </a:r>
            <a:r>
              <a:rPr lang="en-US" sz="2400" dirty="0">
                <a:latin typeface="Consolas" panose="020B0609020204030204" pitchFamily="49" charset="0"/>
              </a:rPr>
              <a:t> Bool,</a:t>
            </a:r>
          </a:p>
          <a:p>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Char </a:t>
            </a:r>
            <a:r>
              <a:rPr lang="en-US" sz="2400" b="0" i="0" u="none" strike="noStrike" dirty="0">
                <a:solidFill>
                  <a:srgbClr val="000000"/>
                </a:solidFill>
                <a:effectLst/>
                <a:latin typeface="Consolas" panose="020B0609020204030204" pitchFamily="49" charset="0"/>
              </a:rPr>
              <a:t>→ Int</a:t>
            </a:r>
            <a:r>
              <a:rPr lang="en-US" sz="2400" dirty="0">
                <a:latin typeface="Consolas" panose="020B0609020204030204" pitchFamily="49" charset="0"/>
              </a:rPr>
              <a:t>   }</a:t>
            </a:r>
          </a:p>
        </p:txBody>
      </p:sp>
      <p:sp>
        <p:nvSpPr>
          <p:cNvPr id="51" name="TextBox 50">
            <a:extLst>
              <a:ext uri="{FF2B5EF4-FFF2-40B4-BE49-F238E27FC236}">
                <a16:creationId xmlns:a16="http://schemas.microsoft.com/office/drawing/2014/main" id="{A594A2F1-A16A-B537-B550-A824D1DB9A90}"/>
              </a:ext>
            </a:extLst>
          </p:cNvPr>
          <p:cNvSpPr txBox="1"/>
          <p:nvPr/>
        </p:nvSpPr>
        <p:spPr>
          <a:xfrm>
            <a:off x="6374839" y="4972891"/>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targ</a:t>
            </a:r>
            <a:endParaRPr lang="en-US" sz="1600" dirty="0">
              <a:solidFill>
                <a:schemeClr val="tx1">
                  <a:lumMod val="50000"/>
                  <a:lumOff val="50000"/>
                </a:schemeClr>
              </a:solidFill>
            </a:endParaRPr>
          </a:p>
        </p:txBody>
      </p:sp>
      <p:sp>
        <p:nvSpPr>
          <p:cNvPr id="52" name="TextBox 51">
            <a:extLst>
              <a:ext uri="{FF2B5EF4-FFF2-40B4-BE49-F238E27FC236}">
                <a16:creationId xmlns:a16="http://schemas.microsoft.com/office/drawing/2014/main" id="{EA01B49D-28A9-FD2D-CC0F-C188B12502F0}"/>
              </a:ext>
            </a:extLst>
          </p:cNvPr>
          <p:cNvSpPr txBox="1"/>
          <p:nvPr/>
        </p:nvSpPr>
        <p:spPr>
          <a:xfrm>
            <a:off x="7037533"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tret</a:t>
            </a:r>
          </a:p>
        </p:txBody>
      </p:sp>
      <p:sp>
        <p:nvSpPr>
          <p:cNvPr id="54" name="TextBox 53">
            <a:extLst>
              <a:ext uri="{FF2B5EF4-FFF2-40B4-BE49-F238E27FC236}">
                <a16:creationId xmlns:a16="http://schemas.microsoft.com/office/drawing/2014/main" id="{7139EAAA-399A-B9A5-001A-700B88D0E87D}"/>
              </a:ext>
            </a:extLst>
          </p:cNvPr>
          <p:cNvSpPr txBox="1"/>
          <p:nvPr/>
        </p:nvSpPr>
        <p:spPr>
          <a:xfrm>
            <a:off x="8932529"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type</a:t>
            </a:r>
          </a:p>
        </p:txBody>
      </p:sp>
      <p:sp>
        <p:nvSpPr>
          <p:cNvPr id="55" name="TextBox 54">
            <a:extLst>
              <a:ext uri="{FF2B5EF4-FFF2-40B4-BE49-F238E27FC236}">
                <a16:creationId xmlns:a16="http://schemas.microsoft.com/office/drawing/2014/main" id="{092BD64B-AA57-12F6-810B-FDD87B422EB8}"/>
              </a:ext>
            </a:extLst>
          </p:cNvPr>
          <p:cNvSpPr txBox="1"/>
          <p:nvPr/>
        </p:nvSpPr>
        <p:spPr>
          <a:xfrm>
            <a:off x="10391377"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type</a:t>
            </a:r>
          </a:p>
        </p:txBody>
      </p:sp>
      <p:sp>
        <p:nvSpPr>
          <p:cNvPr id="56" name="TextBox 55">
            <a:extLst>
              <a:ext uri="{FF2B5EF4-FFF2-40B4-BE49-F238E27FC236}">
                <a16:creationId xmlns:a16="http://schemas.microsoft.com/office/drawing/2014/main" id="{08BCC801-885A-D1F3-E414-E4BCB93E9E54}"/>
              </a:ext>
            </a:extLst>
          </p:cNvPr>
          <p:cNvSpPr txBox="1"/>
          <p:nvPr/>
        </p:nvSpPr>
        <p:spPr>
          <a:xfrm>
            <a:off x="7461633" y="4972891"/>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targ</a:t>
            </a:r>
            <a:endParaRPr lang="en-US" sz="1600" dirty="0">
              <a:solidFill>
                <a:schemeClr val="tx1">
                  <a:lumMod val="50000"/>
                  <a:lumOff val="50000"/>
                </a:schemeClr>
              </a:solidFill>
            </a:endParaRPr>
          </a:p>
        </p:txBody>
      </p:sp>
      <p:sp>
        <p:nvSpPr>
          <p:cNvPr id="57" name="TextBox 56">
            <a:extLst>
              <a:ext uri="{FF2B5EF4-FFF2-40B4-BE49-F238E27FC236}">
                <a16:creationId xmlns:a16="http://schemas.microsoft.com/office/drawing/2014/main" id="{22E70F5E-EB90-7A3F-53A4-8DFBB6E3BABF}"/>
              </a:ext>
            </a:extLst>
          </p:cNvPr>
          <p:cNvSpPr txBox="1"/>
          <p:nvPr/>
        </p:nvSpPr>
        <p:spPr>
          <a:xfrm>
            <a:off x="8259564"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tret</a:t>
            </a:r>
          </a:p>
        </p:txBody>
      </p:sp>
      <p:sp>
        <p:nvSpPr>
          <p:cNvPr id="60" name="Rectangle 59">
            <a:extLst>
              <a:ext uri="{FF2B5EF4-FFF2-40B4-BE49-F238E27FC236}">
                <a16:creationId xmlns:a16="http://schemas.microsoft.com/office/drawing/2014/main" id="{A4AAD377-9137-CB5B-304A-C47C4E7F11ED}"/>
              </a:ext>
            </a:extLst>
          </p:cNvPr>
          <p:cNvSpPr/>
          <p:nvPr/>
        </p:nvSpPr>
        <p:spPr>
          <a:xfrm>
            <a:off x="7404005" y="595147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Int</a:t>
            </a:r>
          </a:p>
        </p:txBody>
      </p:sp>
      <p:sp>
        <p:nvSpPr>
          <p:cNvPr id="61" name="Oval 60">
            <a:extLst>
              <a:ext uri="{FF2B5EF4-FFF2-40B4-BE49-F238E27FC236}">
                <a16:creationId xmlns:a16="http://schemas.microsoft.com/office/drawing/2014/main" id="{0557624D-49FB-3A07-6061-280C1216ACF5}"/>
              </a:ext>
            </a:extLst>
          </p:cNvPr>
          <p:cNvSpPr/>
          <p:nvPr/>
        </p:nvSpPr>
        <p:spPr>
          <a:xfrm>
            <a:off x="6782676"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62" name="Straight Arrow Connector 61">
            <a:extLst>
              <a:ext uri="{FF2B5EF4-FFF2-40B4-BE49-F238E27FC236}">
                <a16:creationId xmlns:a16="http://schemas.microsoft.com/office/drawing/2014/main" id="{CC70F409-FB73-4F80-D28B-035A93A9A3C0}"/>
              </a:ext>
            </a:extLst>
          </p:cNvPr>
          <p:cNvCxnSpPr>
            <a:cxnSpLocks/>
            <a:stCxn id="61" idx="0"/>
          </p:cNvCxnSpPr>
          <p:nvPr/>
        </p:nvCxnSpPr>
        <p:spPr>
          <a:xfrm flipV="1">
            <a:off x="6874116" y="4916215"/>
            <a:ext cx="188030"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E9FCA0B7-641C-DCA9-5C4B-A2C009DF8117}"/>
              </a:ext>
            </a:extLst>
          </p:cNvPr>
          <p:cNvCxnSpPr>
            <a:cxnSpLocks/>
            <a:stCxn id="60" idx="0"/>
            <a:endCxn id="61" idx="5"/>
          </p:cNvCxnSpPr>
          <p:nvPr/>
        </p:nvCxnSpPr>
        <p:spPr>
          <a:xfrm flipH="1" flipV="1">
            <a:off x="6938774" y="5457432"/>
            <a:ext cx="786294" cy="4940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45AA1235-2A85-93D4-6769-756257E1F8AA}"/>
              </a:ext>
            </a:extLst>
          </p:cNvPr>
          <p:cNvSpPr/>
          <p:nvPr/>
        </p:nvSpPr>
        <p:spPr>
          <a:xfrm>
            <a:off x="8527335" y="595147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Bool</a:t>
            </a:r>
          </a:p>
        </p:txBody>
      </p:sp>
      <p:sp>
        <p:nvSpPr>
          <p:cNvPr id="66" name="Oval 65">
            <a:extLst>
              <a:ext uri="{FF2B5EF4-FFF2-40B4-BE49-F238E27FC236}">
                <a16:creationId xmlns:a16="http://schemas.microsoft.com/office/drawing/2014/main" id="{1DBF6AB0-B170-E949-83AF-80A12D5FFD82}"/>
              </a:ext>
            </a:extLst>
          </p:cNvPr>
          <p:cNvSpPr/>
          <p:nvPr/>
        </p:nvSpPr>
        <p:spPr>
          <a:xfrm>
            <a:off x="7164367"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67" name="Straight Arrow Connector 66">
            <a:extLst>
              <a:ext uri="{FF2B5EF4-FFF2-40B4-BE49-F238E27FC236}">
                <a16:creationId xmlns:a16="http://schemas.microsoft.com/office/drawing/2014/main" id="{9A58ADB0-5219-2171-E03B-426187731DB1}"/>
              </a:ext>
            </a:extLst>
          </p:cNvPr>
          <p:cNvCxnSpPr>
            <a:cxnSpLocks/>
            <a:stCxn id="66" idx="0"/>
          </p:cNvCxnSpPr>
          <p:nvPr/>
        </p:nvCxnSpPr>
        <p:spPr>
          <a:xfrm flipH="1" flipV="1">
            <a:off x="7062146" y="4916215"/>
            <a:ext cx="193661"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5F9A78EC-3A6D-9FB9-FA6E-EAD8F4190A7B}"/>
              </a:ext>
            </a:extLst>
          </p:cNvPr>
          <p:cNvCxnSpPr>
            <a:cxnSpLocks/>
            <a:stCxn id="65" idx="0"/>
            <a:endCxn id="66" idx="5"/>
          </p:cNvCxnSpPr>
          <p:nvPr/>
        </p:nvCxnSpPr>
        <p:spPr>
          <a:xfrm flipH="1" flipV="1">
            <a:off x="7320465" y="5457432"/>
            <a:ext cx="1527933" cy="4940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69" name="Rectangle 68">
            <a:extLst>
              <a:ext uri="{FF2B5EF4-FFF2-40B4-BE49-F238E27FC236}">
                <a16:creationId xmlns:a16="http://schemas.microsoft.com/office/drawing/2014/main" id="{B6CE27FD-7013-14E0-CCB7-497E977F7CE3}"/>
              </a:ext>
            </a:extLst>
          </p:cNvPr>
          <p:cNvSpPr/>
          <p:nvPr/>
        </p:nvSpPr>
        <p:spPr>
          <a:xfrm>
            <a:off x="9650665" y="595147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Char</a:t>
            </a:r>
          </a:p>
        </p:txBody>
      </p:sp>
      <p:sp>
        <p:nvSpPr>
          <p:cNvPr id="71" name="Oval 70">
            <a:extLst>
              <a:ext uri="{FF2B5EF4-FFF2-40B4-BE49-F238E27FC236}">
                <a16:creationId xmlns:a16="http://schemas.microsoft.com/office/drawing/2014/main" id="{37A53DC9-D1DF-7F75-E216-919C300FFF6C}"/>
              </a:ext>
            </a:extLst>
          </p:cNvPr>
          <p:cNvSpPr/>
          <p:nvPr/>
        </p:nvSpPr>
        <p:spPr>
          <a:xfrm>
            <a:off x="7829787"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72" name="Oval 71">
            <a:extLst>
              <a:ext uri="{FF2B5EF4-FFF2-40B4-BE49-F238E27FC236}">
                <a16:creationId xmlns:a16="http://schemas.microsoft.com/office/drawing/2014/main" id="{78517AD3-1208-B167-1BA0-70E24248283A}"/>
              </a:ext>
            </a:extLst>
          </p:cNvPr>
          <p:cNvSpPr/>
          <p:nvPr/>
        </p:nvSpPr>
        <p:spPr>
          <a:xfrm>
            <a:off x="8366637"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73" name="Straight Arrow Connector 72">
            <a:extLst>
              <a:ext uri="{FF2B5EF4-FFF2-40B4-BE49-F238E27FC236}">
                <a16:creationId xmlns:a16="http://schemas.microsoft.com/office/drawing/2014/main" id="{714595CB-D9B9-39B2-BDE9-65EE0DFED235}"/>
              </a:ext>
            </a:extLst>
          </p:cNvPr>
          <p:cNvCxnSpPr>
            <a:cxnSpLocks/>
            <a:stCxn id="69" idx="0"/>
            <a:endCxn id="71" idx="5"/>
          </p:cNvCxnSpPr>
          <p:nvPr/>
        </p:nvCxnSpPr>
        <p:spPr>
          <a:xfrm flipH="1" flipV="1">
            <a:off x="7985885" y="5457432"/>
            <a:ext cx="1985843" cy="4940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C1413E29-C6BD-B77E-07C0-FFCF00894C94}"/>
              </a:ext>
            </a:extLst>
          </p:cNvPr>
          <p:cNvCxnSpPr>
            <a:cxnSpLocks/>
            <a:stCxn id="60" idx="0"/>
            <a:endCxn id="72" idx="3"/>
          </p:cNvCxnSpPr>
          <p:nvPr/>
        </p:nvCxnSpPr>
        <p:spPr>
          <a:xfrm flipV="1">
            <a:off x="7725068" y="5457432"/>
            <a:ext cx="668351" cy="4940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96384298-F83C-BE79-CF53-D62B7FE6D526}"/>
              </a:ext>
            </a:extLst>
          </p:cNvPr>
          <p:cNvCxnSpPr>
            <a:cxnSpLocks/>
            <a:stCxn id="71" idx="0"/>
          </p:cNvCxnSpPr>
          <p:nvPr/>
        </p:nvCxnSpPr>
        <p:spPr>
          <a:xfrm flipV="1">
            <a:off x="7921227" y="4916215"/>
            <a:ext cx="227643"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0AE7332E-629C-34C5-AEE2-10F596D6C167}"/>
              </a:ext>
            </a:extLst>
          </p:cNvPr>
          <p:cNvCxnSpPr>
            <a:cxnSpLocks/>
            <a:stCxn id="72" idx="0"/>
          </p:cNvCxnSpPr>
          <p:nvPr/>
        </p:nvCxnSpPr>
        <p:spPr>
          <a:xfrm flipH="1" flipV="1">
            <a:off x="8148870" y="4916215"/>
            <a:ext cx="309207"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94" name="Oval 93">
            <a:extLst>
              <a:ext uri="{FF2B5EF4-FFF2-40B4-BE49-F238E27FC236}">
                <a16:creationId xmlns:a16="http://schemas.microsoft.com/office/drawing/2014/main" id="{4A68F7BF-99CD-127C-0D5B-2AC163C953C9}"/>
              </a:ext>
            </a:extLst>
          </p:cNvPr>
          <p:cNvSpPr/>
          <p:nvPr/>
        </p:nvSpPr>
        <p:spPr>
          <a:xfrm>
            <a:off x="9413748"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95" name="Oval 94">
            <a:extLst>
              <a:ext uri="{FF2B5EF4-FFF2-40B4-BE49-F238E27FC236}">
                <a16:creationId xmlns:a16="http://schemas.microsoft.com/office/drawing/2014/main" id="{BC7A83AC-DAD3-BB1A-0EBE-21ED7DCD6F6C}"/>
              </a:ext>
            </a:extLst>
          </p:cNvPr>
          <p:cNvSpPr/>
          <p:nvPr/>
        </p:nvSpPr>
        <p:spPr>
          <a:xfrm>
            <a:off x="10386485"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96" name="Straight Arrow Connector 95">
            <a:extLst>
              <a:ext uri="{FF2B5EF4-FFF2-40B4-BE49-F238E27FC236}">
                <a16:creationId xmlns:a16="http://schemas.microsoft.com/office/drawing/2014/main" id="{3BF995AB-F7F0-6DE4-39E3-91B1CB63144A}"/>
              </a:ext>
            </a:extLst>
          </p:cNvPr>
          <p:cNvCxnSpPr>
            <a:cxnSpLocks/>
            <a:stCxn id="60" idx="0"/>
            <a:endCxn id="94" idx="4"/>
          </p:cNvCxnSpPr>
          <p:nvPr/>
        </p:nvCxnSpPr>
        <p:spPr>
          <a:xfrm flipV="1">
            <a:off x="7725068" y="5484214"/>
            <a:ext cx="1780120" cy="46726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1E93850A-7A36-D961-57A3-958E0A559D46}"/>
              </a:ext>
            </a:extLst>
          </p:cNvPr>
          <p:cNvCxnSpPr>
            <a:cxnSpLocks/>
            <a:stCxn id="69" idx="0"/>
            <a:endCxn id="95" idx="4"/>
          </p:cNvCxnSpPr>
          <p:nvPr/>
        </p:nvCxnSpPr>
        <p:spPr>
          <a:xfrm flipV="1">
            <a:off x="9971728" y="5484214"/>
            <a:ext cx="506197" cy="46726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43E9CDBD-3B99-AFBC-E74E-B42127DE8CC7}"/>
              </a:ext>
            </a:extLst>
          </p:cNvPr>
          <p:cNvCxnSpPr>
            <a:cxnSpLocks/>
            <a:stCxn id="94" idx="0"/>
          </p:cNvCxnSpPr>
          <p:nvPr/>
        </p:nvCxnSpPr>
        <p:spPr>
          <a:xfrm flipV="1">
            <a:off x="9505188" y="4916215"/>
            <a:ext cx="2024"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028A45E1-9BE2-C0D0-A510-4AB964D9A90F}"/>
              </a:ext>
            </a:extLst>
          </p:cNvPr>
          <p:cNvCxnSpPr>
            <a:cxnSpLocks/>
            <a:stCxn id="95" idx="0"/>
          </p:cNvCxnSpPr>
          <p:nvPr/>
        </p:nvCxnSpPr>
        <p:spPr>
          <a:xfrm flipH="1" flipV="1">
            <a:off x="10477920" y="4916215"/>
            <a:ext cx="5"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02" name="TextBox 101">
            <a:extLst>
              <a:ext uri="{FF2B5EF4-FFF2-40B4-BE49-F238E27FC236}">
                <a16:creationId xmlns:a16="http://schemas.microsoft.com/office/drawing/2014/main" id="{37E1BE0E-C2DD-EF52-B2E5-2FE542053D9B}"/>
              </a:ext>
            </a:extLst>
          </p:cNvPr>
          <p:cNvSpPr txBox="1"/>
          <p:nvPr/>
        </p:nvSpPr>
        <p:spPr>
          <a:xfrm>
            <a:off x="2555344" y="1601328"/>
            <a:ext cx="5274443" cy="461665"/>
          </a:xfrm>
          <a:prstGeom prst="rect">
            <a:avLst/>
          </a:prstGeom>
          <a:noFill/>
        </p:spPr>
        <p:txBody>
          <a:bodyPr wrap="square" rtlCol="0">
            <a:spAutoFit/>
          </a:bodyPr>
          <a:lstStyle/>
          <a:p>
            <a:r>
              <a:rPr lang="en-US" sz="2400" dirty="0">
                <a:solidFill>
                  <a:schemeClr val="tx1">
                    <a:lumMod val="50000"/>
                    <a:lumOff val="50000"/>
                  </a:schemeClr>
                </a:solidFill>
              </a:rPr>
              <a:t>step 1: </a:t>
            </a:r>
            <a:r>
              <a:rPr lang="en-US" sz="2400" dirty="0"/>
              <a:t>annotate variables with types</a:t>
            </a:r>
          </a:p>
        </p:txBody>
      </p:sp>
    </p:spTree>
    <p:extLst>
      <p:ext uri="{BB962C8B-B14F-4D97-AF65-F5344CB8AC3E}">
        <p14:creationId xmlns:p14="http://schemas.microsoft.com/office/powerpoint/2010/main" val="142933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4" grpId="0"/>
      <p:bldP spid="55" grpId="0"/>
      <p:bldP spid="56" grpId="0"/>
      <p:bldP spid="57" grpId="0"/>
      <p:bldP spid="60" grpId="0" animBg="1"/>
      <p:bldP spid="61" grpId="0" animBg="1"/>
      <p:bldP spid="65" grpId="0" animBg="1"/>
      <p:bldP spid="66" grpId="0" animBg="1"/>
      <p:bldP spid="69" grpId="0" animBg="1"/>
      <p:bldP spid="71" grpId="0" animBg="1"/>
      <p:bldP spid="72" grpId="0" animBg="1"/>
      <p:bldP spid="94" grpId="0" animBg="1"/>
      <p:bldP spid="95" grpId="0" animBg="1"/>
      <p:bldP spid="1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123">
            <a:extLst>
              <a:ext uri="{FF2B5EF4-FFF2-40B4-BE49-F238E27FC236}">
                <a16:creationId xmlns:a16="http://schemas.microsoft.com/office/drawing/2014/main" id="{A369C336-782A-1C4B-0CD4-A26DFF83D78E}"/>
              </a:ext>
            </a:extLst>
          </p:cNvPr>
          <p:cNvSpPr txBox="1"/>
          <p:nvPr/>
        </p:nvSpPr>
        <p:spPr>
          <a:xfrm>
            <a:off x="6374839" y="4972891"/>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targ</a:t>
            </a:r>
            <a:endParaRPr lang="en-US" sz="1600" dirty="0">
              <a:solidFill>
                <a:schemeClr val="tx1">
                  <a:lumMod val="50000"/>
                  <a:lumOff val="50000"/>
                </a:schemeClr>
              </a:solidFill>
            </a:endParaRPr>
          </a:p>
        </p:txBody>
      </p:sp>
      <p:sp>
        <p:nvSpPr>
          <p:cNvPr id="125" name="TextBox 124">
            <a:extLst>
              <a:ext uri="{FF2B5EF4-FFF2-40B4-BE49-F238E27FC236}">
                <a16:creationId xmlns:a16="http://schemas.microsoft.com/office/drawing/2014/main" id="{67D32309-FB9C-DEDC-D8A5-A6DF5D1F8EFB}"/>
              </a:ext>
            </a:extLst>
          </p:cNvPr>
          <p:cNvSpPr txBox="1"/>
          <p:nvPr/>
        </p:nvSpPr>
        <p:spPr>
          <a:xfrm>
            <a:off x="7037533"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tret</a:t>
            </a:r>
          </a:p>
        </p:txBody>
      </p:sp>
      <p:sp>
        <p:nvSpPr>
          <p:cNvPr id="148" name="TextBox 147">
            <a:extLst>
              <a:ext uri="{FF2B5EF4-FFF2-40B4-BE49-F238E27FC236}">
                <a16:creationId xmlns:a16="http://schemas.microsoft.com/office/drawing/2014/main" id="{5978BE35-5343-AE47-1968-E9A38AF8A25B}"/>
              </a:ext>
            </a:extLst>
          </p:cNvPr>
          <p:cNvSpPr txBox="1"/>
          <p:nvPr/>
        </p:nvSpPr>
        <p:spPr>
          <a:xfrm>
            <a:off x="8932529"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type</a:t>
            </a:r>
          </a:p>
        </p:txBody>
      </p:sp>
      <p:sp>
        <p:nvSpPr>
          <p:cNvPr id="149" name="TextBox 148">
            <a:extLst>
              <a:ext uri="{FF2B5EF4-FFF2-40B4-BE49-F238E27FC236}">
                <a16:creationId xmlns:a16="http://schemas.microsoft.com/office/drawing/2014/main" id="{EC0F57A3-59FF-4CEB-A022-57DDC78DD2B7}"/>
              </a:ext>
            </a:extLst>
          </p:cNvPr>
          <p:cNvSpPr txBox="1"/>
          <p:nvPr/>
        </p:nvSpPr>
        <p:spPr>
          <a:xfrm>
            <a:off x="10391377"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type</a:t>
            </a:r>
          </a:p>
        </p:txBody>
      </p:sp>
      <p:sp>
        <p:nvSpPr>
          <p:cNvPr id="151" name="TextBox 150">
            <a:extLst>
              <a:ext uri="{FF2B5EF4-FFF2-40B4-BE49-F238E27FC236}">
                <a16:creationId xmlns:a16="http://schemas.microsoft.com/office/drawing/2014/main" id="{C13509F1-A726-289E-DFEF-54F6FF360094}"/>
              </a:ext>
            </a:extLst>
          </p:cNvPr>
          <p:cNvSpPr txBox="1"/>
          <p:nvPr/>
        </p:nvSpPr>
        <p:spPr>
          <a:xfrm>
            <a:off x="7461633" y="4972891"/>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targ</a:t>
            </a:r>
            <a:endParaRPr lang="en-US" sz="1600" dirty="0">
              <a:solidFill>
                <a:schemeClr val="tx1">
                  <a:lumMod val="50000"/>
                  <a:lumOff val="50000"/>
                </a:schemeClr>
              </a:solidFill>
            </a:endParaRPr>
          </a:p>
        </p:txBody>
      </p:sp>
      <p:sp>
        <p:nvSpPr>
          <p:cNvPr id="152" name="TextBox 151">
            <a:extLst>
              <a:ext uri="{FF2B5EF4-FFF2-40B4-BE49-F238E27FC236}">
                <a16:creationId xmlns:a16="http://schemas.microsoft.com/office/drawing/2014/main" id="{A4E95447-E2EC-662B-6117-B62A432F181A}"/>
              </a:ext>
            </a:extLst>
          </p:cNvPr>
          <p:cNvSpPr txBox="1"/>
          <p:nvPr/>
        </p:nvSpPr>
        <p:spPr>
          <a:xfrm>
            <a:off x="8259564"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tret</a:t>
            </a:r>
          </a:p>
        </p:txBody>
      </p:sp>
      <p:sp>
        <p:nvSpPr>
          <p:cNvPr id="2" name="Title 1">
            <a:extLst>
              <a:ext uri="{FF2B5EF4-FFF2-40B4-BE49-F238E27FC236}">
                <a16:creationId xmlns:a16="http://schemas.microsoft.com/office/drawing/2014/main" id="{A3B8B33F-B1E7-64E5-4E23-B5D0E2CEAA28}"/>
              </a:ext>
            </a:extLst>
          </p:cNvPr>
          <p:cNvSpPr>
            <a:spLocks noGrp="1"/>
          </p:cNvSpPr>
          <p:nvPr>
            <p:ph type="title"/>
          </p:nvPr>
        </p:nvSpPr>
        <p:spPr/>
        <p:txBody>
          <a:bodyPr/>
          <a:lstStyle/>
          <a:p>
            <a:r>
              <a:rPr lang="en-US" dirty="0"/>
              <a:t>our solution: ECTA</a:t>
            </a:r>
          </a:p>
        </p:txBody>
      </p:sp>
      <p:sp>
        <p:nvSpPr>
          <p:cNvPr id="4" name="Slide Number Placeholder 3">
            <a:extLst>
              <a:ext uri="{FF2B5EF4-FFF2-40B4-BE49-F238E27FC236}">
                <a16:creationId xmlns:a16="http://schemas.microsoft.com/office/drawing/2014/main" id="{1BCD894F-4CD4-DB6C-2346-9470720A019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24</a:t>
            </a:fld>
            <a:endParaRPr lang="en-US"/>
          </a:p>
        </p:txBody>
      </p:sp>
      <p:sp>
        <p:nvSpPr>
          <p:cNvPr id="24" name="Rectangle 23">
            <a:extLst>
              <a:ext uri="{FF2B5EF4-FFF2-40B4-BE49-F238E27FC236}">
                <a16:creationId xmlns:a16="http://schemas.microsoft.com/office/drawing/2014/main" id="{8E3081E4-96BD-B730-4F52-2D5894971D76}"/>
              </a:ext>
            </a:extLst>
          </p:cNvPr>
          <p:cNvSpPr/>
          <p:nvPr/>
        </p:nvSpPr>
        <p:spPr>
          <a:xfrm>
            <a:off x="7404005" y="595147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Int</a:t>
            </a:r>
          </a:p>
        </p:txBody>
      </p:sp>
      <p:sp>
        <p:nvSpPr>
          <p:cNvPr id="25" name="Oval 24">
            <a:extLst>
              <a:ext uri="{FF2B5EF4-FFF2-40B4-BE49-F238E27FC236}">
                <a16:creationId xmlns:a16="http://schemas.microsoft.com/office/drawing/2014/main" id="{1FEFFFA1-B8C7-FAAF-3156-2D46D505A169}"/>
              </a:ext>
            </a:extLst>
          </p:cNvPr>
          <p:cNvSpPr/>
          <p:nvPr/>
        </p:nvSpPr>
        <p:spPr>
          <a:xfrm>
            <a:off x="6782676"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6" name="Straight Arrow Connector 25">
            <a:extLst>
              <a:ext uri="{FF2B5EF4-FFF2-40B4-BE49-F238E27FC236}">
                <a16:creationId xmlns:a16="http://schemas.microsoft.com/office/drawing/2014/main" id="{E7DB194F-5800-F11F-EF8A-788B1438F6B2}"/>
              </a:ext>
            </a:extLst>
          </p:cNvPr>
          <p:cNvCxnSpPr>
            <a:cxnSpLocks/>
            <a:stCxn id="25" idx="0"/>
            <a:endCxn id="75" idx="2"/>
          </p:cNvCxnSpPr>
          <p:nvPr/>
        </p:nvCxnSpPr>
        <p:spPr>
          <a:xfrm flipV="1">
            <a:off x="6874116" y="4916215"/>
            <a:ext cx="188030"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09F34823-2F30-F803-DBD8-330A14D08FFC}"/>
              </a:ext>
            </a:extLst>
          </p:cNvPr>
          <p:cNvCxnSpPr>
            <a:cxnSpLocks/>
            <a:stCxn id="24" idx="0"/>
            <a:endCxn id="25" idx="5"/>
          </p:cNvCxnSpPr>
          <p:nvPr/>
        </p:nvCxnSpPr>
        <p:spPr>
          <a:xfrm flipH="1" flipV="1">
            <a:off x="6938774" y="5457432"/>
            <a:ext cx="786294" cy="4940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0" name="Rectangle 49">
            <a:extLst>
              <a:ext uri="{FF2B5EF4-FFF2-40B4-BE49-F238E27FC236}">
                <a16:creationId xmlns:a16="http://schemas.microsoft.com/office/drawing/2014/main" id="{E3AF7FF5-BA38-1863-5946-8773D0190D35}"/>
              </a:ext>
            </a:extLst>
          </p:cNvPr>
          <p:cNvSpPr/>
          <p:nvPr/>
        </p:nvSpPr>
        <p:spPr>
          <a:xfrm>
            <a:off x="8527335" y="595147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Bool</a:t>
            </a:r>
          </a:p>
        </p:txBody>
      </p:sp>
      <p:sp>
        <p:nvSpPr>
          <p:cNvPr id="58" name="Oval 57">
            <a:extLst>
              <a:ext uri="{FF2B5EF4-FFF2-40B4-BE49-F238E27FC236}">
                <a16:creationId xmlns:a16="http://schemas.microsoft.com/office/drawing/2014/main" id="{5C79C3C0-937A-6ABF-393D-3D036884B0C9}"/>
              </a:ext>
            </a:extLst>
          </p:cNvPr>
          <p:cNvSpPr/>
          <p:nvPr/>
        </p:nvSpPr>
        <p:spPr>
          <a:xfrm>
            <a:off x="7164367"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59" name="Straight Arrow Connector 58">
            <a:extLst>
              <a:ext uri="{FF2B5EF4-FFF2-40B4-BE49-F238E27FC236}">
                <a16:creationId xmlns:a16="http://schemas.microsoft.com/office/drawing/2014/main" id="{59914DB8-CBCD-44D8-2D80-95367F242078}"/>
              </a:ext>
            </a:extLst>
          </p:cNvPr>
          <p:cNvCxnSpPr>
            <a:cxnSpLocks/>
            <a:stCxn id="58" idx="0"/>
            <a:endCxn id="75" idx="2"/>
          </p:cNvCxnSpPr>
          <p:nvPr/>
        </p:nvCxnSpPr>
        <p:spPr>
          <a:xfrm flipH="1" flipV="1">
            <a:off x="7062146" y="4916215"/>
            <a:ext cx="193661"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1DBF7205-8DCE-5CB7-DCDC-71B5C0F5C244}"/>
              </a:ext>
            </a:extLst>
          </p:cNvPr>
          <p:cNvCxnSpPr>
            <a:cxnSpLocks/>
            <a:stCxn id="50" idx="0"/>
            <a:endCxn id="58" idx="5"/>
          </p:cNvCxnSpPr>
          <p:nvPr/>
        </p:nvCxnSpPr>
        <p:spPr>
          <a:xfrm flipH="1" flipV="1">
            <a:off x="7320465" y="5457432"/>
            <a:ext cx="1527933" cy="4940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70" name="Rectangle 69">
            <a:extLst>
              <a:ext uri="{FF2B5EF4-FFF2-40B4-BE49-F238E27FC236}">
                <a16:creationId xmlns:a16="http://schemas.microsoft.com/office/drawing/2014/main" id="{47FF0BE4-E54A-A30E-EC66-9E9537F9E100}"/>
              </a:ext>
            </a:extLst>
          </p:cNvPr>
          <p:cNvSpPr/>
          <p:nvPr/>
        </p:nvSpPr>
        <p:spPr>
          <a:xfrm>
            <a:off x="9650665" y="595147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Char</a:t>
            </a:r>
          </a:p>
        </p:txBody>
      </p:sp>
      <p:sp>
        <p:nvSpPr>
          <p:cNvPr id="74" name="Oval 73">
            <a:extLst>
              <a:ext uri="{FF2B5EF4-FFF2-40B4-BE49-F238E27FC236}">
                <a16:creationId xmlns:a16="http://schemas.microsoft.com/office/drawing/2014/main" id="{4702FFF8-B77B-EE99-A4F5-148647E30AA2}"/>
              </a:ext>
            </a:extLst>
          </p:cNvPr>
          <p:cNvSpPr/>
          <p:nvPr/>
        </p:nvSpPr>
        <p:spPr>
          <a:xfrm>
            <a:off x="7211087" y="3390370"/>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5" name="Rectangle 74">
            <a:extLst>
              <a:ext uri="{FF2B5EF4-FFF2-40B4-BE49-F238E27FC236}">
                <a16:creationId xmlns:a16="http://schemas.microsoft.com/office/drawing/2014/main" id="{A490F92B-FDC1-F6C0-8EBB-FE0BFA3370E1}"/>
              </a:ext>
            </a:extLst>
          </p:cNvPr>
          <p:cNvSpPr/>
          <p:nvPr/>
        </p:nvSpPr>
        <p:spPr>
          <a:xfrm>
            <a:off x="6833546"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7030A0"/>
                </a:solidFill>
                <a:latin typeface="Consolas" panose="020B0609020204030204" pitchFamily="49" charset="0"/>
              </a:rPr>
              <a:t>f</a:t>
            </a:r>
          </a:p>
        </p:txBody>
      </p:sp>
      <p:sp>
        <p:nvSpPr>
          <p:cNvPr id="76" name="Rectangle 75">
            <a:extLst>
              <a:ext uri="{FF2B5EF4-FFF2-40B4-BE49-F238E27FC236}">
                <a16:creationId xmlns:a16="http://schemas.microsoft.com/office/drawing/2014/main" id="{BF385B92-2561-7C68-B283-284AA10BA43C}"/>
              </a:ext>
            </a:extLst>
          </p:cNvPr>
          <p:cNvSpPr/>
          <p:nvPr/>
        </p:nvSpPr>
        <p:spPr>
          <a:xfrm>
            <a:off x="7920270"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6600"/>
                </a:solidFill>
                <a:latin typeface="Consolas" panose="020B0609020204030204" pitchFamily="49" charset="0"/>
              </a:rPr>
              <a:t>g</a:t>
            </a:r>
          </a:p>
        </p:txBody>
      </p:sp>
      <p:cxnSp>
        <p:nvCxnSpPr>
          <p:cNvPr id="77" name="Straight Arrow Connector 76">
            <a:extLst>
              <a:ext uri="{FF2B5EF4-FFF2-40B4-BE49-F238E27FC236}">
                <a16:creationId xmlns:a16="http://schemas.microsoft.com/office/drawing/2014/main" id="{E5B1841F-54F9-39DA-2190-275F47EEB940}"/>
              </a:ext>
            </a:extLst>
          </p:cNvPr>
          <p:cNvCxnSpPr>
            <a:cxnSpLocks/>
            <a:stCxn id="75" idx="0"/>
            <a:endCxn id="74" idx="3"/>
          </p:cNvCxnSpPr>
          <p:nvPr/>
        </p:nvCxnSpPr>
        <p:spPr>
          <a:xfrm flipV="1">
            <a:off x="7062146" y="3858664"/>
            <a:ext cx="263722"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BC42DF6D-0DD3-6B27-F461-3879E52507CB}"/>
              </a:ext>
            </a:extLst>
          </p:cNvPr>
          <p:cNvCxnSpPr>
            <a:cxnSpLocks/>
            <a:stCxn id="76" idx="0"/>
            <a:endCxn id="74" idx="5"/>
          </p:cNvCxnSpPr>
          <p:nvPr/>
        </p:nvCxnSpPr>
        <p:spPr>
          <a:xfrm flipH="1" flipV="1">
            <a:off x="7880078" y="3858664"/>
            <a:ext cx="268792"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165A223A-DB93-AF0B-2D7E-C8321AA054F9}"/>
              </a:ext>
            </a:extLst>
          </p:cNvPr>
          <p:cNvCxnSpPr>
            <a:cxnSpLocks/>
            <a:stCxn id="74" idx="0"/>
            <a:endCxn id="85" idx="1"/>
          </p:cNvCxnSpPr>
          <p:nvPr/>
        </p:nvCxnSpPr>
        <p:spPr>
          <a:xfrm flipV="1">
            <a:off x="7602973" y="2962746"/>
            <a:ext cx="899607"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80" name="Oval 79">
            <a:extLst>
              <a:ext uri="{FF2B5EF4-FFF2-40B4-BE49-F238E27FC236}">
                <a16:creationId xmlns:a16="http://schemas.microsoft.com/office/drawing/2014/main" id="{EB51EC4A-C4CE-6BAC-199B-88C349321D0F}"/>
              </a:ext>
            </a:extLst>
          </p:cNvPr>
          <p:cNvSpPr/>
          <p:nvPr/>
        </p:nvSpPr>
        <p:spPr>
          <a:xfrm>
            <a:off x="9535884" y="3390370"/>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81" name="Rectangle 80">
            <a:extLst>
              <a:ext uri="{FF2B5EF4-FFF2-40B4-BE49-F238E27FC236}">
                <a16:creationId xmlns:a16="http://schemas.microsoft.com/office/drawing/2014/main" id="{B8E08CA3-501F-6C0D-899A-79009C4C9658}"/>
              </a:ext>
            </a:extLst>
          </p:cNvPr>
          <p:cNvSpPr/>
          <p:nvPr/>
        </p:nvSpPr>
        <p:spPr>
          <a:xfrm>
            <a:off x="9278612"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CB6608"/>
                </a:solidFill>
                <a:latin typeface="Consolas" panose="020B0609020204030204" pitchFamily="49" charset="0"/>
              </a:rPr>
              <a:t>x</a:t>
            </a:r>
          </a:p>
        </p:txBody>
      </p:sp>
      <p:sp>
        <p:nvSpPr>
          <p:cNvPr id="82" name="Rectangle 81">
            <a:extLst>
              <a:ext uri="{FF2B5EF4-FFF2-40B4-BE49-F238E27FC236}">
                <a16:creationId xmlns:a16="http://schemas.microsoft.com/office/drawing/2014/main" id="{3C1485EF-97D3-FEE7-404B-E4D5ECE70EEE}"/>
              </a:ext>
            </a:extLst>
          </p:cNvPr>
          <p:cNvSpPr/>
          <p:nvPr/>
        </p:nvSpPr>
        <p:spPr>
          <a:xfrm>
            <a:off x="10249320"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latin typeface="Consolas" panose="020B0609020204030204" pitchFamily="49" charset="0"/>
              </a:rPr>
              <a:t>y</a:t>
            </a:r>
          </a:p>
        </p:txBody>
      </p:sp>
      <p:cxnSp>
        <p:nvCxnSpPr>
          <p:cNvPr id="83" name="Straight Arrow Connector 82">
            <a:extLst>
              <a:ext uri="{FF2B5EF4-FFF2-40B4-BE49-F238E27FC236}">
                <a16:creationId xmlns:a16="http://schemas.microsoft.com/office/drawing/2014/main" id="{8887F63C-CAED-1366-0C71-486991468C03}"/>
              </a:ext>
            </a:extLst>
          </p:cNvPr>
          <p:cNvCxnSpPr>
            <a:cxnSpLocks/>
            <a:stCxn id="81" idx="0"/>
            <a:endCxn id="80" idx="3"/>
          </p:cNvCxnSpPr>
          <p:nvPr/>
        </p:nvCxnSpPr>
        <p:spPr>
          <a:xfrm flipV="1">
            <a:off x="9507212" y="3858664"/>
            <a:ext cx="143453"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42FB731A-9B33-F071-AB2E-F68DE3395FAB}"/>
              </a:ext>
            </a:extLst>
          </p:cNvPr>
          <p:cNvCxnSpPr>
            <a:cxnSpLocks/>
            <a:stCxn id="82" idx="0"/>
            <a:endCxn id="80" idx="5"/>
          </p:cNvCxnSpPr>
          <p:nvPr/>
        </p:nvCxnSpPr>
        <p:spPr>
          <a:xfrm flipH="1" flipV="1">
            <a:off x="10204875" y="3858664"/>
            <a:ext cx="273045"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85" name="Rectangle 84">
            <a:extLst>
              <a:ext uri="{FF2B5EF4-FFF2-40B4-BE49-F238E27FC236}">
                <a16:creationId xmlns:a16="http://schemas.microsoft.com/office/drawing/2014/main" id="{E5B01788-DE28-FD07-B076-3D0343D6832C}"/>
              </a:ext>
            </a:extLst>
          </p:cNvPr>
          <p:cNvSpPr/>
          <p:nvPr/>
        </p:nvSpPr>
        <p:spPr>
          <a:xfrm>
            <a:off x="8502580" y="2734146"/>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86" name="Straight Arrow Connector 85">
            <a:extLst>
              <a:ext uri="{FF2B5EF4-FFF2-40B4-BE49-F238E27FC236}">
                <a16:creationId xmlns:a16="http://schemas.microsoft.com/office/drawing/2014/main" id="{EED64863-A45B-E000-2BB4-B2061B48F6E6}"/>
              </a:ext>
            </a:extLst>
          </p:cNvPr>
          <p:cNvCxnSpPr>
            <a:cxnSpLocks/>
            <a:stCxn id="80" idx="0"/>
            <a:endCxn id="85" idx="3"/>
          </p:cNvCxnSpPr>
          <p:nvPr/>
        </p:nvCxnSpPr>
        <p:spPr>
          <a:xfrm flipH="1" flipV="1">
            <a:off x="8959780" y="2962746"/>
            <a:ext cx="967990"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87" name="Oval 86">
            <a:extLst>
              <a:ext uri="{FF2B5EF4-FFF2-40B4-BE49-F238E27FC236}">
                <a16:creationId xmlns:a16="http://schemas.microsoft.com/office/drawing/2014/main" id="{49AE2E56-5A63-E94C-5315-F139BE282F48}"/>
              </a:ext>
            </a:extLst>
          </p:cNvPr>
          <p:cNvSpPr/>
          <p:nvPr/>
        </p:nvSpPr>
        <p:spPr>
          <a:xfrm>
            <a:off x="8466004" y="1670455"/>
            <a:ext cx="530352" cy="530352"/>
          </a:xfrm>
          <a:prstGeom prst="ellipse">
            <a:avLst/>
          </a:prstGeom>
          <a:ln w="381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88" name="Straight Arrow Connector 87">
            <a:extLst>
              <a:ext uri="{FF2B5EF4-FFF2-40B4-BE49-F238E27FC236}">
                <a16:creationId xmlns:a16="http://schemas.microsoft.com/office/drawing/2014/main" id="{03E6F681-BB26-398F-79D3-40081C807DE1}"/>
              </a:ext>
            </a:extLst>
          </p:cNvPr>
          <p:cNvCxnSpPr>
            <a:cxnSpLocks/>
            <a:stCxn id="85" idx="0"/>
            <a:endCxn id="87" idx="4"/>
          </p:cNvCxnSpPr>
          <p:nvPr/>
        </p:nvCxnSpPr>
        <p:spPr>
          <a:xfrm flipV="1">
            <a:off x="8731180" y="2200807"/>
            <a:ext cx="0" cy="533339"/>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5E4C1E48-ED2C-B802-2088-7E74651C03B7}"/>
              </a:ext>
            </a:extLst>
          </p:cNvPr>
          <p:cNvSpPr txBox="1"/>
          <p:nvPr/>
        </p:nvSpPr>
        <p:spPr>
          <a:xfrm>
            <a:off x="7797013" y="3155585"/>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90" name="TextBox 89">
            <a:extLst>
              <a:ext uri="{FF2B5EF4-FFF2-40B4-BE49-F238E27FC236}">
                <a16:creationId xmlns:a16="http://schemas.microsoft.com/office/drawing/2014/main" id="{0AED58BE-0E22-F268-C319-ED18228F9127}"/>
              </a:ext>
            </a:extLst>
          </p:cNvPr>
          <p:cNvSpPr txBox="1"/>
          <p:nvPr/>
        </p:nvSpPr>
        <p:spPr>
          <a:xfrm>
            <a:off x="9004628" y="3111139"/>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110" name="Oval 109">
            <a:extLst>
              <a:ext uri="{FF2B5EF4-FFF2-40B4-BE49-F238E27FC236}">
                <a16:creationId xmlns:a16="http://schemas.microsoft.com/office/drawing/2014/main" id="{22286C8A-0EE5-58E9-F9D0-0B706349982A}"/>
              </a:ext>
            </a:extLst>
          </p:cNvPr>
          <p:cNvSpPr/>
          <p:nvPr/>
        </p:nvSpPr>
        <p:spPr>
          <a:xfrm>
            <a:off x="7829787"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111" name="Oval 110">
            <a:extLst>
              <a:ext uri="{FF2B5EF4-FFF2-40B4-BE49-F238E27FC236}">
                <a16:creationId xmlns:a16="http://schemas.microsoft.com/office/drawing/2014/main" id="{236A2669-5689-589A-681B-FAA67B53B09A}"/>
              </a:ext>
            </a:extLst>
          </p:cNvPr>
          <p:cNvSpPr/>
          <p:nvPr/>
        </p:nvSpPr>
        <p:spPr>
          <a:xfrm>
            <a:off x="8366637"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12" name="Straight Arrow Connector 111">
            <a:extLst>
              <a:ext uri="{FF2B5EF4-FFF2-40B4-BE49-F238E27FC236}">
                <a16:creationId xmlns:a16="http://schemas.microsoft.com/office/drawing/2014/main" id="{EFD349D7-BE11-D775-8E87-C2B44F89E326}"/>
              </a:ext>
            </a:extLst>
          </p:cNvPr>
          <p:cNvCxnSpPr>
            <a:cxnSpLocks/>
            <a:stCxn id="70" idx="0"/>
            <a:endCxn id="110" idx="5"/>
          </p:cNvCxnSpPr>
          <p:nvPr/>
        </p:nvCxnSpPr>
        <p:spPr>
          <a:xfrm flipH="1" flipV="1">
            <a:off x="7985885" y="5457432"/>
            <a:ext cx="1985843" cy="4940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A81CD530-7083-510E-80E2-C662233BB02F}"/>
              </a:ext>
            </a:extLst>
          </p:cNvPr>
          <p:cNvCxnSpPr>
            <a:cxnSpLocks/>
            <a:stCxn id="24" idx="0"/>
            <a:endCxn id="111" idx="3"/>
          </p:cNvCxnSpPr>
          <p:nvPr/>
        </p:nvCxnSpPr>
        <p:spPr>
          <a:xfrm flipV="1">
            <a:off x="7725068" y="5457432"/>
            <a:ext cx="668351" cy="4940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E298D259-E004-1B89-4D09-8C829A2D2F24}"/>
              </a:ext>
            </a:extLst>
          </p:cNvPr>
          <p:cNvCxnSpPr>
            <a:cxnSpLocks/>
            <a:stCxn id="110" idx="0"/>
            <a:endCxn id="76" idx="2"/>
          </p:cNvCxnSpPr>
          <p:nvPr/>
        </p:nvCxnSpPr>
        <p:spPr>
          <a:xfrm flipV="1">
            <a:off x="7921227" y="4916215"/>
            <a:ext cx="227643"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B18AA546-90FA-1E45-EE9E-BA8113011872}"/>
              </a:ext>
            </a:extLst>
          </p:cNvPr>
          <p:cNvCxnSpPr>
            <a:cxnSpLocks/>
            <a:stCxn id="111" idx="0"/>
            <a:endCxn id="76" idx="2"/>
          </p:cNvCxnSpPr>
          <p:nvPr/>
        </p:nvCxnSpPr>
        <p:spPr>
          <a:xfrm flipH="1" flipV="1">
            <a:off x="8148870" y="4916215"/>
            <a:ext cx="309207"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32" name="Oval 131">
            <a:extLst>
              <a:ext uri="{FF2B5EF4-FFF2-40B4-BE49-F238E27FC236}">
                <a16:creationId xmlns:a16="http://schemas.microsoft.com/office/drawing/2014/main" id="{49A1C89A-EE0B-C316-F0B7-D47D4E1DB56E}"/>
              </a:ext>
            </a:extLst>
          </p:cNvPr>
          <p:cNvSpPr/>
          <p:nvPr/>
        </p:nvSpPr>
        <p:spPr>
          <a:xfrm>
            <a:off x="9413748"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133" name="Oval 132">
            <a:extLst>
              <a:ext uri="{FF2B5EF4-FFF2-40B4-BE49-F238E27FC236}">
                <a16:creationId xmlns:a16="http://schemas.microsoft.com/office/drawing/2014/main" id="{0D31E2DB-DBF6-FC1C-9068-E7ADD11162F2}"/>
              </a:ext>
            </a:extLst>
          </p:cNvPr>
          <p:cNvSpPr/>
          <p:nvPr/>
        </p:nvSpPr>
        <p:spPr>
          <a:xfrm>
            <a:off x="10386485"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34" name="Straight Arrow Connector 133">
            <a:extLst>
              <a:ext uri="{FF2B5EF4-FFF2-40B4-BE49-F238E27FC236}">
                <a16:creationId xmlns:a16="http://schemas.microsoft.com/office/drawing/2014/main" id="{94234527-76C6-3578-D89A-3D1E977A4768}"/>
              </a:ext>
            </a:extLst>
          </p:cNvPr>
          <p:cNvCxnSpPr>
            <a:cxnSpLocks/>
            <a:stCxn id="24" idx="0"/>
            <a:endCxn id="132" idx="4"/>
          </p:cNvCxnSpPr>
          <p:nvPr/>
        </p:nvCxnSpPr>
        <p:spPr>
          <a:xfrm flipV="1">
            <a:off x="7725068" y="5484214"/>
            <a:ext cx="1780120" cy="46726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D2F7385D-555C-4DD2-F2B0-CF8F9B7E9FE4}"/>
              </a:ext>
            </a:extLst>
          </p:cNvPr>
          <p:cNvCxnSpPr>
            <a:cxnSpLocks/>
            <a:stCxn id="70" idx="0"/>
            <a:endCxn id="133" idx="4"/>
          </p:cNvCxnSpPr>
          <p:nvPr/>
        </p:nvCxnSpPr>
        <p:spPr>
          <a:xfrm flipV="1">
            <a:off x="9971728" y="5484214"/>
            <a:ext cx="506197" cy="46726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724CFA0B-2772-F2CD-F1DC-F9B25CC6CE2D}"/>
              </a:ext>
            </a:extLst>
          </p:cNvPr>
          <p:cNvCxnSpPr>
            <a:cxnSpLocks/>
            <a:stCxn id="132" idx="0"/>
            <a:endCxn id="81" idx="2"/>
          </p:cNvCxnSpPr>
          <p:nvPr/>
        </p:nvCxnSpPr>
        <p:spPr>
          <a:xfrm flipV="1">
            <a:off x="9505188" y="4916215"/>
            <a:ext cx="2024"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D67523CE-AD4D-772E-7C0A-D15A112518C9}"/>
              </a:ext>
            </a:extLst>
          </p:cNvPr>
          <p:cNvCxnSpPr>
            <a:cxnSpLocks/>
            <a:stCxn id="133" idx="0"/>
            <a:endCxn id="82" idx="2"/>
          </p:cNvCxnSpPr>
          <p:nvPr/>
        </p:nvCxnSpPr>
        <p:spPr>
          <a:xfrm flipH="1" flipV="1">
            <a:off x="10477920" y="4916215"/>
            <a:ext cx="5"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50" name="TextBox 149">
            <a:extLst>
              <a:ext uri="{FF2B5EF4-FFF2-40B4-BE49-F238E27FC236}">
                <a16:creationId xmlns:a16="http://schemas.microsoft.com/office/drawing/2014/main" id="{F6A16DFA-C95F-DD96-6295-4E8BA86FA16E}"/>
              </a:ext>
            </a:extLst>
          </p:cNvPr>
          <p:cNvSpPr txBox="1"/>
          <p:nvPr/>
        </p:nvSpPr>
        <p:spPr>
          <a:xfrm>
            <a:off x="8894466" y="2614417"/>
            <a:ext cx="2324671" cy="369332"/>
          </a:xfrm>
          <a:prstGeom prst="rect">
            <a:avLst/>
          </a:prstGeom>
          <a:noFill/>
        </p:spPr>
        <p:txBody>
          <a:bodyPr wrap="square" rtlCol="0">
            <a:spAutoFit/>
          </a:bodyPr>
          <a:lstStyle/>
          <a:p>
            <a:pPr algn="ctr"/>
            <a:r>
              <a:rPr lang="en-US" dirty="0" err="1">
                <a:solidFill>
                  <a:srgbClr val="CB6608"/>
                </a:solidFill>
              </a:rPr>
              <a:t>fun.targ</a:t>
            </a:r>
            <a:r>
              <a:rPr lang="en-US" dirty="0">
                <a:solidFill>
                  <a:srgbClr val="CB6608"/>
                </a:solidFill>
              </a:rPr>
              <a:t> = </a:t>
            </a:r>
            <a:r>
              <a:rPr lang="en-US" dirty="0" err="1">
                <a:solidFill>
                  <a:srgbClr val="CB6608"/>
                </a:solidFill>
              </a:rPr>
              <a:t>arg.type</a:t>
            </a:r>
            <a:endParaRPr lang="en-US" dirty="0"/>
          </a:p>
        </p:txBody>
      </p:sp>
      <p:sp>
        <p:nvSpPr>
          <p:cNvPr id="53" name="TextBox 52">
            <a:extLst>
              <a:ext uri="{FF2B5EF4-FFF2-40B4-BE49-F238E27FC236}">
                <a16:creationId xmlns:a16="http://schemas.microsoft.com/office/drawing/2014/main" id="{C6CD6B01-BBB4-706A-B3FD-30F0245D8251}"/>
              </a:ext>
            </a:extLst>
          </p:cNvPr>
          <p:cNvSpPr txBox="1"/>
          <p:nvPr/>
        </p:nvSpPr>
        <p:spPr>
          <a:xfrm>
            <a:off x="838200" y="3096874"/>
            <a:ext cx="4196024" cy="1200329"/>
          </a:xfrm>
          <a:prstGeom prst="rect">
            <a:avLst/>
          </a:prstGeom>
          <a:noFill/>
        </p:spPr>
        <p:txBody>
          <a:bodyPr wrap="square">
            <a:spAutoFit/>
          </a:bodyPr>
          <a:lstStyle/>
          <a:p>
            <a:r>
              <a:rPr lang="el-GR" sz="2400" dirty="0">
                <a:latin typeface="Consolas" panose="020B0609020204030204" pitchFamily="49" charset="0"/>
              </a:rPr>
              <a:t>Γ</a:t>
            </a:r>
            <a:r>
              <a:rPr lang="en-US" sz="2400" dirty="0">
                <a:latin typeface="Consolas" panose="020B0609020204030204" pitchFamily="49" charset="0"/>
              </a:rPr>
              <a:t> = { </a:t>
            </a:r>
            <a:r>
              <a:rPr lang="en-US" sz="2400" dirty="0">
                <a:solidFill>
                  <a:srgbClr val="CB6608"/>
                </a:solidFill>
                <a:latin typeface="Consolas" panose="020B0609020204030204" pitchFamily="49" charset="0"/>
              </a:rPr>
              <a:t>x</a:t>
            </a:r>
            <a:r>
              <a:rPr lang="en-US" sz="2400" dirty="0">
                <a:latin typeface="Consolas" panose="020B0609020204030204" pitchFamily="49" charset="0"/>
              </a:rPr>
              <a:t>: Int, </a:t>
            </a:r>
            <a:r>
              <a:rPr lang="en-US" sz="2400" dirty="0">
                <a:solidFill>
                  <a:srgbClr val="0070C0"/>
                </a:solidFill>
                <a:latin typeface="Consolas" panose="020B0609020204030204" pitchFamily="49" charset="0"/>
              </a:rPr>
              <a:t>y</a:t>
            </a:r>
            <a:r>
              <a:rPr lang="en-US" sz="2400" dirty="0">
                <a:latin typeface="Consolas" panose="020B0609020204030204" pitchFamily="49" charset="0"/>
              </a:rPr>
              <a:t>: Char,</a:t>
            </a:r>
          </a:p>
          <a:p>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Int  </a:t>
            </a:r>
            <a:r>
              <a:rPr lang="en-US" sz="2400" b="0" i="0" u="none" strike="noStrike" dirty="0">
                <a:solidFill>
                  <a:srgbClr val="000000"/>
                </a:solidFill>
                <a:effectLst/>
                <a:latin typeface="Consolas" panose="020B0609020204030204" pitchFamily="49" charset="0"/>
              </a:rPr>
              <a:t>→</a:t>
            </a:r>
            <a:r>
              <a:rPr lang="en-US" sz="2400" dirty="0">
                <a:latin typeface="Consolas" panose="020B0609020204030204" pitchFamily="49" charset="0"/>
              </a:rPr>
              <a:t> Bool,</a:t>
            </a:r>
          </a:p>
          <a:p>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Char </a:t>
            </a:r>
            <a:r>
              <a:rPr lang="en-US" sz="2400" b="0" i="0" u="none" strike="noStrike" dirty="0">
                <a:solidFill>
                  <a:srgbClr val="000000"/>
                </a:solidFill>
                <a:effectLst/>
                <a:latin typeface="Consolas" panose="020B0609020204030204" pitchFamily="49" charset="0"/>
              </a:rPr>
              <a:t>→ Int</a:t>
            </a:r>
            <a:r>
              <a:rPr lang="en-US" sz="2400" dirty="0">
                <a:latin typeface="Consolas" panose="020B0609020204030204" pitchFamily="49" charset="0"/>
              </a:rPr>
              <a:t>   }</a:t>
            </a:r>
          </a:p>
        </p:txBody>
      </p:sp>
      <p:sp>
        <p:nvSpPr>
          <p:cNvPr id="91" name="TextBox 90">
            <a:extLst>
              <a:ext uri="{FF2B5EF4-FFF2-40B4-BE49-F238E27FC236}">
                <a16:creationId xmlns:a16="http://schemas.microsoft.com/office/drawing/2014/main" id="{8DC81C40-4746-3B59-8444-8695441942F9}"/>
              </a:ext>
            </a:extLst>
          </p:cNvPr>
          <p:cNvSpPr txBox="1"/>
          <p:nvPr/>
        </p:nvSpPr>
        <p:spPr>
          <a:xfrm>
            <a:off x="2555344" y="2039730"/>
            <a:ext cx="5090930" cy="461665"/>
          </a:xfrm>
          <a:prstGeom prst="rect">
            <a:avLst/>
          </a:prstGeom>
          <a:noFill/>
        </p:spPr>
        <p:txBody>
          <a:bodyPr wrap="square" rtlCol="0">
            <a:spAutoFit/>
          </a:bodyPr>
          <a:lstStyle/>
          <a:p>
            <a:r>
              <a:rPr lang="en-US" sz="2400" dirty="0">
                <a:solidFill>
                  <a:schemeClr val="tx1">
                    <a:lumMod val="50000"/>
                    <a:lumOff val="50000"/>
                  </a:schemeClr>
                </a:solidFill>
              </a:rPr>
              <a:t>step 2: </a:t>
            </a:r>
            <a:r>
              <a:rPr lang="en-US" sz="2400" dirty="0"/>
              <a:t>add an </a:t>
            </a:r>
            <a:r>
              <a:rPr lang="en-US" sz="2400" dirty="0">
                <a:solidFill>
                  <a:srgbClr val="CB6608"/>
                </a:solidFill>
              </a:rPr>
              <a:t>equality constraint</a:t>
            </a:r>
          </a:p>
        </p:txBody>
      </p:sp>
      <p:sp>
        <p:nvSpPr>
          <p:cNvPr id="94" name="TextBox 93">
            <a:extLst>
              <a:ext uri="{FF2B5EF4-FFF2-40B4-BE49-F238E27FC236}">
                <a16:creationId xmlns:a16="http://schemas.microsoft.com/office/drawing/2014/main" id="{B21612C6-1EC1-F992-072E-A450BB9D18C4}"/>
              </a:ext>
            </a:extLst>
          </p:cNvPr>
          <p:cNvSpPr txBox="1"/>
          <p:nvPr/>
        </p:nvSpPr>
        <p:spPr>
          <a:xfrm>
            <a:off x="2555344" y="1601328"/>
            <a:ext cx="5274443" cy="461665"/>
          </a:xfrm>
          <a:prstGeom prst="rect">
            <a:avLst/>
          </a:prstGeom>
          <a:noFill/>
        </p:spPr>
        <p:txBody>
          <a:bodyPr wrap="square" rtlCol="0">
            <a:spAutoFit/>
          </a:bodyPr>
          <a:lstStyle/>
          <a:p>
            <a:r>
              <a:rPr lang="en-US" sz="2400" dirty="0">
                <a:solidFill>
                  <a:schemeClr val="tx1">
                    <a:lumMod val="50000"/>
                    <a:lumOff val="50000"/>
                  </a:schemeClr>
                </a:solidFill>
              </a:rPr>
              <a:t>step 1: </a:t>
            </a:r>
            <a:r>
              <a:rPr lang="en-US" sz="2400" dirty="0"/>
              <a:t>annotate variables with types</a:t>
            </a:r>
          </a:p>
        </p:txBody>
      </p:sp>
    </p:spTree>
    <p:extLst>
      <p:ext uri="{BB962C8B-B14F-4D97-AF65-F5344CB8AC3E}">
        <p14:creationId xmlns:p14="http://schemas.microsoft.com/office/powerpoint/2010/main" val="41819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123">
            <a:extLst>
              <a:ext uri="{FF2B5EF4-FFF2-40B4-BE49-F238E27FC236}">
                <a16:creationId xmlns:a16="http://schemas.microsoft.com/office/drawing/2014/main" id="{A369C336-782A-1C4B-0CD4-A26DFF83D78E}"/>
              </a:ext>
            </a:extLst>
          </p:cNvPr>
          <p:cNvSpPr txBox="1"/>
          <p:nvPr/>
        </p:nvSpPr>
        <p:spPr>
          <a:xfrm>
            <a:off x="6374839" y="4972891"/>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targ</a:t>
            </a:r>
            <a:endParaRPr lang="en-US" sz="1600" dirty="0">
              <a:solidFill>
                <a:schemeClr val="tx1">
                  <a:lumMod val="50000"/>
                  <a:lumOff val="50000"/>
                </a:schemeClr>
              </a:solidFill>
            </a:endParaRPr>
          </a:p>
        </p:txBody>
      </p:sp>
      <p:sp>
        <p:nvSpPr>
          <p:cNvPr id="125" name="TextBox 124">
            <a:extLst>
              <a:ext uri="{FF2B5EF4-FFF2-40B4-BE49-F238E27FC236}">
                <a16:creationId xmlns:a16="http://schemas.microsoft.com/office/drawing/2014/main" id="{67D32309-FB9C-DEDC-D8A5-A6DF5D1F8EFB}"/>
              </a:ext>
            </a:extLst>
          </p:cNvPr>
          <p:cNvSpPr txBox="1"/>
          <p:nvPr/>
        </p:nvSpPr>
        <p:spPr>
          <a:xfrm>
            <a:off x="7037533"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tret</a:t>
            </a:r>
          </a:p>
        </p:txBody>
      </p:sp>
      <p:sp>
        <p:nvSpPr>
          <p:cNvPr id="148" name="TextBox 147">
            <a:extLst>
              <a:ext uri="{FF2B5EF4-FFF2-40B4-BE49-F238E27FC236}">
                <a16:creationId xmlns:a16="http://schemas.microsoft.com/office/drawing/2014/main" id="{5978BE35-5343-AE47-1968-E9A38AF8A25B}"/>
              </a:ext>
            </a:extLst>
          </p:cNvPr>
          <p:cNvSpPr txBox="1"/>
          <p:nvPr/>
        </p:nvSpPr>
        <p:spPr>
          <a:xfrm>
            <a:off x="8932529"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type</a:t>
            </a:r>
          </a:p>
        </p:txBody>
      </p:sp>
      <p:sp>
        <p:nvSpPr>
          <p:cNvPr id="149" name="TextBox 148">
            <a:extLst>
              <a:ext uri="{FF2B5EF4-FFF2-40B4-BE49-F238E27FC236}">
                <a16:creationId xmlns:a16="http://schemas.microsoft.com/office/drawing/2014/main" id="{EC0F57A3-59FF-4CEB-A022-57DDC78DD2B7}"/>
              </a:ext>
            </a:extLst>
          </p:cNvPr>
          <p:cNvSpPr txBox="1"/>
          <p:nvPr/>
        </p:nvSpPr>
        <p:spPr>
          <a:xfrm>
            <a:off x="10391377"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type</a:t>
            </a:r>
          </a:p>
        </p:txBody>
      </p:sp>
      <p:sp>
        <p:nvSpPr>
          <p:cNvPr id="151" name="TextBox 150">
            <a:extLst>
              <a:ext uri="{FF2B5EF4-FFF2-40B4-BE49-F238E27FC236}">
                <a16:creationId xmlns:a16="http://schemas.microsoft.com/office/drawing/2014/main" id="{C13509F1-A726-289E-DFEF-54F6FF360094}"/>
              </a:ext>
            </a:extLst>
          </p:cNvPr>
          <p:cNvSpPr txBox="1"/>
          <p:nvPr/>
        </p:nvSpPr>
        <p:spPr>
          <a:xfrm>
            <a:off x="7461633" y="4972891"/>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targ</a:t>
            </a:r>
            <a:endParaRPr lang="en-US" sz="1600" dirty="0">
              <a:solidFill>
                <a:schemeClr val="tx1">
                  <a:lumMod val="50000"/>
                  <a:lumOff val="50000"/>
                </a:schemeClr>
              </a:solidFill>
            </a:endParaRPr>
          </a:p>
        </p:txBody>
      </p:sp>
      <p:sp>
        <p:nvSpPr>
          <p:cNvPr id="152" name="TextBox 151">
            <a:extLst>
              <a:ext uri="{FF2B5EF4-FFF2-40B4-BE49-F238E27FC236}">
                <a16:creationId xmlns:a16="http://schemas.microsoft.com/office/drawing/2014/main" id="{A4E95447-E2EC-662B-6117-B62A432F181A}"/>
              </a:ext>
            </a:extLst>
          </p:cNvPr>
          <p:cNvSpPr txBox="1"/>
          <p:nvPr/>
        </p:nvSpPr>
        <p:spPr>
          <a:xfrm>
            <a:off x="8259564"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tret</a:t>
            </a:r>
          </a:p>
        </p:txBody>
      </p:sp>
      <p:sp>
        <p:nvSpPr>
          <p:cNvPr id="2" name="Title 1">
            <a:extLst>
              <a:ext uri="{FF2B5EF4-FFF2-40B4-BE49-F238E27FC236}">
                <a16:creationId xmlns:a16="http://schemas.microsoft.com/office/drawing/2014/main" id="{A3B8B33F-B1E7-64E5-4E23-B5D0E2CEAA28}"/>
              </a:ext>
            </a:extLst>
          </p:cNvPr>
          <p:cNvSpPr>
            <a:spLocks noGrp="1"/>
          </p:cNvSpPr>
          <p:nvPr>
            <p:ph type="title"/>
          </p:nvPr>
        </p:nvSpPr>
        <p:spPr/>
        <p:txBody>
          <a:bodyPr/>
          <a:lstStyle/>
          <a:p>
            <a:r>
              <a:rPr lang="en-US" dirty="0"/>
              <a:t>our solution: ECTA</a:t>
            </a:r>
          </a:p>
        </p:txBody>
      </p:sp>
      <p:sp>
        <p:nvSpPr>
          <p:cNvPr id="4" name="Slide Number Placeholder 3">
            <a:extLst>
              <a:ext uri="{FF2B5EF4-FFF2-40B4-BE49-F238E27FC236}">
                <a16:creationId xmlns:a16="http://schemas.microsoft.com/office/drawing/2014/main" id="{1BCD894F-4CD4-DB6C-2346-9470720A019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25</a:t>
            </a:fld>
            <a:endParaRPr lang="en-US"/>
          </a:p>
        </p:txBody>
      </p:sp>
      <p:sp>
        <p:nvSpPr>
          <p:cNvPr id="24" name="Rectangle 23">
            <a:extLst>
              <a:ext uri="{FF2B5EF4-FFF2-40B4-BE49-F238E27FC236}">
                <a16:creationId xmlns:a16="http://schemas.microsoft.com/office/drawing/2014/main" id="{8E3081E4-96BD-B730-4F52-2D5894971D76}"/>
              </a:ext>
            </a:extLst>
          </p:cNvPr>
          <p:cNvSpPr/>
          <p:nvPr/>
        </p:nvSpPr>
        <p:spPr>
          <a:xfrm>
            <a:off x="7404005" y="5951477"/>
            <a:ext cx="642126" cy="365125"/>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Int</a:t>
            </a:r>
          </a:p>
        </p:txBody>
      </p:sp>
      <p:sp>
        <p:nvSpPr>
          <p:cNvPr id="25" name="Oval 24">
            <a:extLst>
              <a:ext uri="{FF2B5EF4-FFF2-40B4-BE49-F238E27FC236}">
                <a16:creationId xmlns:a16="http://schemas.microsoft.com/office/drawing/2014/main" id="{1FEFFFA1-B8C7-FAAF-3156-2D46D505A169}"/>
              </a:ext>
            </a:extLst>
          </p:cNvPr>
          <p:cNvSpPr/>
          <p:nvPr/>
        </p:nvSpPr>
        <p:spPr>
          <a:xfrm>
            <a:off x="6782676" y="5301334"/>
            <a:ext cx="182880" cy="18288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6" name="Straight Arrow Connector 25">
            <a:extLst>
              <a:ext uri="{FF2B5EF4-FFF2-40B4-BE49-F238E27FC236}">
                <a16:creationId xmlns:a16="http://schemas.microsoft.com/office/drawing/2014/main" id="{E7DB194F-5800-F11F-EF8A-788B1438F6B2}"/>
              </a:ext>
            </a:extLst>
          </p:cNvPr>
          <p:cNvCxnSpPr>
            <a:cxnSpLocks/>
            <a:stCxn id="25" idx="0"/>
            <a:endCxn id="75" idx="2"/>
          </p:cNvCxnSpPr>
          <p:nvPr/>
        </p:nvCxnSpPr>
        <p:spPr>
          <a:xfrm flipV="1">
            <a:off x="6874116" y="4916215"/>
            <a:ext cx="188030" cy="38511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09F34823-2F30-F803-DBD8-330A14D08FFC}"/>
              </a:ext>
            </a:extLst>
          </p:cNvPr>
          <p:cNvCxnSpPr>
            <a:cxnSpLocks/>
            <a:stCxn id="24" idx="0"/>
            <a:endCxn id="25" idx="5"/>
          </p:cNvCxnSpPr>
          <p:nvPr/>
        </p:nvCxnSpPr>
        <p:spPr>
          <a:xfrm flipH="1" flipV="1">
            <a:off x="6938774" y="5457432"/>
            <a:ext cx="786294" cy="494045"/>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0" name="Rectangle 49">
            <a:extLst>
              <a:ext uri="{FF2B5EF4-FFF2-40B4-BE49-F238E27FC236}">
                <a16:creationId xmlns:a16="http://schemas.microsoft.com/office/drawing/2014/main" id="{E3AF7FF5-BA38-1863-5946-8773D0190D35}"/>
              </a:ext>
            </a:extLst>
          </p:cNvPr>
          <p:cNvSpPr/>
          <p:nvPr/>
        </p:nvSpPr>
        <p:spPr>
          <a:xfrm>
            <a:off x="8527335" y="5951477"/>
            <a:ext cx="642126" cy="365125"/>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Bool</a:t>
            </a:r>
          </a:p>
        </p:txBody>
      </p:sp>
      <p:sp>
        <p:nvSpPr>
          <p:cNvPr id="58" name="Oval 57">
            <a:extLst>
              <a:ext uri="{FF2B5EF4-FFF2-40B4-BE49-F238E27FC236}">
                <a16:creationId xmlns:a16="http://schemas.microsoft.com/office/drawing/2014/main" id="{5C79C3C0-937A-6ABF-393D-3D036884B0C9}"/>
              </a:ext>
            </a:extLst>
          </p:cNvPr>
          <p:cNvSpPr/>
          <p:nvPr/>
        </p:nvSpPr>
        <p:spPr>
          <a:xfrm>
            <a:off x="7164367" y="5301334"/>
            <a:ext cx="182880" cy="18288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59" name="Straight Arrow Connector 58">
            <a:extLst>
              <a:ext uri="{FF2B5EF4-FFF2-40B4-BE49-F238E27FC236}">
                <a16:creationId xmlns:a16="http://schemas.microsoft.com/office/drawing/2014/main" id="{59914DB8-CBCD-44D8-2D80-95367F242078}"/>
              </a:ext>
            </a:extLst>
          </p:cNvPr>
          <p:cNvCxnSpPr>
            <a:cxnSpLocks/>
            <a:stCxn id="58" idx="0"/>
            <a:endCxn id="75" idx="2"/>
          </p:cNvCxnSpPr>
          <p:nvPr/>
        </p:nvCxnSpPr>
        <p:spPr>
          <a:xfrm flipH="1" flipV="1">
            <a:off x="7062146" y="4916215"/>
            <a:ext cx="193661" cy="38511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1DBF7205-8DCE-5CB7-DCDC-71B5C0F5C244}"/>
              </a:ext>
            </a:extLst>
          </p:cNvPr>
          <p:cNvCxnSpPr>
            <a:cxnSpLocks/>
            <a:stCxn id="50" idx="0"/>
            <a:endCxn id="58" idx="5"/>
          </p:cNvCxnSpPr>
          <p:nvPr/>
        </p:nvCxnSpPr>
        <p:spPr>
          <a:xfrm flipH="1" flipV="1">
            <a:off x="7320465" y="5457432"/>
            <a:ext cx="1527933" cy="494045"/>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70" name="Rectangle 69">
            <a:extLst>
              <a:ext uri="{FF2B5EF4-FFF2-40B4-BE49-F238E27FC236}">
                <a16:creationId xmlns:a16="http://schemas.microsoft.com/office/drawing/2014/main" id="{47FF0BE4-E54A-A30E-EC66-9E9537F9E100}"/>
              </a:ext>
            </a:extLst>
          </p:cNvPr>
          <p:cNvSpPr/>
          <p:nvPr/>
        </p:nvSpPr>
        <p:spPr>
          <a:xfrm>
            <a:off x="9650665" y="595147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Char</a:t>
            </a:r>
          </a:p>
        </p:txBody>
      </p:sp>
      <p:sp>
        <p:nvSpPr>
          <p:cNvPr id="74" name="Oval 73">
            <a:extLst>
              <a:ext uri="{FF2B5EF4-FFF2-40B4-BE49-F238E27FC236}">
                <a16:creationId xmlns:a16="http://schemas.microsoft.com/office/drawing/2014/main" id="{4702FFF8-B77B-EE99-A4F5-148647E30AA2}"/>
              </a:ext>
            </a:extLst>
          </p:cNvPr>
          <p:cNvSpPr/>
          <p:nvPr/>
        </p:nvSpPr>
        <p:spPr>
          <a:xfrm>
            <a:off x="7211087" y="3390370"/>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5" name="Rectangle 74">
            <a:extLst>
              <a:ext uri="{FF2B5EF4-FFF2-40B4-BE49-F238E27FC236}">
                <a16:creationId xmlns:a16="http://schemas.microsoft.com/office/drawing/2014/main" id="{A490F92B-FDC1-F6C0-8EBB-FE0BFA3370E1}"/>
              </a:ext>
            </a:extLst>
          </p:cNvPr>
          <p:cNvSpPr/>
          <p:nvPr/>
        </p:nvSpPr>
        <p:spPr>
          <a:xfrm>
            <a:off x="6833546" y="4459015"/>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7030A0"/>
                </a:solidFill>
                <a:latin typeface="Consolas" panose="020B0609020204030204" pitchFamily="49" charset="0"/>
              </a:rPr>
              <a:t>f</a:t>
            </a:r>
          </a:p>
        </p:txBody>
      </p:sp>
      <p:sp>
        <p:nvSpPr>
          <p:cNvPr id="76" name="Rectangle 75">
            <a:extLst>
              <a:ext uri="{FF2B5EF4-FFF2-40B4-BE49-F238E27FC236}">
                <a16:creationId xmlns:a16="http://schemas.microsoft.com/office/drawing/2014/main" id="{BF385B92-2561-7C68-B283-284AA10BA43C}"/>
              </a:ext>
            </a:extLst>
          </p:cNvPr>
          <p:cNvSpPr/>
          <p:nvPr/>
        </p:nvSpPr>
        <p:spPr>
          <a:xfrm>
            <a:off x="7920270"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6600"/>
                </a:solidFill>
                <a:latin typeface="Consolas" panose="020B0609020204030204" pitchFamily="49" charset="0"/>
              </a:rPr>
              <a:t>g</a:t>
            </a:r>
          </a:p>
        </p:txBody>
      </p:sp>
      <p:cxnSp>
        <p:nvCxnSpPr>
          <p:cNvPr id="77" name="Straight Arrow Connector 76">
            <a:extLst>
              <a:ext uri="{FF2B5EF4-FFF2-40B4-BE49-F238E27FC236}">
                <a16:creationId xmlns:a16="http://schemas.microsoft.com/office/drawing/2014/main" id="{E5B1841F-54F9-39DA-2190-275F47EEB940}"/>
              </a:ext>
            </a:extLst>
          </p:cNvPr>
          <p:cNvCxnSpPr>
            <a:cxnSpLocks/>
            <a:stCxn id="75" idx="0"/>
            <a:endCxn id="74" idx="3"/>
          </p:cNvCxnSpPr>
          <p:nvPr/>
        </p:nvCxnSpPr>
        <p:spPr>
          <a:xfrm flipV="1">
            <a:off x="7062146" y="3858664"/>
            <a:ext cx="263722" cy="600351"/>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BC42DF6D-0DD3-6B27-F461-3879E52507CB}"/>
              </a:ext>
            </a:extLst>
          </p:cNvPr>
          <p:cNvCxnSpPr>
            <a:cxnSpLocks/>
            <a:stCxn id="76" idx="0"/>
            <a:endCxn id="74" idx="5"/>
          </p:cNvCxnSpPr>
          <p:nvPr/>
        </p:nvCxnSpPr>
        <p:spPr>
          <a:xfrm flipH="1" flipV="1">
            <a:off x="7880078" y="3858664"/>
            <a:ext cx="268792"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165A223A-DB93-AF0B-2D7E-C8321AA054F9}"/>
              </a:ext>
            </a:extLst>
          </p:cNvPr>
          <p:cNvCxnSpPr>
            <a:cxnSpLocks/>
            <a:stCxn id="74" idx="0"/>
            <a:endCxn id="85" idx="1"/>
          </p:cNvCxnSpPr>
          <p:nvPr/>
        </p:nvCxnSpPr>
        <p:spPr>
          <a:xfrm flipV="1">
            <a:off x="7602973" y="2962746"/>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80" name="Oval 79">
            <a:extLst>
              <a:ext uri="{FF2B5EF4-FFF2-40B4-BE49-F238E27FC236}">
                <a16:creationId xmlns:a16="http://schemas.microsoft.com/office/drawing/2014/main" id="{EB51EC4A-C4CE-6BAC-199B-88C349321D0F}"/>
              </a:ext>
            </a:extLst>
          </p:cNvPr>
          <p:cNvSpPr/>
          <p:nvPr/>
        </p:nvSpPr>
        <p:spPr>
          <a:xfrm>
            <a:off x="9535884" y="3390370"/>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81" name="Rectangle 80">
            <a:extLst>
              <a:ext uri="{FF2B5EF4-FFF2-40B4-BE49-F238E27FC236}">
                <a16:creationId xmlns:a16="http://schemas.microsoft.com/office/drawing/2014/main" id="{B8E08CA3-501F-6C0D-899A-79009C4C9658}"/>
              </a:ext>
            </a:extLst>
          </p:cNvPr>
          <p:cNvSpPr/>
          <p:nvPr/>
        </p:nvSpPr>
        <p:spPr>
          <a:xfrm>
            <a:off x="9278612" y="4459015"/>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CB6608"/>
                </a:solidFill>
                <a:latin typeface="Consolas" panose="020B0609020204030204" pitchFamily="49" charset="0"/>
              </a:rPr>
              <a:t>x</a:t>
            </a:r>
          </a:p>
        </p:txBody>
      </p:sp>
      <p:sp>
        <p:nvSpPr>
          <p:cNvPr id="82" name="Rectangle 81">
            <a:extLst>
              <a:ext uri="{FF2B5EF4-FFF2-40B4-BE49-F238E27FC236}">
                <a16:creationId xmlns:a16="http://schemas.microsoft.com/office/drawing/2014/main" id="{3C1485EF-97D3-FEE7-404B-E4D5ECE70EEE}"/>
              </a:ext>
            </a:extLst>
          </p:cNvPr>
          <p:cNvSpPr/>
          <p:nvPr/>
        </p:nvSpPr>
        <p:spPr>
          <a:xfrm>
            <a:off x="10249320"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latin typeface="Consolas" panose="020B0609020204030204" pitchFamily="49" charset="0"/>
              </a:rPr>
              <a:t>y</a:t>
            </a:r>
          </a:p>
        </p:txBody>
      </p:sp>
      <p:cxnSp>
        <p:nvCxnSpPr>
          <p:cNvPr id="83" name="Straight Arrow Connector 82">
            <a:extLst>
              <a:ext uri="{FF2B5EF4-FFF2-40B4-BE49-F238E27FC236}">
                <a16:creationId xmlns:a16="http://schemas.microsoft.com/office/drawing/2014/main" id="{8887F63C-CAED-1366-0C71-486991468C03}"/>
              </a:ext>
            </a:extLst>
          </p:cNvPr>
          <p:cNvCxnSpPr>
            <a:cxnSpLocks/>
            <a:stCxn id="81" idx="0"/>
            <a:endCxn id="80" idx="3"/>
          </p:cNvCxnSpPr>
          <p:nvPr/>
        </p:nvCxnSpPr>
        <p:spPr>
          <a:xfrm flipV="1">
            <a:off x="9507212" y="3858664"/>
            <a:ext cx="143453" cy="600351"/>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42FB731A-9B33-F071-AB2E-F68DE3395FAB}"/>
              </a:ext>
            </a:extLst>
          </p:cNvPr>
          <p:cNvCxnSpPr>
            <a:cxnSpLocks/>
            <a:stCxn id="82" idx="0"/>
            <a:endCxn id="80" idx="5"/>
          </p:cNvCxnSpPr>
          <p:nvPr/>
        </p:nvCxnSpPr>
        <p:spPr>
          <a:xfrm flipH="1" flipV="1">
            <a:off x="10204875" y="3858664"/>
            <a:ext cx="273045"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85" name="Rectangle 84">
            <a:extLst>
              <a:ext uri="{FF2B5EF4-FFF2-40B4-BE49-F238E27FC236}">
                <a16:creationId xmlns:a16="http://schemas.microsoft.com/office/drawing/2014/main" id="{E5B01788-DE28-FD07-B076-3D0343D6832C}"/>
              </a:ext>
            </a:extLst>
          </p:cNvPr>
          <p:cNvSpPr/>
          <p:nvPr/>
        </p:nvSpPr>
        <p:spPr>
          <a:xfrm>
            <a:off x="8502580" y="2734146"/>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86" name="Straight Arrow Connector 85">
            <a:extLst>
              <a:ext uri="{FF2B5EF4-FFF2-40B4-BE49-F238E27FC236}">
                <a16:creationId xmlns:a16="http://schemas.microsoft.com/office/drawing/2014/main" id="{EED64863-A45B-E000-2BB4-B2061B48F6E6}"/>
              </a:ext>
            </a:extLst>
          </p:cNvPr>
          <p:cNvCxnSpPr>
            <a:cxnSpLocks/>
            <a:stCxn id="80" idx="0"/>
            <a:endCxn id="85" idx="3"/>
          </p:cNvCxnSpPr>
          <p:nvPr/>
        </p:nvCxnSpPr>
        <p:spPr>
          <a:xfrm flipH="1" flipV="1">
            <a:off x="8959780" y="2962746"/>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87" name="Oval 86">
            <a:extLst>
              <a:ext uri="{FF2B5EF4-FFF2-40B4-BE49-F238E27FC236}">
                <a16:creationId xmlns:a16="http://schemas.microsoft.com/office/drawing/2014/main" id="{49AE2E56-5A63-E94C-5315-F139BE282F48}"/>
              </a:ext>
            </a:extLst>
          </p:cNvPr>
          <p:cNvSpPr/>
          <p:nvPr/>
        </p:nvSpPr>
        <p:spPr>
          <a:xfrm>
            <a:off x="8466004" y="1670455"/>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88" name="Straight Arrow Connector 87">
            <a:extLst>
              <a:ext uri="{FF2B5EF4-FFF2-40B4-BE49-F238E27FC236}">
                <a16:creationId xmlns:a16="http://schemas.microsoft.com/office/drawing/2014/main" id="{03E6F681-BB26-398F-79D3-40081C807DE1}"/>
              </a:ext>
            </a:extLst>
          </p:cNvPr>
          <p:cNvCxnSpPr>
            <a:cxnSpLocks/>
            <a:stCxn id="85" idx="0"/>
            <a:endCxn id="87" idx="4"/>
          </p:cNvCxnSpPr>
          <p:nvPr/>
        </p:nvCxnSpPr>
        <p:spPr>
          <a:xfrm flipV="1">
            <a:off x="8731180" y="2200807"/>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5E4C1E48-ED2C-B802-2088-7E74651C03B7}"/>
              </a:ext>
            </a:extLst>
          </p:cNvPr>
          <p:cNvSpPr txBox="1"/>
          <p:nvPr/>
        </p:nvSpPr>
        <p:spPr>
          <a:xfrm>
            <a:off x="7797013" y="3155585"/>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90" name="TextBox 89">
            <a:extLst>
              <a:ext uri="{FF2B5EF4-FFF2-40B4-BE49-F238E27FC236}">
                <a16:creationId xmlns:a16="http://schemas.microsoft.com/office/drawing/2014/main" id="{0AED58BE-0E22-F268-C319-ED18228F9127}"/>
              </a:ext>
            </a:extLst>
          </p:cNvPr>
          <p:cNvSpPr txBox="1"/>
          <p:nvPr/>
        </p:nvSpPr>
        <p:spPr>
          <a:xfrm>
            <a:off x="9004628" y="3111139"/>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110" name="Oval 109">
            <a:extLst>
              <a:ext uri="{FF2B5EF4-FFF2-40B4-BE49-F238E27FC236}">
                <a16:creationId xmlns:a16="http://schemas.microsoft.com/office/drawing/2014/main" id="{22286C8A-0EE5-58E9-F9D0-0B706349982A}"/>
              </a:ext>
            </a:extLst>
          </p:cNvPr>
          <p:cNvSpPr/>
          <p:nvPr/>
        </p:nvSpPr>
        <p:spPr>
          <a:xfrm>
            <a:off x="7829787"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111" name="Oval 110">
            <a:extLst>
              <a:ext uri="{FF2B5EF4-FFF2-40B4-BE49-F238E27FC236}">
                <a16:creationId xmlns:a16="http://schemas.microsoft.com/office/drawing/2014/main" id="{236A2669-5689-589A-681B-FAA67B53B09A}"/>
              </a:ext>
            </a:extLst>
          </p:cNvPr>
          <p:cNvSpPr/>
          <p:nvPr/>
        </p:nvSpPr>
        <p:spPr>
          <a:xfrm>
            <a:off x="8366637"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12" name="Straight Arrow Connector 111">
            <a:extLst>
              <a:ext uri="{FF2B5EF4-FFF2-40B4-BE49-F238E27FC236}">
                <a16:creationId xmlns:a16="http://schemas.microsoft.com/office/drawing/2014/main" id="{EFD349D7-BE11-D775-8E87-C2B44F89E326}"/>
              </a:ext>
            </a:extLst>
          </p:cNvPr>
          <p:cNvCxnSpPr>
            <a:cxnSpLocks/>
            <a:stCxn id="70" idx="0"/>
            <a:endCxn id="110" idx="5"/>
          </p:cNvCxnSpPr>
          <p:nvPr/>
        </p:nvCxnSpPr>
        <p:spPr>
          <a:xfrm flipH="1" flipV="1">
            <a:off x="7985885" y="5457432"/>
            <a:ext cx="1985843" cy="494045"/>
          </a:xfrm>
          <a:prstGeom prst="straightConnector1">
            <a:avLst/>
          </a:prstGeom>
          <a:ln w="12700">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A81CD530-7083-510E-80E2-C662233BB02F}"/>
              </a:ext>
            </a:extLst>
          </p:cNvPr>
          <p:cNvCxnSpPr>
            <a:cxnSpLocks/>
            <a:stCxn id="24" idx="0"/>
            <a:endCxn id="111" idx="3"/>
          </p:cNvCxnSpPr>
          <p:nvPr/>
        </p:nvCxnSpPr>
        <p:spPr>
          <a:xfrm flipV="1">
            <a:off x="7725068" y="5457432"/>
            <a:ext cx="668351" cy="4940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E298D259-E004-1B89-4D09-8C829A2D2F24}"/>
              </a:ext>
            </a:extLst>
          </p:cNvPr>
          <p:cNvCxnSpPr>
            <a:cxnSpLocks/>
            <a:stCxn id="110" idx="0"/>
            <a:endCxn id="76" idx="2"/>
          </p:cNvCxnSpPr>
          <p:nvPr/>
        </p:nvCxnSpPr>
        <p:spPr>
          <a:xfrm flipV="1">
            <a:off x="7921227" y="4916215"/>
            <a:ext cx="227643"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B18AA546-90FA-1E45-EE9E-BA8113011872}"/>
              </a:ext>
            </a:extLst>
          </p:cNvPr>
          <p:cNvCxnSpPr>
            <a:cxnSpLocks/>
            <a:stCxn id="111" idx="0"/>
            <a:endCxn id="76" idx="2"/>
          </p:cNvCxnSpPr>
          <p:nvPr/>
        </p:nvCxnSpPr>
        <p:spPr>
          <a:xfrm flipH="1" flipV="1">
            <a:off x="8148870" y="4916215"/>
            <a:ext cx="309207"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32" name="Oval 131">
            <a:extLst>
              <a:ext uri="{FF2B5EF4-FFF2-40B4-BE49-F238E27FC236}">
                <a16:creationId xmlns:a16="http://schemas.microsoft.com/office/drawing/2014/main" id="{49A1C89A-EE0B-C316-F0B7-D47D4E1DB56E}"/>
              </a:ext>
            </a:extLst>
          </p:cNvPr>
          <p:cNvSpPr/>
          <p:nvPr/>
        </p:nvSpPr>
        <p:spPr>
          <a:xfrm>
            <a:off x="9413748" y="5301334"/>
            <a:ext cx="182880" cy="18288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133" name="Oval 132">
            <a:extLst>
              <a:ext uri="{FF2B5EF4-FFF2-40B4-BE49-F238E27FC236}">
                <a16:creationId xmlns:a16="http://schemas.microsoft.com/office/drawing/2014/main" id="{0D31E2DB-DBF6-FC1C-9068-E7ADD11162F2}"/>
              </a:ext>
            </a:extLst>
          </p:cNvPr>
          <p:cNvSpPr/>
          <p:nvPr/>
        </p:nvSpPr>
        <p:spPr>
          <a:xfrm>
            <a:off x="10386485"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34" name="Straight Arrow Connector 133">
            <a:extLst>
              <a:ext uri="{FF2B5EF4-FFF2-40B4-BE49-F238E27FC236}">
                <a16:creationId xmlns:a16="http://schemas.microsoft.com/office/drawing/2014/main" id="{94234527-76C6-3578-D89A-3D1E977A4768}"/>
              </a:ext>
            </a:extLst>
          </p:cNvPr>
          <p:cNvCxnSpPr>
            <a:cxnSpLocks/>
            <a:stCxn id="24" idx="0"/>
            <a:endCxn id="132" idx="4"/>
          </p:cNvCxnSpPr>
          <p:nvPr/>
        </p:nvCxnSpPr>
        <p:spPr>
          <a:xfrm flipV="1">
            <a:off x="7725068" y="5484214"/>
            <a:ext cx="1780120" cy="467263"/>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D2F7385D-555C-4DD2-F2B0-CF8F9B7E9FE4}"/>
              </a:ext>
            </a:extLst>
          </p:cNvPr>
          <p:cNvCxnSpPr>
            <a:cxnSpLocks/>
            <a:stCxn id="70" idx="0"/>
            <a:endCxn id="133" idx="4"/>
          </p:cNvCxnSpPr>
          <p:nvPr/>
        </p:nvCxnSpPr>
        <p:spPr>
          <a:xfrm flipV="1">
            <a:off x="9971728" y="5484214"/>
            <a:ext cx="506197" cy="46726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724CFA0B-2772-F2CD-F1DC-F9B25CC6CE2D}"/>
              </a:ext>
            </a:extLst>
          </p:cNvPr>
          <p:cNvCxnSpPr>
            <a:cxnSpLocks/>
            <a:stCxn id="132" idx="0"/>
            <a:endCxn id="81" idx="2"/>
          </p:cNvCxnSpPr>
          <p:nvPr/>
        </p:nvCxnSpPr>
        <p:spPr>
          <a:xfrm flipV="1">
            <a:off x="9505188" y="4916215"/>
            <a:ext cx="2024" cy="38511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D67523CE-AD4D-772E-7C0A-D15A112518C9}"/>
              </a:ext>
            </a:extLst>
          </p:cNvPr>
          <p:cNvCxnSpPr>
            <a:cxnSpLocks/>
            <a:stCxn id="133" idx="0"/>
            <a:endCxn id="82" idx="2"/>
          </p:cNvCxnSpPr>
          <p:nvPr/>
        </p:nvCxnSpPr>
        <p:spPr>
          <a:xfrm flipH="1" flipV="1">
            <a:off x="10477920" y="4916215"/>
            <a:ext cx="5"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50" name="TextBox 149">
            <a:extLst>
              <a:ext uri="{FF2B5EF4-FFF2-40B4-BE49-F238E27FC236}">
                <a16:creationId xmlns:a16="http://schemas.microsoft.com/office/drawing/2014/main" id="{F6A16DFA-C95F-DD96-6295-4E8BA86FA16E}"/>
              </a:ext>
            </a:extLst>
          </p:cNvPr>
          <p:cNvSpPr txBox="1"/>
          <p:nvPr/>
        </p:nvSpPr>
        <p:spPr>
          <a:xfrm>
            <a:off x="8894466" y="2614417"/>
            <a:ext cx="2324671" cy="369332"/>
          </a:xfrm>
          <a:prstGeom prst="rect">
            <a:avLst/>
          </a:prstGeom>
          <a:noFill/>
        </p:spPr>
        <p:txBody>
          <a:bodyPr wrap="square" rtlCol="0">
            <a:spAutoFit/>
          </a:bodyPr>
          <a:lstStyle/>
          <a:p>
            <a:pPr algn="ctr"/>
            <a:r>
              <a:rPr lang="en-US" dirty="0" err="1">
                <a:solidFill>
                  <a:srgbClr val="CB6608"/>
                </a:solidFill>
              </a:rPr>
              <a:t>fun.targ</a:t>
            </a:r>
            <a:r>
              <a:rPr lang="en-US" dirty="0">
                <a:solidFill>
                  <a:srgbClr val="CB6608"/>
                </a:solidFill>
              </a:rPr>
              <a:t> = </a:t>
            </a:r>
            <a:r>
              <a:rPr lang="en-US" dirty="0" err="1">
                <a:solidFill>
                  <a:srgbClr val="CB6608"/>
                </a:solidFill>
              </a:rPr>
              <a:t>arg.type</a:t>
            </a:r>
            <a:endParaRPr lang="en-US" dirty="0"/>
          </a:p>
        </p:txBody>
      </p:sp>
      <p:sp>
        <p:nvSpPr>
          <p:cNvPr id="53" name="TextBox 52">
            <a:extLst>
              <a:ext uri="{FF2B5EF4-FFF2-40B4-BE49-F238E27FC236}">
                <a16:creationId xmlns:a16="http://schemas.microsoft.com/office/drawing/2014/main" id="{C6CD6B01-BBB4-706A-B3FD-30F0245D8251}"/>
              </a:ext>
            </a:extLst>
          </p:cNvPr>
          <p:cNvSpPr txBox="1"/>
          <p:nvPr/>
        </p:nvSpPr>
        <p:spPr>
          <a:xfrm>
            <a:off x="838200" y="3096874"/>
            <a:ext cx="4196024" cy="1200329"/>
          </a:xfrm>
          <a:prstGeom prst="rect">
            <a:avLst/>
          </a:prstGeom>
          <a:noFill/>
        </p:spPr>
        <p:txBody>
          <a:bodyPr wrap="square">
            <a:spAutoFit/>
          </a:bodyPr>
          <a:lstStyle/>
          <a:p>
            <a:r>
              <a:rPr lang="el-GR" sz="2400" dirty="0">
                <a:latin typeface="Consolas" panose="020B0609020204030204" pitchFamily="49" charset="0"/>
              </a:rPr>
              <a:t>Γ</a:t>
            </a:r>
            <a:r>
              <a:rPr lang="en-US" sz="2400" dirty="0">
                <a:latin typeface="Consolas" panose="020B0609020204030204" pitchFamily="49" charset="0"/>
              </a:rPr>
              <a:t> = { </a:t>
            </a:r>
            <a:r>
              <a:rPr lang="en-US" sz="2400" dirty="0">
                <a:solidFill>
                  <a:srgbClr val="CB6608"/>
                </a:solidFill>
                <a:latin typeface="Consolas" panose="020B0609020204030204" pitchFamily="49" charset="0"/>
              </a:rPr>
              <a:t>x</a:t>
            </a:r>
            <a:r>
              <a:rPr lang="en-US" sz="2400" dirty="0">
                <a:latin typeface="Consolas" panose="020B0609020204030204" pitchFamily="49" charset="0"/>
              </a:rPr>
              <a:t>: Int, </a:t>
            </a:r>
            <a:r>
              <a:rPr lang="en-US" sz="2400" dirty="0">
                <a:solidFill>
                  <a:srgbClr val="0070C0"/>
                </a:solidFill>
                <a:latin typeface="Consolas" panose="020B0609020204030204" pitchFamily="49" charset="0"/>
              </a:rPr>
              <a:t>y</a:t>
            </a:r>
            <a:r>
              <a:rPr lang="en-US" sz="2400" dirty="0">
                <a:latin typeface="Consolas" panose="020B0609020204030204" pitchFamily="49" charset="0"/>
              </a:rPr>
              <a:t>: Char,</a:t>
            </a:r>
          </a:p>
          <a:p>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Int  </a:t>
            </a:r>
            <a:r>
              <a:rPr lang="en-US" sz="2400" b="0" i="0" u="none" strike="noStrike" dirty="0">
                <a:solidFill>
                  <a:srgbClr val="000000"/>
                </a:solidFill>
                <a:effectLst/>
                <a:latin typeface="Consolas" panose="020B0609020204030204" pitchFamily="49" charset="0"/>
              </a:rPr>
              <a:t>→</a:t>
            </a:r>
            <a:r>
              <a:rPr lang="en-US" sz="2400" dirty="0">
                <a:latin typeface="Consolas" panose="020B0609020204030204" pitchFamily="49" charset="0"/>
              </a:rPr>
              <a:t> Bool,</a:t>
            </a:r>
          </a:p>
          <a:p>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Char </a:t>
            </a:r>
            <a:r>
              <a:rPr lang="en-US" sz="2400" b="0" i="0" u="none" strike="noStrike" dirty="0">
                <a:solidFill>
                  <a:srgbClr val="000000"/>
                </a:solidFill>
                <a:effectLst/>
                <a:latin typeface="Consolas" panose="020B0609020204030204" pitchFamily="49" charset="0"/>
              </a:rPr>
              <a:t>→ Int</a:t>
            </a:r>
            <a:r>
              <a:rPr lang="en-US" sz="2400" dirty="0">
                <a:latin typeface="Consolas" panose="020B0609020204030204" pitchFamily="49" charset="0"/>
              </a:rPr>
              <a:t>   }</a:t>
            </a:r>
          </a:p>
        </p:txBody>
      </p:sp>
      <p:sp>
        <p:nvSpPr>
          <p:cNvPr id="52" name="TextBox 51">
            <a:extLst>
              <a:ext uri="{FF2B5EF4-FFF2-40B4-BE49-F238E27FC236}">
                <a16:creationId xmlns:a16="http://schemas.microsoft.com/office/drawing/2014/main" id="{1E9BB3DB-D6B5-98B1-8C39-FA2CE1C27640}"/>
              </a:ext>
            </a:extLst>
          </p:cNvPr>
          <p:cNvSpPr txBox="1"/>
          <p:nvPr/>
        </p:nvSpPr>
        <p:spPr>
          <a:xfrm>
            <a:off x="3168503" y="4467020"/>
            <a:ext cx="2322626" cy="646331"/>
          </a:xfrm>
          <a:prstGeom prst="rect">
            <a:avLst/>
          </a:prstGeom>
          <a:noFill/>
        </p:spPr>
        <p:txBody>
          <a:bodyPr wrap="square" rtlCol="0">
            <a:spAutoFit/>
          </a:bodyPr>
          <a:lstStyle/>
          <a:p>
            <a:pPr algn="ctr"/>
            <a:r>
              <a:rPr lang="en-US" dirty="0">
                <a:solidFill>
                  <a:srgbClr val="CB6608"/>
                </a:solidFill>
              </a:rPr>
              <a:t>accepting run</a:t>
            </a:r>
          </a:p>
          <a:p>
            <a:pPr algn="ctr"/>
            <a:r>
              <a:rPr lang="en-US" dirty="0">
                <a:solidFill>
                  <a:srgbClr val="CB6608"/>
                </a:solidFill>
              </a:rPr>
              <a:t>(satisfies constraint)</a:t>
            </a:r>
          </a:p>
        </p:txBody>
      </p:sp>
      <p:cxnSp>
        <p:nvCxnSpPr>
          <p:cNvPr id="54" name="Straight Connector 53">
            <a:extLst>
              <a:ext uri="{FF2B5EF4-FFF2-40B4-BE49-F238E27FC236}">
                <a16:creationId xmlns:a16="http://schemas.microsoft.com/office/drawing/2014/main" id="{572596DF-4242-A984-A4FB-FC469B7A9212}"/>
              </a:ext>
            </a:extLst>
          </p:cNvPr>
          <p:cNvCxnSpPr>
            <a:cxnSpLocks/>
            <a:stCxn id="52" idx="3"/>
          </p:cNvCxnSpPr>
          <p:nvPr/>
        </p:nvCxnSpPr>
        <p:spPr>
          <a:xfrm flipV="1">
            <a:off x="5491129" y="4149773"/>
            <a:ext cx="1575810" cy="640413"/>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386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123">
            <a:extLst>
              <a:ext uri="{FF2B5EF4-FFF2-40B4-BE49-F238E27FC236}">
                <a16:creationId xmlns:a16="http://schemas.microsoft.com/office/drawing/2014/main" id="{A369C336-782A-1C4B-0CD4-A26DFF83D78E}"/>
              </a:ext>
            </a:extLst>
          </p:cNvPr>
          <p:cNvSpPr txBox="1"/>
          <p:nvPr/>
        </p:nvSpPr>
        <p:spPr>
          <a:xfrm>
            <a:off x="6374839" y="4972891"/>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targ</a:t>
            </a:r>
            <a:endParaRPr lang="en-US" sz="1600" dirty="0">
              <a:solidFill>
                <a:schemeClr val="tx1">
                  <a:lumMod val="50000"/>
                  <a:lumOff val="50000"/>
                </a:schemeClr>
              </a:solidFill>
            </a:endParaRPr>
          </a:p>
        </p:txBody>
      </p:sp>
      <p:sp>
        <p:nvSpPr>
          <p:cNvPr id="125" name="TextBox 124">
            <a:extLst>
              <a:ext uri="{FF2B5EF4-FFF2-40B4-BE49-F238E27FC236}">
                <a16:creationId xmlns:a16="http://schemas.microsoft.com/office/drawing/2014/main" id="{67D32309-FB9C-DEDC-D8A5-A6DF5D1F8EFB}"/>
              </a:ext>
            </a:extLst>
          </p:cNvPr>
          <p:cNvSpPr txBox="1"/>
          <p:nvPr/>
        </p:nvSpPr>
        <p:spPr>
          <a:xfrm>
            <a:off x="7037533"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tret</a:t>
            </a:r>
          </a:p>
        </p:txBody>
      </p:sp>
      <p:sp>
        <p:nvSpPr>
          <p:cNvPr id="148" name="TextBox 147">
            <a:extLst>
              <a:ext uri="{FF2B5EF4-FFF2-40B4-BE49-F238E27FC236}">
                <a16:creationId xmlns:a16="http://schemas.microsoft.com/office/drawing/2014/main" id="{5978BE35-5343-AE47-1968-E9A38AF8A25B}"/>
              </a:ext>
            </a:extLst>
          </p:cNvPr>
          <p:cNvSpPr txBox="1"/>
          <p:nvPr/>
        </p:nvSpPr>
        <p:spPr>
          <a:xfrm>
            <a:off x="8932529"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type</a:t>
            </a:r>
          </a:p>
        </p:txBody>
      </p:sp>
      <p:sp>
        <p:nvSpPr>
          <p:cNvPr id="149" name="TextBox 148">
            <a:extLst>
              <a:ext uri="{FF2B5EF4-FFF2-40B4-BE49-F238E27FC236}">
                <a16:creationId xmlns:a16="http://schemas.microsoft.com/office/drawing/2014/main" id="{EC0F57A3-59FF-4CEB-A022-57DDC78DD2B7}"/>
              </a:ext>
            </a:extLst>
          </p:cNvPr>
          <p:cNvSpPr txBox="1"/>
          <p:nvPr/>
        </p:nvSpPr>
        <p:spPr>
          <a:xfrm>
            <a:off x="10391377"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type</a:t>
            </a:r>
          </a:p>
        </p:txBody>
      </p:sp>
      <p:sp>
        <p:nvSpPr>
          <p:cNvPr id="151" name="TextBox 150">
            <a:extLst>
              <a:ext uri="{FF2B5EF4-FFF2-40B4-BE49-F238E27FC236}">
                <a16:creationId xmlns:a16="http://schemas.microsoft.com/office/drawing/2014/main" id="{C13509F1-A726-289E-DFEF-54F6FF360094}"/>
              </a:ext>
            </a:extLst>
          </p:cNvPr>
          <p:cNvSpPr txBox="1"/>
          <p:nvPr/>
        </p:nvSpPr>
        <p:spPr>
          <a:xfrm>
            <a:off x="7461633" y="4972891"/>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targ</a:t>
            </a:r>
            <a:endParaRPr lang="en-US" sz="1600" dirty="0">
              <a:solidFill>
                <a:schemeClr val="tx1">
                  <a:lumMod val="50000"/>
                  <a:lumOff val="50000"/>
                </a:schemeClr>
              </a:solidFill>
            </a:endParaRPr>
          </a:p>
        </p:txBody>
      </p:sp>
      <p:sp>
        <p:nvSpPr>
          <p:cNvPr id="152" name="TextBox 151">
            <a:extLst>
              <a:ext uri="{FF2B5EF4-FFF2-40B4-BE49-F238E27FC236}">
                <a16:creationId xmlns:a16="http://schemas.microsoft.com/office/drawing/2014/main" id="{A4E95447-E2EC-662B-6117-B62A432F181A}"/>
              </a:ext>
            </a:extLst>
          </p:cNvPr>
          <p:cNvSpPr txBox="1"/>
          <p:nvPr/>
        </p:nvSpPr>
        <p:spPr>
          <a:xfrm>
            <a:off x="8259564" y="497289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tret</a:t>
            </a:r>
          </a:p>
        </p:txBody>
      </p:sp>
      <p:sp>
        <p:nvSpPr>
          <p:cNvPr id="2" name="Title 1">
            <a:extLst>
              <a:ext uri="{FF2B5EF4-FFF2-40B4-BE49-F238E27FC236}">
                <a16:creationId xmlns:a16="http://schemas.microsoft.com/office/drawing/2014/main" id="{A3B8B33F-B1E7-64E5-4E23-B5D0E2CEAA28}"/>
              </a:ext>
            </a:extLst>
          </p:cNvPr>
          <p:cNvSpPr>
            <a:spLocks noGrp="1"/>
          </p:cNvSpPr>
          <p:nvPr>
            <p:ph type="title"/>
          </p:nvPr>
        </p:nvSpPr>
        <p:spPr/>
        <p:txBody>
          <a:bodyPr/>
          <a:lstStyle/>
          <a:p>
            <a:r>
              <a:rPr lang="en-US" dirty="0"/>
              <a:t>our solution: ECTA</a:t>
            </a:r>
          </a:p>
        </p:txBody>
      </p:sp>
      <p:sp>
        <p:nvSpPr>
          <p:cNvPr id="4" name="Slide Number Placeholder 3">
            <a:extLst>
              <a:ext uri="{FF2B5EF4-FFF2-40B4-BE49-F238E27FC236}">
                <a16:creationId xmlns:a16="http://schemas.microsoft.com/office/drawing/2014/main" id="{1BCD894F-4CD4-DB6C-2346-9470720A019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26</a:t>
            </a:fld>
            <a:endParaRPr lang="en-US"/>
          </a:p>
        </p:txBody>
      </p:sp>
      <p:sp>
        <p:nvSpPr>
          <p:cNvPr id="24" name="Rectangle 23">
            <a:extLst>
              <a:ext uri="{FF2B5EF4-FFF2-40B4-BE49-F238E27FC236}">
                <a16:creationId xmlns:a16="http://schemas.microsoft.com/office/drawing/2014/main" id="{8E3081E4-96BD-B730-4F52-2D5894971D76}"/>
              </a:ext>
            </a:extLst>
          </p:cNvPr>
          <p:cNvSpPr/>
          <p:nvPr/>
        </p:nvSpPr>
        <p:spPr>
          <a:xfrm>
            <a:off x="7404005" y="5951477"/>
            <a:ext cx="642126" cy="365125"/>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Int</a:t>
            </a:r>
          </a:p>
        </p:txBody>
      </p:sp>
      <p:sp>
        <p:nvSpPr>
          <p:cNvPr id="25" name="Oval 24">
            <a:extLst>
              <a:ext uri="{FF2B5EF4-FFF2-40B4-BE49-F238E27FC236}">
                <a16:creationId xmlns:a16="http://schemas.microsoft.com/office/drawing/2014/main" id="{1FEFFFA1-B8C7-FAAF-3156-2D46D505A169}"/>
              </a:ext>
            </a:extLst>
          </p:cNvPr>
          <p:cNvSpPr/>
          <p:nvPr/>
        </p:nvSpPr>
        <p:spPr>
          <a:xfrm>
            <a:off x="6782676" y="5301334"/>
            <a:ext cx="182880" cy="18288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6" name="Straight Arrow Connector 25">
            <a:extLst>
              <a:ext uri="{FF2B5EF4-FFF2-40B4-BE49-F238E27FC236}">
                <a16:creationId xmlns:a16="http://schemas.microsoft.com/office/drawing/2014/main" id="{E7DB194F-5800-F11F-EF8A-788B1438F6B2}"/>
              </a:ext>
            </a:extLst>
          </p:cNvPr>
          <p:cNvCxnSpPr>
            <a:cxnSpLocks/>
            <a:stCxn id="25" idx="0"/>
            <a:endCxn id="75" idx="2"/>
          </p:cNvCxnSpPr>
          <p:nvPr/>
        </p:nvCxnSpPr>
        <p:spPr>
          <a:xfrm flipV="1">
            <a:off x="6874116" y="4916215"/>
            <a:ext cx="188030" cy="38511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09F34823-2F30-F803-DBD8-330A14D08FFC}"/>
              </a:ext>
            </a:extLst>
          </p:cNvPr>
          <p:cNvCxnSpPr>
            <a:cxnSpLocks/>
            <a:stCxn id="24" idx="0"/>
            <a:endCxn id="25" idx="5"/>
          </p:cNvCxnSpPr>
          <p:nvPr/>
        </p:nvCxnSpPr>
        <p:spPr>
          <a:xfrm flipH="1" flipV="1">
            <a:off x="6938774" y="5457432"/>
            <a:ext cx="786294" cy="494045"/>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0" name="Rectangle 49">
            <a:extLst>
              <a:ext uri="{FF2B5EF4-FFF2-40B4-BE49-F238E27FC236}">
                <a16:creationId xmlns:a16="http://schemas.microsoft.com/office/drawing/2014/main" id="{E3AF7FF5-BA38-1863-5946-8773D0190D35}"/>
              </a:ext>
            </a:extLst>
          </p:cNvPr>
          <p:cNvSpPr/>
          <p:nvPr/>
        </p:nvSpPr>
        <p:spPr>
          <a:xfrm>
            <a:off x="8527335" y="5951477"/>
            <a:ext cx="642126" cy="365125"/>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Bool</a:t>
            </a:r>
          </a:p>
        </p:txBody>
      </p:sp>
      <p:sp>
        <p:nvSpPr>
          <p:cNvPr id="58" name="Oval 57">
            <a:extLst>
              <a:ext uri="{FF2B5EF4-FFF2-40B4-BE49-F238E27FC236}">
                <a16:creationId xmlns:a16="http://schemas.microsoft.com/office/drawing/2014/main" id="{5C79C3C0-937A-6ABF-393D-3D036884B0C9}"/>
              </a:ext>
            </a:extLst>
          </p:cNvPr>
          <p:cNvSpPr/>
          <p:nvPr/>
        </p:nvSpPr>
        <p:spPr>
          <a:xfrm>
            <a:off x="7164367" y="5301334"/>
            <a:ext cx="182880" cy="18288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59" name="Straight Arrow Connector 58">
            <a:extLst>
              <a:ext uri="{FF2B5EF4-FFF2-40B4-BE49-F238E27FC236}">
                <a16:creationId xmlns:a16="http://schemas.microsoft.com/office/drawing/2014/main" id="{59914DB8-CBCD-44D8-2D80-95367F242078}"/>
              </a:ext>
            </a:extLst>
          </p:cNvPr>
          <p:cNvCxnSpPr>
            <a:cxnSpLocks/>
            <a:stCxn id="58" idx="0"/>
            <a:endCxn id="75" idx="2"/>
          </p:cNvCxnSpPr>
          <p:nvPr/>
        </p:nvCxnSpPr>
        <p:spPr>
          <a:xfrm flipH="1" flipV="1">
            <a:off x="7062146" y="4916215"/>
            <a:ext cx="193661" cy="38511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1DBF7205-8DCE-5CB7-DCDC-71B5C0F5C244}"/>
              </a:ext>
            </a:extLst>
          </p:cNvPr>
          <p:cNvCxnSpPr>
            <a:cxnSpLocks/>
            <a:stCxn id="50" idx="0"/>
            <a:endCxn id="58" idx="5"/>
          </p:cNvCxnSpPr>
          <p:nvPr/>
        </p:nvCxnSpPr>
        <p:spPr>
          <a:xfrm flipH="1" flipV="1">
            <a:off x="7320465" y="5457432"/>
            <a:ext cx="1527933" cy="494045"/>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70" name="Rectangle 69">
            <a:extLst>
              <a:ext uri="{FF2B5EF4-FFF2-40B4-BE49-F238E27FC236}">
                <a16:creationId xmlns:a16="http://schemas.microsoft.com/office/drawing/2014/main" id="{47FF0BE4-E54A-A30E-EC66-9E9537F9E100}"/>
              </a:ext>
            </a:extLst>
          </p:cNvPr>
          <p:cNvSpPr/>
          <p:nvPr/>
        </p:nvSpPr>
        <p:spPr>
          <a:xfrm>
            <a:off x="9650665" y="5951477"/>
            <a:ext cx="642126" cy="365125"/>
          </a:xfrm>
          <a:prstGeom prst="rect">
            <a:avLst/>
          </a:prstGeom>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Char</a:t>
            </a:r>
          </a:p>
        </p:txBody>
      </p:sp>
      <p:sp>
        <p:nvSpPr>
          <p:cNvPr id="74" name="Oval 73">
            <a:extLst>
              <a:ext uri="{FF2B5EF4-FFF2-40B4-BE49-F238E27FC236}">
                <a16:creationId xmlns:a16="http://schemas.microsoft.com/office/drawing/2014/main" id="{4702FFF8-B77B-EE99-A4F5-148647E30AA2}"/>
              </a:ext>
            </a:extLst>
          </p:cNvPr>
          <p:cNvSpPr/>
          <p:nvPr/>
        </p:nvSpPr>
        <p:spPr>
          <a:xfrm>
            <a:off x="7211087" y="3390370"/>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5" name="Rectangle 74">
            <a:extLst>
              <a:ext uri="{FF2B5EF4-FFF2-40B4-BE49-F238E27FC236}">
                <a16:creationId xmlns:a16="http://schemas.microsoft.com/office/drawing/2014/main" id="{A490F92B-FDC1-F6C0-8EBB-FE0BFA3370E1}"/>
              </a:ext>
            </a:extLst>
          </p:cNvPr>
          <p:cNvSpPr/>
          <p:nvPr/>
        </p:nvSpPr>
        <p:spPr>
          <a:xfrm>
            <a:off x="6833546" y="4459015"/>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7030A0"/>
                </a:solidFill>
                <a:latin typeface="Consolas" panose="020B0609020204030204" pitchFamily="49" charset="0"/>
              </a:rPr>
              <a:t>f</a:t>
            </a:r>
          </a:p>
        </p:txBody>
      </p:sp>
      <p:sp>
        <p:nvSpPr>
          <p:cNvPr id="76" name="Rectangle 75">
            <a:extLst>
              <a:ext uri="{FF2B5EF4-FFF2-40B4-BE49-F238E27FC236}">
                <a16:creationId xmlns:a16="http://schemas.microsoft.com/office/drawing/2014/main" id="{BF385B92-2561-7C68-B283-284AA10BA43C}"/>
              </a:ext>
            </a:extLst>
          </p:cNvPr>
          <p:cNvSpPr/>
          <p:nvPr/>
        </p:nvSpPr>
        <p:spPr>
          <a:xfrm>
            <a:off x="7920270"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6600"/>
                </a:solidFill>
                <a:latin typeface="Consolas" panose="020B0609020204030204" pitchFamily="49" charset="0"/>
              </a:rPr>
              <a:t>g</a:t>
            </a:r>
          </a:p>
        </p:txBody>
      </p:sp>
      <p:cxnSp>
        <p:nvCxnSpPr>
          <p:cNvPr id="77" name="Straight Arrow Connector 76">
            <a:extLst>
              <a:ext uri="{FF2B5EF4-FFF2-40B4-BE49-F238E27FC236}">
                <a16:creationId xmlns:a16="http://schemas.microsoft.com/office/drawing/2014/main" id="{E5B1841F-54F9-39DA-2190-275F47EEB940}"/>
              </a:ext>
            </a:extLst>
          </p:cNvPr>
          <p:cNvCxnSpPr>
            <a:cxnSpLocks/>
            <a:stCxn id="75" idx="0"/>
            <a:endCxn id="74" idx="3"/>
          </p:cNvCxnSpPr>
          <p:nvPr/>
        </p:nvCxnSpPr>
        <p:spPr>
          <a:xfrm flipV="1">
            <a:off x="7062146" y="3858664"/>
            <a:ext cx="263722" cy="600351"/>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8" name="Straight Arrow Connector 77">
            <a:extLst>
              <a:ext uri="{FF2B5EF4-FFF2-40B4-BE49-F238E27FC236}">
                <a16:creationId xmlns:a16="http://schemas.microsoft.com/office/drawing/2014/main" id="{BC42DF6D-0DD3-6B27-F461-3879E52507CB}"/>
              </a:ext>
            </a:extLst>
          </p:cNvPr>
          <p:cNvCxnSpPr>
            <a:cxnSpLocks/>
            <a:stCxn id="76" idx="0"/>
            <a:endCxn id="74" idx="5"/>
          </p:cNvCxnSpPr>
          <p:nvPr/>
        </p:nvCxnSpPr>
        <p:spPr>
          <a:xfrm flipH="1" flipV="1">
            <a:off x="7880078" y="3858664"/>
            <a:ext cx="268792"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165A223A-DB93-AF0B-2D7E-C8321AA054F9}"/>
              </a:ext>
            </a:extLst>
          </p:cNvPr>
          <p:cNvCxnSpPr>
            <a:cxnSpLocks/>
            <a:stCxn id="74" idx="0"/>
            <a:endCxn id="85" idx="1"/>
          </p:cNvCxnSpPr>
          <p:nvPr/>
        </p:nvCxnSpPr>
        <p:spPr>
          <a:xfrm flipV="1">
            <a:off x="7602973" y="2962746"/>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80" name="Oval 79">
            <a:extLst>
              <a:ext uri="{FF2B5EF4-FFF2-40B4-BE49-F238E27FC236}">
                <a16:creationId xmlns:a16="http://schemas.microsoft.com/office/drawing/2014/main" id="{EB51EC4A-C4CE-6BAC-199B-88C349321D0F}"/>
              </a:ext>
            </a:extLst>
          </p:cNvPr>
          <p:cNvSpPr/>
          <p:nvPr/>
        </p:nvSpPr>
        <p:spPr>
          <a:xfrm>
            <a:off x="9535884" y="3390370"/>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81" name="Rectangle 80">
            <a:extLst>
              <a:ext uri="{FF2B5EF4-FFF2-40B4-BE49-F238E27FC236}">
                <a16:creationId xmlns:a16="http://schemas.microsoft.com/office/drawing/2014/main" id="{B8E08CA3-501F-6C0D-899A-79009C4C9658}"/>
              </a:ext>
            </a:extLst>
          </p:cNvPr>
          <p:cNvSpPr/>
          <p:nvPr/>
        </p:nvSpPr>
        <p:spPr>
          <a:xfrm>
            <a:off x="9278612" y="4459015"/>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CB6608"/>
                </a:solidFill>
                <a:latin typeface="Consolas" panose="020B0609020204030204" pitchFamily="49" charset="0"/>
              </a:rPr>
              <a:t>x</a:t>
            </a:r>
          </a:p>
        </p:txBody>
      </p:sp>
      <p:sp>
        <p:nvSpPr>
          <p:cNvPr id="82" name="Rectangle 81">
            <a:extLst>
              <a:ext uri="{FF2B5EF4-FFF2-40B4-BE49-F238E27FC236}">
                <a16:creationId xmlns:a16="http://schemas.microsoft.com/office/drawing/2014/main" id="{3C1485EF-97D3-FEE7-404B-E4D5ECE70EEE}"/>
              </a:ext>
            </a:extLst>
          </p:cNvPr>
          <p:cNvSpPr/>
          <p:nvPr/>
        </p:nvSpPr>
        <p:spPr>
          <a:xfrm>
            <a:off x="10249320" y="4459015"/>
            <a:ext cx="457200" cy="457200"/>
          </a:xfrm>
          <a:prstGeom prst="rect">
            <a:avLst/>
          </a:prstGeom>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latin typeface="Consolas" panose="020B0609020204030204" pitchFamily="49" charset="0"/>
              </a:rPr>
              <a:t>y</a:t>
            </a:r>
          </a:p>
        </p:txBody>
      </p:sp>
      <p:cxnSp>
        <p:nvCxnSpPr>
          <p:cNvPr id="83" name="Straight Arrow Connector 82">
            <a:extLst>
              <a:ext uri="{FF2B5EF4-FFF2-40B4-BE49-F238E27FC236}">
                <a16:creationId xmlns:a16="http://schemas.microsoft.com/office/drawing/2014/main" id="{8887F63C-CAED-1366-0C71-486991468C03}"/>
              </a:ext>
            </a:extLst>
          </p:cNvPr>
          <p:cNvCxnSpPr>
            <a:cxnSpLocks/>
            <a:stCxn id="81" idx="0"/>
            <a:endCxn id="80" idx="3"/>
          </p:cNvCxnSpPr>
          <p:nvPr/>
        </p:nvCxnSpPr>
        <p:spPr>
          <a:xfrm flipV="1">
            <a:off x="9507212" y="3858664"/>
            <a:ext cx="143453" cy="6003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42FB731A-9B33-F071-AB2E-F68DE3395FAB}"/>
              </a:ext>
            </a:extLst>
          </p:cNvPr>
          <p:cNvCxnSpPr>
            <a:cxnSpLocks/>
            <a:stCxn id="82" idx="0"/>
            <a:endCxn id="80" idx="5"/>
          </p:cNvCxnSpPr>
          <p:nvPr/>
        </p:nvCxnSpPr>
        <p:spPr>
          <a:xfrm flipH="1" flipV="1">
            <a:off x="10204875" y="3858664"/>
            <a:ext cx="273045" cy="600351"/>
          </a:xfrm>
          <a:prstGeom prst="straightConnector1">
            <a:avLst/>
          </a:prstGeom>
          <a:ln w="28575">
            <a:solidFill>
              <a:srgbClr val="C00000"/>
            </a:solidFill>
            <a:tailEnd type="triangle" w="med" len="lg"/>
          </a:ln>
        </p:spPr>
        <p:style>
          <a:lnRef idx="1">
            <a:schemeClr val="dk1"/>
          </a:lnRef>
          <a:fillRef idx="0">
            <a:schemeClr val="dk1"/>
          </a:fillRef>
          <a:effectRef idx="0">
            <a:schemeClr val="dk1"/>
          </a:effectRef>
          <a:fontRef idx="minor">
            <a:schemeClr val="tx1"/>
          </a:fontRef>
        </p:style>
      </p:cxnSp>
      <p:sp>
        <p:nvSpPr>
          <p:cNvPr id="85" name="Rectangle 84">
            <a:extLst>
              <a:ext uri="{FF2B5EF4-FFF2-40B4-BE49-F238E27FC236}">
                <a16:creationId xmlns:a16="http://schemas.microsoft.com/office/drawing/2014/main" id="{E5B01788-DE28-FD07-B076-3D0343D6832C}"/>
              </a:ext>
            </a:extLst>
          </p:cNvPr>
          <p:cNvSpPr/>
          <p:nvPr/>
        </p:nvSpPr>
        <p:spPr>
          <a:xfrm>
            <a:off x="8502580" y="2734146"/>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86" name="Straight Arrow Connector 85">
            <a:extLst>
              <a:ext uri="{FF2B5EF4-FFF2-40B4-BE49-F238E27FC236}">
                <a16:creationId xmlns:a16="http://schemas.microsoft.com/office/drawing/2014/main" id="{EED64863-A45B-E000-2BB4-B2061B48F6E6}"/>
              </a:ext>
            </a:extLst>
          </p:cNvPr>
          <p:cNvCxnSpPr>
            <a:cxnSpLocks/>
            <a:stCxn id="80" idx="0"/>
            <a:endCxn id="85" idx="3"/>
          </p:cNvCxnSpPr>
          <p:nvPr/>
        </p:nvCxnSpPr>
        <p:spPr>
          <a:xfrm flipH="1" flipV="1">
            <a:off x="8959780" y="2962746"/>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87" name="Oval 86">
            <a:extLst>
              <a:ext uri="{FF2B5EF4-FFF2-40B4-BE49-F238E27FC236}">
                <a16:creationId xmlns:a16="http://schemas.microsoft.com/office/drawing/2014/main" id="{49AE2E56-5A63-E94C-5315-F139BE282F48}"/>
              </a:ext>
            </a:extLst>
          </p:cNvPr>
          <p:cNvSpPr/>
          <p:nvPr/>
        </p:nvSpPr>
        <p:spPr>
          <a:xfrm>
            <a:off x="8466004" y="1670455"/>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88" name="Straight Arrow Connector 87">
            <a:extLst>
              <a:ext uri="{FF2B5EF4-FFF2-40B4-BE49-F238E27FC236}">
                <a16:creationId xmlns:a16="http://schemas.microsoft.com/office/drawing/2014/main" id="{03E6F681-BB26-398F-79D3-40081C807DE1}"/>
              </a:ext>
            </a:extLst>
          </p:cNvPr>
          <p:cNvCxnSpPr>
            <a:cxnSpLocks/>
            <a:stCxn id="85" idx="0"/>
            <a:endCxn id="87" idx="4"/>
          </p:cNvCxnSpPr>
          <p:nvPr/>
        </p:nvCxnSpPr>
        <p:spPr>
          <a:xfrm flipV="1">
            <a:off x="8731180" y="2200807"/>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89" name="TextBox 88">
            <a:extLst>
              <a:ext uri="{FF2B5EF4-FFF2-40B4-BE49-F238E27FC236}">
                <a16:creationId xmlns:a16="http://schemas.microsoft.com/office/drawing/2014/main" id="{5E4C1E48-ED2C-B802-2088-7E74651C03B7}"/>
              </a:ext>
            </a:extLst>
          </p:cNvPr>
          <p:cNvSpPr txBox="1"/>
          <p:nvPr/>
        </p:nvSpPr>
        <p:spPr>
          <a:xfrm>
            <a:off x="7797013" y="3155585"/>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90" name="TextBox 89">
            <a:extLst>
              <a:ext uri="{FF2B5EF4-FFF2-40B4-BE49-F238E27FC236}">
                <a16:creationId xmlns:a16="http://schemas.microsoft.com/office/drawing/2014/main" id="{0AED58BE-0E22-F268-C319-ED18228F9127}"/>
              </a:ext>
            </a:extLst>
          </p:cNvPr>
          <p:cNvSpPr txBox="1"/>
          <p:nvPr/>
        </p:nvSpPr>
        <p:spPr>
          <a:xfrm>
            <a:off x="9004628" y="3111139"/>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110" name="Oval 109">
            <a:extLst>
              <a:ext uri="{FF2B5EF4-FFF2-40B4-BE49-F238E27FC236}">
                <a16:creationId xmlns:a16="http://schemas.microsoft.com/office/drawing/2014/main" id="{22286C8A-0EE5-58E9-F9D0-0B706349982A}"/>
              </a:ext>
            </a:extLst>
          </p:cNvPr>
          <p:cNvSpPr/>
          <p:nvPr/>
        </p:nvSpPr>
        <p:spPr>
          <a:xfrm>
            <a:off x="7829787"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111" name="Oval 110">
            <a:extLst>
              <a:ext uri="{FF2B5EF4-FFF2-40B4-BE49-F238E27FC236}">
                <a16:creationId xmlns:a16="http://schemas.microsoft.com/office/drawing/2014/main" id="{236A2669-5689-589A-681B-FAA67B53B09A}"/>
              </a:ext>
            </a:extLst>
          </p:cNvPr>
          <p:cNvSpPr/>
          <p:nvPr/>
        </p:nvSpPr>
        <p:spPr>
          <a:xfrm>
            <a:off x="8366637" y="5301334"/>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12" name="Straight Arrow Connector 111">
            <a:extLst>
              <a:ext uri="{FF2B5EF4-FFF2-40B4-BE49-F238E27FC236}">
                <a16:creationId xmlns:a16="http://schemas.microsoft.com/office/drawing/2014/main" id="{EFD349D7-BE11-D775-8E87-C2B44F89E326}"/>
              </a:ext>
            </a:extLst>
          </p:cNvPr>
          <p:cNvCxnSpPr>
            <a:cxnSpLocks/>
            <a:stCxn id="70" idx="0"/>
            <a:endCxn id="110" idx="5"/>
          </p:cNvCxnSpPr>
          <p:nvPr/>
        </p:nvCxnSpPr>
        <p:spPr>
          <a:xfrm flipH="1" flipV="1">
            <a:off x="7985885" y="5457432"/>
            <a:ext cx="1985843" cy="4940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5" name="Straight Arrow Connector 114">
            <a:extLst>
              <a:ext uri="{FF2B5EF4-FFF2-40B4-BE49-F238E27FC236}">
                <a16:creationId xmlns:a16="http://schemas.microsoft.com/office/drawing/2014/main" id="{A81CD530-7083-510E-80E2-C662233BB02F}"/>
              </a:ext>
            </a:extLst>
          </p:cNvPr>
          <p:cNvCxnSpPr>
            <a:cxnSpLocks/>
            <a:stCxn id="24" idx="0"/>
            <a:endCxn id="111" idx="3"/>
          </p:cNvCxnSpPr>
          <p:nvPr/>
        </p:nvCxnSpPr>
        <p:spPr>
          <a:xfrm flipV="1">
            <a:off x="7725068" y="5457432"/>
            <a:ext cx="668351" cy="494045"/>
          </a:xfrm>
          <a:prstGeom prst="straightConnector1">
            <a:avLst/>
          </a:prstGeom>
          <a:ln w="12700">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18" name="Straight Arrow Connector 117">
            <a:extLst>
              <a:ext uri="{FF2B5EF4-FFF2-40B4-BE49-F238E27FC236}">
                <a16:creationId xmlns:a16="http://schemas.microsoft.com/office/drawing/2014/main" id="{E298D259-E004-1B89-4D09-8C829A2D2F24}"/>
              </a:ext>
            </a:extLst>
          </p:cNvPr>
          <p:cNvCxnSpPr>
            <a:cxnSpLocks/>
            <a:stCxn id="110" idx="0"/>
            <a:endCxn id="76" idx="2"/>
          </p:cNvCxnSpPr>
          <p:nvPr/>
        </p:nvCxnSpPr>
        <p:spPr>
          <a:xfrm flipV="1">
            <a:off x="7921227" y="4916215"/>
            <a:ext cx="227643"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121" name="Straight Arrow Connector 120">
            <a:extLst>
              <a:ext uri="{FF2B5EF4-FFF2-40B4-BE49-F238E27FC236}">
                <a16:creationId xmlns:a16="http://schemas.microsoft.com/office/drawing/2014/main" id="{B18AA546-90FA-1E45-EE9E-BA8113011872}"/>
              </a:ext>
            </a:extLst>
          </p:cNvPr>
          <p:cNvCxnSpPr>
            <a:cxnSpLocks/>
            <a:stCxn id="111" idx="0"/>
            <a:endCxn id="76" idx="2"/>
          </p:cNvCxnSpPr>
          <p:nvPr/>
        </p:nvCxnSpPr>
        <p:spPr>
          <a:xfrm flipH="1" flipV="1">
            <a:off x="8148870" y="4916215"/>
            <a:ext cx="309207"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32" name="Oval 131">
            <a:extLst>
              <a:ext uri="{FF2B5EF4-FFF2-40B4-BE49-F238E27FC236}">
                <a16:creationId xmlns:a16="http://schemas.microsoft.com/office/drawing/2014/main" id="{49A1C89A-EE0B-C316-F0B7-D47D4E1DB56E}"/>
              </a:ext>
            </a:extLst>
          </p:cNvPr>
          <p:cNvSpPr/>
          <p:nvPr/>
        </p:nvSpPr>
        <p:spPr>
          <a:xfrm>
            <a:off x="9413748" y="5301334"/>
            <a:ext cx="182880" cy="182880"/>
          </a:xfrm>
          <a:prstGeom prst="ellipse">
            <a:avLst/>
          </a:prstGeom>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133" name="Oval 132">
            <a:extLst>
              <a:ext uri="{FF2B5EF4-FFF2-40B4-BE49-F238E27FC236}">
                <a16:creationId xmlns:a16="http://schemas.microsoft.com/office/drawing/2014/main" id="{0D31E2DB-DBF6-FC1C-9068-E7ADD11162F2}"/>
              </a:ext>
            </a:extLst>
          </p:cNvPr>
          <p:cNvSpPr/>
          <p:nvPr/>
        </p:nvSpPr>
        <p:spPr>
          <a:xfrm>
            <a:off x="10386485" y="5301334"/>
            <a:ext cx="182880" cy="182880"/>
          </a:xfrm>
          <a:prstGeom prst="ellipse">
            <a:avLst/>
          </a:prstGeom>
          <a:ln w="28575">
            <a:solidFill>
              <a:srgbClr val="C000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34" name="Straight Arrow Connector 133">
            <a:extLst>
              <a:ext uri="{FF2B5EF4-FFF2-40B4-BE49-F238E27FC236}">
                <a16:creationId xmlns:a16="http://schemas.microsoft.com/office/drawing/2014/main" id="{94234527-76C6-3578-D89A-3D1E977A4768}"/>
              </a:ext>
            </a:extLst>
          </p:cNvPr>
          <p:cNvCxnSpPr>
            <a:cxnSpLocks/>
            <a:stCxn id="24" idx="0"/>
            <a:endCxn id="132" idx="4"/>
          </p:cNvCxnSpPr>
          <p:nvPr/>
        </p:nvCxnSpPr>
        <p:spPr>
          <a:xfrm flipV="1">
            <a:off x="7725068" y="5484214"/>
            <a:ext cx="1780120" cy="46726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D2F7385D-555C-4DD2-F2B0-CF8F9B7E9FE4}"/>
              </a:ext>
            </a:extLst>
          </p:cNvPr>
          <p:cNvCxnSpPr>
            <a:cxnSpLocks/>
            <a:stCxn id="70" idx="0"/>
            <a:endCxn id="133" idx="4"/>
          </p:cNvCxnSpPr>
          <p:nvPr/>
        </p:nvCxnSpPr>
        <p:spPr>
          <a:xfrm flipV="1">
            <a:off x="9971728" y="5484214"/>
            <a:ext cx="506197" cy="467263"/>
          </a:xfrm>
          <a:prstGeom prst="straightConnector1">
            <a:avLst/>
          </a:prstGeom>
          <a:ln w="28575">
            <a:solidFill>
              <a:srgbClr val="C00000"/>
            </a:solidFill>
            <a:tailEnd type="triangle" w="med" len="lg"/>
          </a:ln>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724CFA0B-2772-F2CD-F1DC-F9B25CC6CE2D}"/>
              </a:ext>
            </a:extLst>
          </p:cNvPr>
          <p:cNvCxnSpPr>
            <a:cxnSpLocks/>
            <a:stCxn id="132" idx="0"/>
            <a:endCxn id="81" idx="2"/>
          </p:cNvCxnSpPr>
          <p:nvPr/>
        </p:nvCxnSpPr>
        <p:spPr>
          <a:xfrm flipV="1">
            <a:off x="9505188" y="4916215"/>
            <a:ext cx="2024" cy="38511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D67523CE-AD4D-772E-7C0A-D15A112518C9}"/>
              </a:ext>
            </a:extLst>
          </p:cNvPr>
          <p:cNvCxnSpPr>
            <a:cxnSpLocks/>
            <a:stCxn id="133" idx="0"/>
            <a:endCxn id="82" idx="2"/>
          </p:cNvCxnSpPr>
          <p:nvPr/>
        </p:nvCxnSpPr>
        <p:spPr>
          <a:xfrm flipH="1" flipV="1">
            <a:off x="10477920" y="4916215"/>
            <a:ext cx="5" cy="385119"/>
          </a:xfrm>
          <a:prstGeom prst="straightConnector1">
            <a:avLst/>
          </a:prstGeom>
          <a:ln w="28575">
            <a:solidFill>
              <a:srgbClr val="C00000"/>
            </a:solidFill>
            <a:tailEnd type="triangle" w="med" len="lg"/>
          </a:ln>
        </p:spPr>
        <p:style>
          <a:lnRef idx="1">
            <a:schemeClr val="dk1"/>
          </a:lnRef>
          <a:fillRef idx="0">
            <a:schemeClr val="dk1"/>
          </a:fillRef>
          <a:effectRef idx="0">
            <a:schemeClr val="dk1"/>
          </a:effectRef>
          <a:fontRef idx="minor">
            <a:schemeClr val="tx1"/>
          </a:fontRef>
        </p:style>
      </p:cxnSp>
      <p:sp>
        <p:nvSpPr>
          <p:cNvPr id="150" name="TextBox 149">
            <a:extLst>
              <a:ext uri="{FF2B5EF4-FFF2-40B4-BE49-F238E27FC236}">
                <a16:creationId xmlns:a16="http://schemas.microsoft.com/office/drawing/2014/main" id="{F6A16DFA-C95F-DD96-6295-4E8BA86FA16E}"/>
              </a:ext>
            </a:extLst>
          </p:cNvPr>
          <p:cNvSpPr txBox="1"/>
          <p:nvPr/>
        </p:nvSpPr>
        <p:spPr>
          <a:xfrm>
            <a:off x="8894466" y="2614417"/>
            <a:ext cx="2324671" cy="369332"/>
          </a:xfrm>
          <a:prstGeom prst="rect">
            <a:avLst/>
          </a:prstGeom>
          <a:noFill/>
        </p:spPr>
        <p:txBody>
          <a:bodyPr wrap="square" rtlCol="0">
            <a:spAutoFit/>
          </a:bodyPr>
          <a:lstStyle/>
          <a:p>
            <a:pPr algn="ctr"/>
            <a:r>
              <a:rPr lang="en-US" dirty="0" err="1">
                <a:solidFill>
                  <a:srgbClr val="CB6608"/>
                </a:solidFill>
              </a:rPr>
              <a:t>fun.targ</a:t>
            </a:r>
            <a:r>
              <a:rPr lang="en-US" dirty="0">
                <a:solidFill>
                  <a:srgbClr val="CB6608"/>
                </a:solidFill>
              </a:rPr>
              <a:t> = </a:t>
            </a:r>
            <a:r>
              <a:rPr lang="en-US" dirty="0" err="1">
                <a:solidFill>
                  <a:srgbClr val="CB6608"/>
                </a:solidFill>
              </a:rPr>
              <a:t>arg.type</a:t>
            </a:r>
            <a:endParaRPr lang="en-US" dirty="0"/>
          </a:p>
        </p:txBody>
      </p:sp>
      <p:sp>
        <p:nvSpPr>
          <p:cNvPr id="53" name="TextBox 52">
            <a:extLst>
              <a:ext uri="{FF2B5EF4-FFF2-40B4-BE49-F238E27FC236}">
                <a16:creationId xmlns:a16="http://schemas.microsoft.com/office/drawing/2014/main" id="{C6CD6B01-BBB4-706A-B3FD-30F0245D8251}"/>
              </a:ext>
            </a:extLst>
          </p:cNvPr>
          <p:cNvSpPr txBox="1"/>
          <p:nvPr/>
        </p:nvSpPr>
        <p:spPr>
          <a:xfrm>
            <a:off x="838200" y="3096874"/>
            <a:ext cx="4196024" cy="1200329"/>
          </a:xfrm>
          <a:prstGeom prst="rect">
            <a:avLst/>
          </a:prstGeom>
          <a:noFill/>
        </p:spPr>
        <p:txBody>
          <a:bodyPr wrap="square">
            <a:spAutoFit/>
          </a:bodyPr>
          <a:lstStyle/>
          <a:p>
            <a:r>
              <a:rPr lang="el-GR" sz="2400" dirty="0">
                <a:latin typeface="Consolas" panose="020B0609020204030204" pitchFamily="49" charset="0"/>
              </a:rPr>
              <a:t>Γ</a:t>
            </a:r>
            <a:r>
              <a:rPr lang="en-US" sz="2400" dirty="0">
                <a:latin typeface="Consolas" panose="020B0609020204030204" pitchFamily="49" charset="0"/>
              </a:rPr>
              <a:t> = { </a:t>
            </a:r>
            <a:r>
              <a:rPr lang="en-US" sz="2400" dirty="0">
                <a:solidFill>
                  <a:srgbClr val="CB6608"/>
                </a:solidFill>
                <a:latin typeface="Consolas" panose="020B0609020204030204" pitchFamily="49" charset="0"/>
              </a:rPr>
              <a:t>x</a:t>
            </a:r>
            <a:r>
              <a:rPr lang="en-US" sz="2400" dirty="0">
                <a:latin typeface="Consolas" panose="020B0609020204030204" pitchFamily="49" charset="0"/>
              </a:rPr>
              <a:t>: Int, </a:t>
            </a:r>
            <a:r>
              <a:rPr lang="en-US" sz="2400" dirty="0">
                <a:solidFill>
                  <a:srgbClr val="0070C0"/>
                </a:solidFill>
                <a:latin typeface="Consolas" panose="020B0609020204030204" pitchFamily="49" charset="0"/>
              </a:rPr>
              <a:t>y</a:t>
            </a:r>
            <a:r>
              <a:rPr lang="en-US" sz="2400" dirty="0">
                <a:latin typeface="Consolas" panose="020B0609020204030204" pitchFamily="49" charset="0"/>
              </a:rPr>
              <a:t>: Char,</a:t>
            </a:r>
          </a:p>
          <a:p>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Int  </a:t>
            </a:r>
            <a:r>
              <a:rPr lang="en-US" sz="2400" b="0" i="0" u="none" strike="noStrike" dirty="0">
                <a:solidFill>
                  <a:srgbClr val="000000"/>
                </a:solidFill>
                <a:effectLst/>
                <a:latin typeface="Consolas" panose="020B0609020204030204" pitchFamily="49" charset="0"/>
              </a:rPr>
              <a:t>→</a:t>
            </a:r>
            <a:r>
              <a:rPr lang="en-US" sz="2400" dirty="0">
                <a:latin typeface="Consolas" panose="020B0609020204030204" pitchFamily="49" charset="0"/>
              </a:rPr>
              <a:t> Bool,</a:t>
            </a:r>
          </a:p>
          <a:p>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Char </a:t>
            </a:r>
            <a:r>
              <a:rPr lang="en-US" sz="2400" b="0" i="0" u="none" strike="noStrike" dirty="0">
                <a:solidFill>
                  <a:srgbClr val="000000"/>
                </a:solidFill>
                <a:effectLst/>
                <a:latin typeface="Consolas" panose="020B0609020204030204" pitchFamily="49" charset="0"/>
              </a:rPr>
              <a:t>→ Int</a:t>
            </a:r>
            <a:r>
              <a:rPr lang="en-US" sz="2400" dirty="0">
                <a:latin typeface="Consolas" panose="020B0609020204030204" pitchFamily="49" charset="0"/>
              </a:rPr>
              <a:t>   }</a:t>
            </a:r>
          </a:p>
        </p:txBody>
      </p:sp>
      <p:sp>
        <p:nvSpPr>
          <p:cNvPr id="52" name="TextBox 51">
            <a:extLst>
              <a:ext uri="{FF2B5EF4-FFF2-40B4-BE49-F238E27FC236}">
                <a16:creationId xmlns:a16="http://schemas.microsoft.com/office/drawing/2014/main" id="{1E9BB3DB-D6B5-98B1-8C39-FA2CE1C27640}"/>
              </a:ext>
            </a:extLst>
          </p:cNvPr>
          <p:cNvSpPr txBox="1"/>
          <p:nvPr/>
        </p:nvSpPr>
        <p:spPr>
          <a:xfrm>
            <a:off x="3168503" y="4467020"/>
            <a:ext cx="2322626" cy="646331"/>
          </a:xfrm>
          <a:prstGeom prst="rect">
            <a:avLst/>
          </a:prstGeom>
          <a:noFill/>
        </p:spPr>
        <p:txBody>
          <a:bodyPr wrap="square" rtlCol="0">
            <a:spAutoFit/>
          </a:bodyPr>
          <a:lstStyle/>
          <a:p>
            <a:pPr algn="ctr"/>
            <a:r>
              <a:rPr lang="en-US" dirty="0">
                <a:solidFill>
                  <a:srgbClr val="C00000"/>
                </a:solidFill>
              </a:rPr>
              <a:t>not an accepting run</a:t>
            </a:r>
          </a:p>
          <a:p>
            <a:pPr algn="ctr"/>
            <a:r>
              <a:rPr lang="en-US" dirty="0">
                <a:solidFill>
                  <a:srgbClr val="C00000"/>
                </a:solidFill>
              </a:rPr>
              <a:t>(violates constraint)</a:t>
            </a:r>
          </a:p>
        </p:txBody>
      </p:sp>
      <p:cxnSp>
        <p:nvCxnSpPr>
          <p:cNvPr id="54" name="Straight Connector 53">
            <a:extLst>
              <a:ext uri="{FF2B5EF4-FFF2-40B4-BE49-F238E27FC236}">
                <a16:creationId xmlns:a16="http://schemas.microsoft.com/office/drawing/2014/main" id="{572596DF-4242-A984-A4FB-FC469B7A9212}"/>
              </a:ext>
            </a:extLst>
          </p:cNvPr>
          <p:cNvCxnSpPr>
            <a:cxnSpLocks/>
            <a:stCxn id="52" idx="3"/>
          </p:cNvCxnSpPr>
          <p:nvPr/>
        </p:nvCxnSpPr>
        <p:spPr>
          <a:xfrm flipV="1">
            <a:off x="5491129" y="4149773"/>
            <a:ext cx="1575810" cy="640413"/>
          </a:xfrm>
          <a:prstGeom prst="line">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67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A1E9-3F22-D845-47F3-D6DA439F0FA2}"/>
              </a:ext>
            </a:extLst>
          </p:cNvPr>
          <p:cNvSpPr>
            <a:spLocks noGrp="1"/>
          </p:cNvSpPr>
          <p:nvPr>
            <p:ph type="title"/>
          </p:nvPr>
        </p:nvSpPr>
        <p:spPr/>
        <p:txBody>
          <a:bodyPr/>
          <a:lstStyle/>
          <a:p>
            <a:r>
              <a:rPr lang="en-US" dirty="0"/>
              <a:t>level 2: basic polymorphism</a:t>
            </a:r>
          </a:p>
        </p:txBody>
      </p:sp>
      <p:sp>
        <p:nvSpPr>
          <p:cNvPr id="4" name="Slide Number Placeholder 3">
            <a:extLst>
              <a:ext uri="{FF2B5EF4-FFF2-40B4-BE49-F238E27FC236}">
                <a16:creationId xmlns:a16="http://schemas.microsoft.com/office/drawing/2014/main" id="{581167DD-FEF3-101D-7B40-697ACE46E4F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27</a:t>
            </a:fld>
            <a:endParaRPr lang="en-US"/>
          </a:p>
        </p:txBody>
      </p:sp>
      <p:sp>
        <p:nvSpPr>
          <p:cNvPr id="5" name="TextBox 4">
            <a:extLst>
              <a:ext uri="{FF2B5EF4-FFF2-40B4-BE49-F238E27FC236}">
                <a16:creationId xmlns:a16="http://schemas.microsoft.com/office/drawing/2014/main" id="{EAB5E0A1-AA00-E63B-3409-FE55D6BBF640}"/>
              </a:ext>
            </a:extLst>
          </p:cNvPr>
          <p:cNvSpPr txBox="1"/>
          <p:nvPr/>
        </p:nvSpPr>
        <p:spPr>
          <a:xfrm>
            <a:off x="838200" y="3096874"/>
            <a:ext cx="4196024" cy="1938992"/>
          </a:xfrm>
          <a:prstGeom prst="rect">
            <a:avLst/>
          </a:prstGeom>
          <a:noFill/>
        </p:spPr>
        <p:txBody>
          <a:bodyPr wrap="square">
            <a:spAutoFit/>
          </a:bodyPr>
          <a:lstStyle/>
          <a:p>
            <a:r>
              <a:rPr lang="el-GR" sz="2400" dirty="0">
                <a:latin typeface="Consolas" panose="020B0609020204030204" pitchFamily="49" charset="0"/>
              </a:rPr>
              <a:t>Γ</a:t>
            </a:r>
            <a:r>
              <a:rPr lang="en-US" sz="2400" dirty="0">
                <a:latin typeface="Consolas" panose="020B0609020204030204" pitchFamily="49" charset="0"/>
              </a:rPr>
              <a:t> = { </a:t>
            </a:r>
            <a:r>
              <a:rPr lang="en-US" sz="2400" dirty="0">
                <a:solidFill>
                  <a:srgbClr val="CB6608"/>
                </a:solidFill>
                <a:latin typeface="Consolas" panose="020B0609020204030204" pitchFamily="49" charset="0"/>
              </a:rPr>
              <a:t>x</a:t>
            </a:r>
            <a:r>
              <a:rPr lang="en-US" sz="2400" dirty="0">
                <a:latin typeface="Consolas" panose="020B0609020204030204" pitchFamily="49" charset="0"/>
              </a:rPr>
              <a:t>: Int, </a:t>
            </a:r>
            <a:r>
              <a:rPr lang="en-US" sz="2400" dirty="0">
                <a:solidFill>
                  <a:srgbClr val="0070C0"/>
                </a:solidFill>
                <a:latin typeface="Consolas" panose="020B0609020204030204" pitchFamily="49" charset="0"/>
              </a:rPr>
              <a:t>y</a:t>
            </a:r>
            <a:r>
              <a:rPr lang="en-US" sz="2400" dirty="0">
                <a:latin typeface="Consolas" panose="020B0609020204030204" pitchFamily="49" charset="0"/>
              </a:rPr>
              <a:t>: Char,</a:t>
            </a:r>
          </a:p>
          <a:p>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Int  </a:t>
            </a:r>
            <a:r>
              <a:rPr lang="en-US" sz="2400" b="0" i="0" u="none" strike="noStrike" dirty="0">
                <a:solidFill>
                  <a:srgbClr val="000000"/>
                </a:solidFill>
                <a:effectLst/>
                <a:latin typeface="Consolas" panose="020B0609020204030204" pitchFamily="49" charset="0"/>
              </a:rPr>
              <a:t>→</a:t>
            </a:r>
            <a:r>
              <a:rPr lang="en-US" sz="2400" dirty="0">
                <a:latin typeface="Consolas" panose="020B0609020204030204" pitchFamily="49" charset="0"/>
              </a:rPr>
              <a:t> Bool,</a:t>
            </a:r>
          </a:p>
          <a:p>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Char </a:t>
            </a:r>
            <a:r>
              <a:rPr lang="en-US" sz="2400" b="0" i="0" u="none" strike="noStrike" dirty="0">
                <a:solidFill>
                  <a:srgbClr val="000000"/>
                </a:solidFill>
                <a:effectLst/>
                <a:latin typeface="Consolas" panose="020B0609020204030204" pitchFamily="49" charset="0"/>
              </a:rPr>
              <a:t>→ Int,</a:t>
            </a:r>
          </a:p>
          <a:p>
            <a:r>
              <a:rPr lang="en-US" sz="2400" dirty="0">
                <a:solidFill>
                  <a:srgbClr val="000000"/>
                </a:solidFill>
                <a:latin typeface="Consolas" panose="020B0609020204030204" pitchFamily="49" charset="0"/>
              </a:rPr>
              <a:t>      </a:t>
            </a:r>
            <a:r>
              <a:rPr lang="en-US" sz="2400" dirty="0">
                <a:solidFill>
                  <a:srgbClr val="C00000"/>
                </a:solidFill>
                <a:latin typeface="Consolas" panose="020B0609020204030204" pitchFamily="49" charset="0"/>
              </a:rPr>
              <a:t>h</a:t>
            </a:r>
            <a:r>
              <a:rPr lang="en-US" sz="2400" dirty="0">
                <a:solidFill>
                  <a:srgbClr val="000000"/>
                </a:solidFill>
                <a:latin typeface="Consolas" panose="020B0609020204030204" pitchFamily="49" charset="0"/>
              </a:rPr>
              <a:t>: </a:t>
            </a:r>
            <a:r>
              <a:rPr lang="en-US" sz="2400" dirty="0"/>
              <a:t>∀</a:t>
            </a:r>
            <a:r>
              <a:rPr lang="en-US" sz="2400" dirty="0">
                <a:solidFill>
                  <a:srgbClr val="000000"/>
                </a:solidFill>
                <a:latin typeface="Consolas" panose="020B0609020204030204" pitchFamily="49" charset="0"/>
              </a:rPr>
              <a:t>a . a </a:t>
            </a:r>
            <a:r>
              <a:rPr lang="en-US" sz="2400" b="0" i="0" u="none" strike="noStrike" dirty="0">
                <a:solidFill>
                  <a:srgbClr val="000000"/>
                </a:solidFill>
                <a:effectLst/>
                <a:latin typeface="Consolas" panose="020B0609020204030204" pitchFamily="49" charset="0"/>
              </a:rPr>
              <a:t>→ a</a:t>
            </a:r>
            <a:r>
              <a:rPr lang="en-US" sz="2400" dirty="0">
                <a:solidFill>
                  <a:srgbClr val="000000"/>
                </a:solidFill>
                <a:latin typeface="Consolas" panose="020B0609020204030204" pitchFamily="49" charset="0"/>
              </a:rPr>
              <a:t> </a:t>
            </a:r>
            <a:endParaRPr lang="en-US" sz="2400" b="0" i="0" u="none" strike="noStrike" dirty="0">
              <a:solidFill>
                <a:srgbClr val="000000"/>
              </a:solidFill>
              <a:effectLst/>
              <a:latin typeface="Consolas" panose="020B0609020204030204" pitchFamily="49" charset="0"/>
            </a:endParaRPr>
          </a:p>
          <a:p>
            <a:r>
              <a:rPr lang="en-US" sz="2400" dirty="0">
                <a:latin typeface="Consolas" panose="020B0609020204030204" pitchFamily="49" charset="0"/>
              </a:rPr>
              <a:t>   }</a:t>
            </a:r>
          </a:p>
        </p:txBody>
      </p:sp>
      <p:sp>
        <p:nvSpPr>
          <p:cNvPr id="6" name="TextBox 5">
            <a:extLst>
              <a:ext uri="{FF2B5EF4-FFF2-40B4-BE49-F238E27FC236}">
                <a16:creationId xmlns:a16="http://schemas.microsoft.com/office/drawing/2014/main" id="{041F8286-9859-9D75-9F8E-3EA271E4942E}"/>
              </a:ext>
            </a:extLst>
          </p:cNvPr>
          <p:cNvSpPr txBox="1"/>
          <p:nvPr/>
        </p:nvSpPr>
        <p:spPr>
          <a:xfrm>
            <a:off x="6267241" y="3258866"/>
            <a:ext cx="4960740" cy="830997"/>
          </a:xfrm>
          <a:prstGeom prst="rect">
            <a:avLst/>
          </a:prstGeom>
          <a:noFill/>
        </p:spPr>
        <p:txBody>
          <a:bodyPr wrap="square" rtlCol="0">
            <a:spAutoFit/>
          </a:bodyPr>
          <a:lstStyle/>
          <a:p>
            <a:pPr algn="ctr"/>
            <a:r>
              <a:rPr lang="en-US" sz="2400" dirty="0"/>
              <a:t>what if functions can be </a:t>
            </a:r>
            <a:r>
              <a:rPr lang="en-US" sz="2400" dirty="0">
                <a:solidFill>
                  <a:srgbClr val="CB6608"/>
                </a:solidFill>
              </a:rPr>
              <a:t>polymorphic</a:t>
            </a:r>
            <a:r>
              <a:rPr lang="en-US" sz="2400" dirty="0"/>
              <a:t>?</a:t>
            </a:r>
          </a:p>
        </p:txBody>
      </p:sp>
      <p:sp>
        <p:nvSpPr>
          <p:cNvPr id="3" name="Rectangle 2">
            <a:extLst>
              <a:ext uri="{FF2B5EF4-FFF2-40B4-BE49-F238E27FC236}">
                <a16:creationId xmlns:a16="http://schemas.microsoft.com/office/drawing/2014/main" id="{A8EA934B-DCC0-13C3-149E-C4AB811C72FC}"/>
              </a:ext>
            </a:extLst>
          </p:cNvPr>
          <p:cNvSpPr/>
          <p:nvPr/>
        </p:nvSpPr>
        <p:spPr>
          <a:xfrm>
            <a:off x="1871330" y="4274288"/>
            <a:ext cx="2392326" cy="340242"/>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2047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A1E9-3F22-D845-47F3-D6DA439F0FA2}"/>
              </a:ext>
            </a:extLst>
          </p:cNvPr>
          <p:cNvSpPr>
            <a:spLocks noGrp="1"/>
          </p:cNvSpPr>
          <p:nvPr>
            <p:ph type="title"/>
          </p:nvPr>
        </p:nvSpPr>
        <p:spPr/>
        <p:txBody>
          <a:bodyPr/>
          <a:lstStyle/>
          <a:p>
            <a:r>
              <a:rPr lang="en-US" dirty="0"/>
              <a:t>level 2: basic polymorphism</a:t>
            </a:r>
          </a:p>
        </p:txBody>
      </p:sp>
      <p:sp>
        <p:nvSpPr>
          <p:cNvPr id="4" name="Slide Number Placeholder 3">
            <a:extLst>
              <a:ext uri="{FF2B5EF4-FFF2-40B4-BE49-F238E27FC236}">
                <a16:creationId xmlns:a16="http://schemas.microsoft.com/office/drawing/2014/main" id="{581167DD-FEF3-101D-7B40-697ACE46E4F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28</a:t>
            </a:fld>
            <a:endParaRPr lang="en-US"/>
          </a:p>
        </p:txBody>
      </p:sp>
      <p:sp>
        <p:nvSpPr>
          <p:cNvPr id="5" name="TextBox 4">
            <a:extLst>
              <a:ext uri="{FF2B5EF4-FFF2-40B4-BE49-F238E27FC236}">
                <a16:creationId xmlns:a16="http://schemas.microsoft.com/office/drawing/2014/main" id="{EAB5E0A1-AA00-E63B-3409-FE55D6BBF640}"/>
              </a:ext>
            </a:extLst>
          </p:cNvPr>
          <p:cNvSpPr txBox="1"/>
          <p:nvPr/>
        </p:nvSpPr>
        <p:spPr>
          <a:xfrm>
            <a:off x="838200" y="3096874"/>
            <a:ext cx="4196024" cy="1938992"/>
          </a:xfrm>
          <a:prstGeom prst="rect">
            <a:avLst/>
          </a:prstGeom>
          <a:noFill/>
        </p:spPr>
        <p:txBody>
          <a:bodyPr wrap="square">
            <a:spAutoFit/>
          </a:bodyPr>
          <a:lstStyle/>
          <a:p>
            <a:r>
              <a:rPr lang="el-GR" sz="2400" dirty="0">
                <a:latin typeface="Consolas" panose="020B0609020204030204" pitchFamily="49" charset="0"/>
              </a:rPr>
              <a:t>Γ</a:t>
            </a:r>
            <a:r>
              <a:rPr lang="en-US" sz="2400" dirty="0">
                <a:latin typeface="Consolas" panose="020B0609020204030204" pitchFamily="49" charset="0"/>
              </a:rPr>
              <a:t> = { </a:t>
            </a:r>
            <a:r>
              <a:rPr lang="en-US" sz="2400" dirty="0">
                <a:solidFill>
                  <a:srgbClr val="CB6608"/>
                </a:solidFill>
                <a:latin typeface="Consolas" panose="020B0609020204030204" pitchFamily="49" charset="0"/>
              </a:rPr>
              <a:t>x</a:t>
            </a:r>
            <a:r>
              <a:rPr lang="en-US" sz="2400" dirty="0">
                <a:latin typeface="Consolas" panose="020B0609020204030204" pitchFamily="49" charset="0"/>
              </a:rPr>
              <a:t>: Int, </a:t>
            </a:r>
            <a:r>
              <a:rPr lang="en-US" sz="2400" dirty="0">
                <a:solidFill>
                  <a:srgbClr val="0070C0"/>
                </a:solidFill>
                <a:latin typeface="Consolas" panose="020B0609020204030204" pitchFamily="49" charset="0"/>
              </a:rPr>
              <a:t>y</a:t>
            </a:r>
            <a:r>
              <a:rPr lang="en-US" sz="2400" dirty="0">
                <a:latin typeface="Consolas" panose="020B0609020204030204" pitchFamily="49" charset="0"/>
              </a:rPr>
              <a:t>: Char,</a:t>
            </a:r>
          </a:p>
          <a:p>
            <a:r>
              <a:rPr lang="en-US" sz="2400" dirty="0">
                <a:latin typeface="Consolas" panose="020B0609020204030204" pitchFamily="49" charset="0"/>
              </a:rPr>
              <a:t>      </a:t>
            </a:r>
            <a:r>
              <a:rPr lang="en-US" sz="2400" dirty="0">
                <a:solidFill>
                  <a:srgbClr val="7030A0"/>
                </a:solidFill>
                <a:latin typeface="Consolas" panose="020B0609020204030204" pitchFamily="49" charset="0"/>
              </a:rPr>
              <a:t>f</a:t>
            </a:r>
            <a:r>
              <a:rPr lang="en-US" sz="2400" dirty="0">
                <a:latin typeface="Consolas" panose="020B0609020204030204" pitchFamily="49" charset="0"/>
              </a:rPr>
              <a:t>: Int  </a:t>
            </a:r>
            <a:r>
              <a:rPr lang="en-US" sz="2400" b="0" i="0" u="none" strike="noStrike" dirty="0">
                <a:solidFill>
                  <a:srgbClr val="000000"/>
                </a:solidFill>
                <a:effectLst/>
                <a:latin typeface="Consolas" panose="020B0609020204030204" pitchFamily="49" charset="0"/>
              </a:rPr>
              <a:t>→</a:t>
            </a:r>
            <a:r>
              <a:rPr lang="en-US" sz="2400" dirty="0">
                <a:latin typeface="Consolas" panose="020B0609020204030204" pitchFamily="49" charset="0"/>
              </a:rPr>
              <a:t> Bool,</a:t>
            </a:r>
          </a:p>
          <a:p>
            <a:r>
              <a:rPr lang="en-US" sz="2400" dirty="0">
                <a:latin typeface="Consolas" panose="020B0609020204030204" pitchFamily="49" charset="0"/>
              </a:rPr>
              <a:t>      </a:t>
            </a:r>
            <a:r>
              <a:rPr lang="en-US" sz="2400" dirty="0">
                <a:solidFill>
                  <a:srgbClr val="006600"/>
                </a:solidFill>
                <a:latin typeface="Consolas" panose="020B0609020204030204" pitchFamily="49" charset="0"/>
              </a:rPr>
              <a:t>g</a:t>
            </a:r>
            <a:r>
              <a:rPr lang="en-US" sz="2400" dirty="0">
                <a:latin typeface="Consolas" panose="020B0609020204030204" pitchFamily="49" charset="0"/>
              </a:rPr>
              <a:t>: Char </a:t>
            </a:r>
            <a:r>
              <a:rPr lang="en-US" sz="2400" b="0" i="0" u="none" strike="noStrike" dirty="0">
                <a:solidFill>
                  <a:srgbClr val="000000"/>
                </a:solidFill>
                <a:effectLst/>
                <a:latin typeface="Consolas" panose="020B0609020204030204" pitchFamily="49" charset="0"/>
              </a:rPr>
              <a:t>→ Int,</a:t>
            </a:r>
          </a:p>
          <a:p>
            <a:r>
              <a:rPr lang="en-US" sz="2400" dirty="0">
                <a:solidFill>
                  <a:srgbClr val="000000"/>
                </a:solidFill>
                <a:latin typeface="Consolas" panose="020B0609020204030204" pitchFamily="49" charset="0"/>
              </a:rPr>
              <a:t>      </a:t>
            </a:r>
            <a:r>
              <a:rPr lang="en-US" sz="2400" dirty="0">
                <a:solidFill>
                  <a:srgbClr val="C00000"/>
                </a:solidFill>
                <a:latin typeface="Consolas" panose="020B0609020204030204" pitchFamily="49" charset="0"/>
              </a:rPr>
              <a:t>h</a:t>
            </a:r>
            <a:r>
              <a:rPr lang="en-US" sz="2400" dirty="0">
                <a:solidFill>
                  <a:srgbClr val="000000"/>
                </a:solidFill>
                <a:latin typeface="Consolas" panose="020B0609020204030204" pitchFamily="49" charset="0"/>
              </a:rPr>
              <a:t>: </a:t>
            </a:r>
            <a:r>
              <a:rPr lang="en-US" sz="2400" dirty="0"/>
              <a:t>∀</a:t>
            </a:r>
            <a:r>
              <a:rPr lang="en-US" sz="2400" dirty="0">
                <a:solidFill>
                  <a:srgbClr val="000000"/>
                </a:solidFill>
                <a:latin typeface="Consolas" panose="020B0609020204030204" pitchFamily="49" charset="0"/>
              </a:rPr>
              <a:t>a . a </a:t>
            </a:r>
            <a:r>
              <a:rPr lang="en-US" sz="2400" b="0" i="0" u="none" strike="noStrike" dirty="0">
                <a:solidFill>
                  <a:srgbClr val="000000"/>
                </a:solidFill>
                <a:effectLst/>
                <a:latin typeface="Consolas" panose="020B0609020204030204" pitchFamily="49" charset="0"/>
              </a:rPr>
              <a:t>→ a</a:t>
            </a:r>
            <a:r>
              <a:rPr lang="en-US" sz="2400" dirty="0">
                <a:solidFill>
                  <a:srgbClr val="000000"/>
                </a:solidFill>
                <a:latin typeface="Consolas" panose="020B0609020204030204" pitchFamily="49" charset="0"/>
              </a:rPr>
              <a:t> </a:t>
            </a:r>
            <a:endParaRPr lang="en-US" sz="2400" b="0" i="0" u="none" strike="noStrike" dirty="0">
              <a:solidFill>
                <a:srgbClr val="000000"/>
              </a:solidFill>
              <a:effectLst/>
              <a:latin typeface="Consolas" panose="020B0609020204030204" pitchFamily="49" charset="0"/>
            </a:endParaRPr>
          </a:p>
          <a:p>
            <a:r>
              <a:rPr lang="en-US" sz="2400" dirty="0">
                <a:latin typeface="Consolas" panose="020B0609020204030204" pitchFamily="49" charset="0"/>
              </a:rPr>
              <a:t>   }</a:t>
            </a:r>
          </a:p>
        </p:txBody>
      </p:sp>
      <p:sp>
        <p:nvSpPr>
          <p:cNvPr id="7" name="Oval 6">
            <a:extLst>
              <a:ext uri="{FF2B5EF4-FFF2-40B4-BE49-F238E27FC236}">
                <a16:creationId xmlns:a16="http://schemas.microsoft.com/office/drawing/2014/main" id="{31225D98-58F6-C3E7-D48E-BD1A46E94BC7}"/>
              </a:ext>
            </a:extLst>
          </p:cNvPr>
          <p:cNvSpPr/>
          <p:nvPr/>
        </p:nvSpPr>
        <p:spPr>
          <a:xfrm>
            <a:off x="7211087" y="3390370"/>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8" name="Rectangle 7">
            <a:extLst>
              <a:ext uri="{FF2B5EF4-FFF2-40B4-BE49-F238E27FC236}">
                <a16:creationId xmlns:a16="http://schemas.microsoft.com/office/drawing/2014/main" id="{78A0027B-2F1A-781A-E3D7-9A8DEFB2FED4}"/>
              </a:ext>
            </a:extLst>
          </p:cNvPr>
          <p:cNvSpPr/>
          <p:nvPr/>
        </p:nvSpPr>
        <p:spPr>
          <a:xfrm>
            <a:off x="7376678" y="4449138"/>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f</a:t>
            </a:r>
          </a:p>
        </p:txBody>
      </p:sp>
      <p:sp>
        <p:nvSpPr>
          <p:cNvPr id="9" name="Rectangle 8">
            <a:extLst>
              <a:ext uri="{FF2B5EF4-FFF2-40B4-BE49-F238E27FC236}">
                <a16:creationId xmlns:a16="http://schemas.microsoft.com/office/drawing/2014/main" id="{03777F04-ABED-D0DC-6CAE-FF0D38D00771}"/>
              </a:ext>
            </a:extLst>
          </p:cNvPr>
          <p:cNvSpPr/>
          <p:nvPr/>
        </p:nvSpPr>
        <p:spPr>
          <a:xfrm>
            <a:off x="8089726" y="4449138"/>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g</a:t>
            </a:r>
          </a:p>
        </p:txBody>
      </p:sp>
      <p:cxnSp>
        <p:nvCxnSpPr>
          <p:cNvPr id="10" name="Straight Arrow Connector 9">
            <a:extLst>
              <a:ext uri="{FF2B5EF4-FFF2-40B4-BE49-F238E27FC236}">
                <a16:creationId xmlns:a16="http://schemas.microsoft.com/office/drawing/2014/main" id="{8C0A82E0-7780-41EA-08B3-FBACFC26DEF6}"/>
              </a:ext>
            </a:extLst>
          </p:cNvPr>
          <p:cNvCxnSpPr>
            <a:cxnSpLocks/>
            <a:stCxn id="8" idx="0"/>
            <a:endCxn id="7" idx="4"/>
          </p:cNvCxnSpPr>
          <p:nvPr/>
        </p:nvCxnSpPr>
        <p:spPr>
          <a:xfrm flipH="1" flipV="1">
            <a:off x="7602973" y="3939010"/>
            <a:ext cx="2305" cy="510128"/>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3D71624-77F9-B319-08B2-E36205F4C6EA}"/>
              </a:ext>
            </a:extLst>
          </p:cNvPr>
          <p:cNvCxnSpPr>
            <a:cxnSpLocks/>
            <a:stCxn id="9" idx="0"/>
            <a:endCxn id="7" idx="5"/>
          </p:cNvCxnSpPr>
          <p:nvPr/>
        </p:nvCxnSpPr>
        <p:spPr>
          <a:xfrm flipH="1" flipV="1">
            <a:off x="7880078" y="3858664"/>
            <a:ext cx="438248"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1F1C34EA-74B9-637F-F1C3-0EEF7B1ACCB9}"/>
              </a:ext>
            </a:extLst>
          </p:cNvPr>
          <p:cNvCxnSpPr>
            <a:cxnSpLocks/>
            <a:stCxn id="7" idx="0"/>
            <a:endCxn id="18" idx="1"/>
          </p:cNvCxnSpPr>
          <p:nvPr/>
        </p:nvCxnSpPr>
        <p:spPr>
          <a:xfrm flipV="1">
            <a:off x="7602973" y="2962746"/>
            <a:ext cx="899607"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FBF0FD61-FF3F-464A-4D86-960184E1EBED}"/>
              </a:ext>
            </a:extLst>
          </p:cNvPr>
          <p:cNvSpPr/>
          <p:nvPr/>
        </p:nvSpPr>
        <p:spPr>
          <a:xfrm>
            <a:off x="9535884" y="3390370"/>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4" name="Rectangle 13">
            <a:extLst>
              <a:ext uri="{FF2B5EF4-FFF2-40B4-BE49-F238E27FC236}">
                <a16:creationId xmlns:a16="http://schemas.microsoft.com/office/drawing/2014/main" id="{8A8B586A-635E-B2BD-9826-6BB59653E43E}"/>
              </a:ext>
            </a:extLst>
          </p:cNvPr>
          <p:cNvSpPr/>
          <p:nvPr/>
        </p:nvSpPr>
        <p:spPr>
          <a:xfrm>
            <a:off x="9278612" y="4449138"/>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5" name="Rectangle 14">
            <a:extLst>
              <a:ext uri="{FF2B5EF4-FFF2-40B4-BE49-F238E27FC236}">
                <a16:creationId xmlns:a16="http://schemas.microsoft.com/office/drawing/2014/main" id="{F7486E04-5A62-BC76-01BC-2057FCDB5612}"/>
              </a:ext>
            </a:extLst>
          </p:cNvPr>
          <p:cNvSpPr/>
          <p:nvPr/>
        </p:nvSpPr>
        <p:spPr>
          <a:xfrm>
            <a:off x="10249320" y="4449138"/>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6" name="Straight Arrow Connector 15">
            <a:extLst>
              <a:ext uri="{FF2B5EF4-FFF2-40B4-BE49-F238E27FC236}">
                <a16:creationId xmlns:a16="http://schemas.microsoft.com/office/drawing/2014/main" id="{DB338D70-0330-270B-B84A-89E2C7515D90}"/>
              </a:ext>
            </a:extLst>
          </p:cNvPr>
          <p:cNvCxnSpPr>
            <a:cxnSpLocks/>
            <a:stCxn id="14" idx="0"/>
            <a:endCxn id="13" idx="3"/>
          </p:cNvCxnSpPr>
          <p:nvPr/>
        </p:nvCxnSpPr>
        <p:spPr>
          <a:xfrm flipV="1">
            <a:off x="9507212" y="3858664"/>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04A3359F-DD31-6D8A-0A14-DAF345D0E3C7}"/>
              </a:ext>
            </a:extLst>
          </p:cNvPr>
          <p:cNvCxnSpPr>
            <a:cxnSpLocks/>
            <a:stCxn id="15" idx="0"/>
            <a:endCxn id="13" idx="5"/>
          </p:cNvCxnSpPr>
          <p:nvPr/>
        </p:nvCxnSpPr>
        <p:spPr>
          <a:xfrm flipH="1" flipV="1">
            <a:off x="10204875" y="3858664"/>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D7AE5090-357D-BAB9-0AB3-6134E9DD0A54}"/>
              </a:ext>
            </a:extLst>
          </p:cNvPr>
          <p:cNvSpPr/>
          <p:nvPr/>
        </p:nvSpPr>
        <p:spPr>
          <a:xfrm>
            <a:off x="8502580" y="2734146"/>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9" name="Straight Arrow Connector 18">
            <a:extLst>
              <a:ext uri="{FF2B5EF4-FFF2-40B4-BE49-F238E27FC236}">
                <a16:creationId xmlns:a16="http://schemas.microsoft.com/office/drawing/2014/main" id="{75BAE645-7727-885D-3B7C-B7D245B9432C}"/>
              </a:ext>
            </a:extLst>
          </p:cNvPr>
          <p:cNvCxnSpPr>
            <a:cxnSpLocks/>
            <a:stCxn id="13" idx="0"/>
            <a:endCxn id="18" idx="3"/>
          </p:cNvCxnSpPr>
          <p:nvPr/>
        </p:nvCxnSpPr>
        <p:spPr>
          <a:xfrm flipH="1" flipV="1">
            <a:off x="8959780" y="2962746"/>
            <a:ext cx="967990"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274AF1BB-E0EC-8309-81D7-68EB18C66F6E}"/>
              </a:ext>
            </a:extLst>
          </p:cNvPr>
          <p:cNvSpPr/>
          <p:nvPr/>
        </p:nvSpPr>
        <p:spPr>
          <a:xfrm>
            <a:off x="8466004" y="1670455"/>
            <a:ext cx="530352" cy="530352"/>
          </a:xfrm>
          <a:prstGeom prst="ellipse">
            <a:avLst/>
          </a:prstGeom>
          <a:ln w="381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1" name="Straight Arrow Connector 20">
            <a:extLst>
              <a:ext uri="{FF2B5EF4-FFF2-40B4-BE49-F238E27FC236}">
                <a16:creationId xmlns:a16="http://schemas.microsoft.com/office/drawing/2014/main" id="{C5D3CDD7-8BCA-BE9E-1BE7-D7F70201F636}"/>
              </a:ext>
            </a:extLst>
          </p:cNvPr>
          <p:cNvCxnSpPr>
            <a:cxnSpLocks/>
            <a:stCxn id="18" idx="0"/>
            <a:endCxn id="20" idx="4"/>
          </p:cNvCxnSpPr>
          <p:nvPr/>
        </p:nvCxnSpPr>
        <p:spPr>
          <a:xfrm flipV="1">
            <a:off x="8731180" y="2200807"/>
            <a:ext cx="0" cy="53333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365913CA-703C-2F7B-BD2F-7654E1482B80}"/>
              </a:ext>
            </a:extLst>
          </p:cNvPr>
          <p:cNvSpPr txBox="1"/>
          <p:nvPr/>
        </p:nvSpPr>
        <p:spPr>
          <a:xfrm>
            <a:off x="7797013" y="3155585"/>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3" name="TextBox 22">
            <a:extLst>
              <a:ext uri="{FF2B5EF4-FFF2-40B4-BE49-F238E27FC236}">
                <a16:creationId xmlns:a16="http://schemas.microsoft.com/office/drawing/2014/main" id="{8A34B425-1915-62FF-640D-DC31DE6239C5}"/>
              </a:ext>
            </a:extLst>
          </p:cNvPr>
          <p:cNvSpPr txBox="1"/>
          <p:nvPr/>
        </p:nvSpPr>
        <p:spPr>
          <a:xfrm>
            <a:off x="9004628" y="3111139"/>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6" name="TextBox 25">
            <a:extLst>
              <a:ext uri="{FF2B5EF4-FFF2-40B4-BE49-F238E27FC236}">
                <a16:creationId xmlns:a16="http://schemas.microsoft.com/office/drawing/2014/main" id="{12DBE367-A311-E9AB-CE5C-809FEEDDB8F7}"/>
              </a:ext>
            </a:extLst>
          </p:cNvPr>
          <p:cNvSpPr txBox="1"/>
          <p:nvPr/>
        </p:nvSpPr>
        <p:spPr>
          <a:xfrm>
            <a:off x="8964428" y="4972891"/>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7" name="TextBox 26">
            <a:extLst>
              <a:ext uri="{FF2B5EF4-FFF2-40B4-BE49-F238E27FC236}">
                <a16:creationId xmlns:a16="http://schemas.microsoft.com/office/drawing/2014/main" id="{6B9727E6-DA02-02BC-F062-6CE9A97A3A94}"/>
              </a:ext>
            </a:extLst>
          </p:cNvPr>
          <p:cNvSpPr txBox="1"/>
          <p:nvPr/>
        </p:nvSpPr>
        <p:spPr>
          <a:xfrm>
            <a:off x="10391377" y="4972891"/>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30" name="Rectangle 29">
            <a:extLst>
              <a:ext uri="{FF2B5EF4-FFF2-40B4-BE49-F238E27FC236}">
                <a16:creationId xmlns:a16="http://schemas.microsoft.com/office/drawing/2014/main" id="{DC4AE9E6-021F-602C-A3A8-539CCA0A8C90}"/>
              </a:ext>
            </a:extLst>
          </p:cNvPr>
          <p:cNvSpPr/>
          <p:nvPr/>
        </p:nvSpPr>
        <p:spPr>
          <a:xfrm>
            <a:off x="6679277" y="595147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Int</a:t>
            </a:r>
          </a:p>
        </p:txBody>
      </p:sp>
      <p:sp>
        <p:nvSpPr>
          <p:cNvPr id="31" name="Oval 30">
            <a:extLst>
              <a:ext uri="{FF2B5EF4-FFF2-40B4-BE49-F238E27FC236}">
                <a16:creationId xmlns:a16="http://schemas.microsoft.com/office/drawing/2014/main" id="{27CB7624-3021-372B-C4A3-03FAF1FF270A}"/>
              </a:ext>
            </a:extLst>
          </p:cNvPr>
          <p:cNvSpPr/>
          <p:nvPr/>
        </p:nvSpPr>
        <p:spPr>
          <a:xfrm>
            <a:off x="7332770" y="5274417"/>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2" name="Straight Arrow Connector 31">
            <a:extLst>
              <a:ext uri="{FF2B5EF4-FFF2-40B4-BE49-F238E27FC236}">
                <a16:creationId xmlns:a16="http://schemas.microsoft.com/office/drawing/2014/main" id="{7384376D-64EE-2A7F-F5D4-9EA1198CD93C}"/>
              </a:ext>
            </a:extLst>
          </p:cNvPr>
          <p:cNvCxnSpPr>
            <a:cxnSpLocks/>
            <a:stCxn id="31" idx="0"/>
          </p:cNvCxnSpPr>
          <p:nvPr/>
        </p:nvCxnSpPr>
        <p:spPr>
          <a:xfrm flipV="1">
            <a:off x="7424210" y="4901106"/>
            <a:ext cx="188030" cy="373311"/>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42C6D8D4-D3A7-66D2-6F8E-B72929B3FFA8}"/>
              </a:ext>
            </a:extLst>
          </p:cNvPr>
          <p:cNvCxnSpPr>
            <a:cxnSpLocks/>
            <a:stCxn id="30" idx="0"/>
            <a:endCxn id="31" idx="3"/>
          </p:cNvCxnSpPr>
          <p:nvPr/>
        </p:nvCxnSpPr>
        <p:spPr>
          <a:xfrm flipV="1">
            <a:off x="7000340" y="5430515"/>
            <a:ext cx="359212"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EACBA06A-0910-C403-473B-C57E31FBDAF3}"/>
              </a:ext>
            </a:extLst>
          </p:cNvPr>
          <p:cNvSpPr/>
          <p:nvPr/>
        </p:nvSpPr>
        <p:spPr>
          <a:xfrm>
            <a:off x="7552395" y="594511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Bool</a:t>
            </a:r>
          </a:p>
        </p:txBody>
      </p:sp>
      <p:sp>
        <p:nvSpPr>
          <p:cNvPr id="35" name="Oval 34">
            <a:extLst>
              <a:ext uri="{FF2B5EF4-FFF2-40B4-BE49-F238E27FC236}">
                <a16:creationId xmlns:a16="http://schemas.microsoft.com/office/drawing/2014/main" id="{8B1709F1-11B9-593F-E0E9-CA812F451FD4}"/>
              </a:ext>
            </a:extLst>
          </p:cNvPr>
          <p:cNvSpPr/>
          <p:nvPr/>
        </p:nvSpPr>
        <p:spPr>
          <a:xfrm>
            <a:off x="7714461" y="5274417"/>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6" name="Straight Arrow Connector 35">
            <a:extLst>
              <a:ext uri="{FF2B5EF4-FFF2-40B4-BE49-F238E27FC236}">
                <a16:creationId xmlns:a16="http://schemas.microsoft.com/office/drawing/2014/main" id="{F38215D3-495E-758A-CE27-BCE28E9F72E4}"/>
              </a:ext>
            </a:extLst>
          </p:cNvPr>
          <p:cNvCxnSpPr>
            <a:cxnSpLocks/>
            <a:stCxn id="35" idx="0"/>
          </p:cNvCxnSpPr>
          <p:nvPr/>
        </p:nvCxnSpPr>
        <p:spPr>
          <a:xfrm flipH="1" flipV="1">
            <a:off x="7612240" y="4901106"/>
            <a:ext cx="193661" cy="373311"/>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1F6D23BF-5599-2053-2D54-2CAE2D4D45EC}"/>
              </a:ext>
            </a:extLst>
          </p:cNvPr>
          <p:cNvCxnSpPr>
            <a:cxnSpLocks/>
            <a:stCxn id="34" idx="0"/>
            <a:endCxn id="35" idx="4"/>
          </p:cNvCxnSpPr>
          <p:nvPr/>
        </p:nvCxnSpPr>
        <p:spPr>
          <a:xfrm flipH="1" flipV="1">
            <a:off x="7805901" y="5457297"/>
            <a:ext cx="67557" cy="487813"/>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461184A0-4DFD-7B55-0322-780B3C7AD56A}"/>
              </a:ext>
            </a:extLst>
          </p:cNvPr>
          <p:cNvSpPr/>
          <p:nvPr/>
        </p:nvSpPr>
        <p:spPr>
          <a:xfrm>
            <a:off x="8491757" y="5945109"/>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Char</a:t>
            </a:r>
          </a:p>
        </p:txBody>
      </p:sp>
      <p:sp>
        <p:nvSpPr>
          <p:cNvPr id="39" name="Oval 38">
            <a:extLst>
              <a:ext uri="{FF2B5EF4-FFF2-40B4-BE49-F238E27FC236}">
                <a16:creationId xmlns:a16="http://schemas.microsoft.com/office/drawing/2014/main" id="{2EBB2A6A-F24E-107B-ACB7-8A6A6449A2EF}"/>
              </a:ext>
            </a:extLst>
          </p:cNvPr>
          <p:cNvSpPr/>
          <p:nvPr/>
        </p:nvSpPr>
        <p:spPr>
          <a:xfrm>
            <a:off x="8050476" y="5274417"/>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0" name="Oval 39">
            <a:extLst>
              <a:ext uri="{FF2B5EF4-FFF2-40B4-BE49-F238E27FC236}">
                <a16:creationId xmlns:a16="http://schemas.microsoft.com/office/drawing/2014/main" id="{C07A98A6-9527-832A-5AFB-CC01E262E3A4}"/>
              </a:ext>
            </a:extLst>
          </p:cNvPr>
          <p:cNvSpPr/>
          <p:nvPr/>
        </p:nvSpPr>
        <p:spPr>
          <a:xfrm>
            <a:off x="8504078" y="5274417"/>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1" name="Straight Arrow Connector 40">
            <a:extLst>
              <a:ext uri="{FF2B5EF4-FFF2-40B4-BE49-F238E27FC236}">
                <a16:creationId xmlns:a16="http://schemas.microsoft.com/office/drawing/2014/main" id="{E5B68480-C108-FFBF-08BA-A8472EFE6009}"/>
              </a:ext>
            </a:extLst>
          </p:cNvPr>
          <p:cNvCxnSpPr>
            <a:cxnSpLocks/>
            <a:stCxn id="38" idx="0"/>
            <a:endCxn id="39" idx="5"/>
          </p:cNvCxnSpPr>
          <p:nvPr/>
        </p:nvCxnSpPr>
        <p:spPr>
          <a:xfrm flipH="1" flipV="1">
            <a:off x="8206574" y="5430515"/>
            <a:ext cx="606246"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1938762F-61EB-685F-ADD6-357088376EC8}"/>
              </a:ext>
            </a:extLst>
          </p:cNvPr>
          <p:cNvCxnSpPr>
            <a:cxnSpLocks/>
            <a:stCxn id="30" idx="0"/>
            <a:endCxn id="40" idx="3"/>
          </p:cNvCxnSpPr>
          <p:nvPr/>
        </p:nvCxnSpPr>
        <p:spPr>
          <a:xfrm flipV="1">
            <a:off x="7000340" y="5430515"/>
            <a:ext cx="153052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7A793827-366F-9058-A24D-3BD04B332736}"/>
              </a:ext>
            </a:extLst>
          </p:cNvPr>
          <p:cNvCxnSpPr>
            <a:cxnSpLocks/>
            <a:stCxn id="39" idx="0"/>
            <a:endCxn id="9" idx="2"/>
          </p:cNvCxnSpPr>
          <p:nvPr/>
        </p:nvCxnSpPr>
        <p:spPr>
          <a:xfrm flipV="1">
            <a:off x="8141916" y="4906338"/>
            <a:ext cx="176410" cy="368079"/>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DD4B7D2-04A3-E78B-405C-6984EACCED28}"/>
              </a:ext>
            </a:extLst>
          </p:cNvPr>
          <p:cNvCxnSpPr>
            <a:cxnSpLocks/>
            <a:stCxn id="40" idx="0"/>
            <a:endCxn id="9" idx="2"/>
          </p:cNvCxnSpPr>
          <p:nvPr/>
        </p:nvCxnSpPr>
        <p:spPr>
          <a:xfrm flipH="1" flipV="1">
            <a:off x="8318326" y="4906338"/>
            <a:ext cx="277192" cy="368079"/>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45" name="Oval 44">
            <a:extLst>
              <a:ext uri="{FF2B5EF4-FFF2-40B4-BE49-F238E27FC236}">
                <a16:creationId xmlns:a16="http://schemas.microsoft.com/office/drawing/2014/main" id="{68B8202F-FA63-15CB-95D6-ECA8CED8E3F2}"/>
              </a:ext>
            </a:extLst>
          </p:cNvPr>
          <p:cNvSpPr/>
          <p:nvPr/>
        </p:nvSpPr>
        <p:spPr>
          <a:xfrm>
            <a:off x="9413748" y="5274417"/>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6" name="Oval 45">
            <a:extLst>
              <a:ext uri="{FF2B5EF4-FFF2-40B4-BE49-F238E27FC236}">
                <a16:creationId xmlns:a16="http://schemas.microsoft.com/office/drawing/2014/main" id="{4A056802-F260-5BBA-E027-78B33FE94457}"/>
              </a:ext>
            </a:extLst>
          </p:cNvPr>
          <p:cNvSpPr/>
          <p:nvPr/>
        </p:nvSpPr>
        <p:spPr>
          <a:xfrm>
            <a:off x="10386485" y="5274417"/>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7" name="Straight Arrow Connector 46">
            <a:extLst>
              <a:ext uri="{FF2B5EF4-FFF2-40B4-BE49-F238E27FC236}">
                <a16:creationId xmlns:a16="http://schemas.microsoft.com/office/drawing/2014/main" id="{EA694377-8681-2A93-BB52-A44C50F208CC}"/>
              </a:ext>
            </a:extLst>
          </p:cNvPr>
          <p:cNvCxnSpPr>
            <a:cxnSpLocks/>
            <a:stCxn id="30" idx="0"/>
            <a:endCxn id="45" idx="3"/>
          </p:cNvCxnSpPr>
          <p:nvPr/>
        </p:nvCxnSpPr>
        <p:spPr>
          <a:xfrm flipV="1">
            <a:off x="7000340" y="5430515"/>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C61A363-E169-1B31-446B-07321E06CD13}"/>
              </a:ext>
            </a:extLst>
          </p:cNvPr>
          <p:cNvCxnSpPr>
            <a:cxnSpLocks/>
            <a:stCxn id="38" idx="0"/>
            <a:endCxn id="46" idx="3"/>
          </p:cNvCxnSpPr>
          <p:nvPr/>
        </p:nvCxnSpPr>
        <p:spPr>
          <a:xfrm flipV="1">
            <a:off x="8812820" y="5430515"/>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332EB22E-ED1F-D8B3-BF1C-FB1F09D451C8}"/>
              </a:ext>
            </a:extLst>
          </p:cNvPr>
          <p:cNvCxnSpPr>
            <a:cxnSpLocks/>
            <a:stCxn id="45" idx="0"/>
          </p:cNvCxnSpPr>
          <p:nvPr/>
        </p:nvCxnSpPr>
        <p:spPr>
          <a:xfrm flipV="1">
            <a:off x="9505188" y="4916215"/>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E80B77B-0E42-494A-7984-5F02C06E38F7}"/>
              </a:ext>
            </a:extLst>
          </p:cNvPr>
          <p:cNvCxnSpPr>
            <a:cxnSpLocks/>
            <a:stCxn id="46" idx="0"/>
          </p:cNvCxnSpPr>
          <p:nvPr/>
        </p:nvCxnSpPr>
        <p:spPr>
          <a:xfrm flipH="1" flipV="1">
            <a:off x="10477920" y="4916215"/>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70" name="Rectangle 69">
            <a:extLst>
              <a:ext uri="{FF2B5EF4-FFF2-40B4-BE49-F238E27FC236}">
                <a16:creationId xmlns:a16="http://schemas.microsoft.com/office/drawing/2014/main" id="{2AFE3E3F-3112-21AB-F738-7F2B833BF91E}"/>
              </a:ext>
            </a:extLst>
          </p:cNvPr>
          <p:cNvSpPr/>
          <p:nvPr/>
        </p:nvSpPr>
        <p:spPr>
          <a:xfrm>
            <a:off x="6645318" y="4449138"/>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C00000"/>
                </a:solidFill>
                <a:latin typeface="Consolas" panose="020B0609020204030204" pitchFamily="49" charset="0"/>
              </a:rPr>
              <a:t>h</a:t>
            </a:r>
          </a:p>
        </p:txBody>
      </p:sp>
      <p:sp>
        <p:nvSpPr>
          <p:cNvPr id="72" name="Oval 71">
            <a:extLst>
              <a:ext uri="{FF2B5EF4-FFF2-40B4-BE49-F238E27FC236}">
                <a16:creationId xmlns:a16="http://schemas.microsoft.com/office/drawing/2014/main" id="{5465CE7B-C42D-49BC-0FE3-3AAB6356148A}"/>
              </a:ext>
            </a:extLst>
          </p:cNvPr>
          <p:cNvSpPr/>
          <p:nvPr/>
        </p:nvSpPr>
        <p:spPr>
          <a:xfrm>
            <a:off x="6626783" y="5275724"/>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73" name="Straight Arrow Connector 72">
            <a:extLst>
              <a:ext uri="{FF2B5EF4-FFF2-40B4-BE49-F238E27FC236}">
                <a16:creationId xmlns:a16="http://schemas.microsoft.com/office/drawing/2014/main" id="{05825555-F2DE-A7C3-408E-CB29638F8B2A}"/>
              </a:ext>
            </a:extLst>
          </p:cNvPr>
          <p:cNvCxnSpPr>
            <a:cxnSpLocks/>
            <a:stCxn id="72" idx="2"/>
            <a:endCxn id="70" idx="2"/>
          </p:cNvCxnSpPr>
          <p:nvPr/>
        </p:nvCxnSpPr>
        <p:spPr>
          <a:xfrm rot="10800000" flipH="1">
            <a:off x="6626782" y="4906338"/>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80" name="Straight Arrow Connector 72">
            <a:extLst>
              <a:ext uri="{FF2B5EF4-FFF2-40B4-BE49-F238E27FC236}">
                <a16:creationId xmlns:a16="http://schemas.microsoft.com/office/drawing/2014/main" id="{322658A4-78D9-997A-0C0E-E16052F2A4E1}"/>
              </a:ext>
            </a:extLst>
          </p:cNvPr>
          <p:cNvCxnSpPr>
            <a:cxnSpLocks/>
            <a:stCxn id="72" idx="6"/>
            <a:endCxn id="70" idx="2"/>
          </p:cNvCxnSpPr>
          <p:nvPr/>
        </p:nvCxnSpPr>
        <p:spPr>
          <a:xfrm flipH="1" flipV="1">
            <a:off x="6873918" y="4906338"/>
            <a:ext cx="241393" cy="555388"/>
          </a:xfrm>
          <a:prstGeom prst="curvedConnector4">
            <a:avLst>
              <a:gd name="adj1" fmla="val -947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D187C53A-0499-734B-B442-7BA454307926}"/>
              </a:ext>
            </a:extLst>
          </p:cNvPr>
          <p:cNvCxnSpPr>
            <a:cxnSpLocks/>
            <a:stCxn id="70" idx="0"/>
            <a:endCxn id="7" idx="3"/>
          </p:cNvCxnSpPr>
          <p:nvPr/>
        </p:nvCxnSpPr>
        <p:spPr>
          <a:xfrm flipV="1">
            <a:off x="6873918" y="3858664"/>
            <a:ext cx="451950"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70F881CC-A7F0-E9E0-6EBB-9655AA12A229}"/>
              </a:ext>
            </a:extLst>
          </p:cNvPr>
          <p:cNvCxnSpPr>
            <a:cxnSpLocks/>
            <a:stCxn id="30" idx="0"/>
            <a:endCxn id="72" idx="3"/>
          </p:cNvCxnSpPr>
          <p:nvPr/>
        </p:nvCxnSpPr>
        <p:spPr>
          <a:xfrm flipH="1" flipV="1">
            <a:off x="6698326" y="5593248"/>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95" name="Straight Arrow Connector 94">
            <a:extLst>
              <a:ext uri="{FF2B5EF4-FFF2-40B4-BE49-F238E27FC236}">
                <a16:creationId xmlns:a16="http://schemas.microsoft.com/office/drawing/2014/main" id="{C00A4BA7-7768-396D-17FE-EB0646791338}"/>
              </a:ext>
            </a:extLst>
          </p:cNvPr>
          <p:cNvCxnSpPr>
            <a:cxnSpLocks/>
            <a:stCxn id="34" idx="0"/>
            <a:endCxn id="72" idx="4"/>
          </p:cNvCxnSpPr>
          <p:nvPr/>
        </p:nvCxnSpPr>
        <p:spPr>
          <a:xfrm flipH="1" flipV="1">
            <a:off x="6871047" y="5647727"/>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4C6E3EE2-6D56-FB2E-F96C-3EC5D6888664}"/>
              </a:ext>
            </a:extLst>
          </p:cNvPr>
          <p:cNvCxnSpPr>
            <a:cxnSpLocks/>
            <a:stCxn id="38" idx="0"/>
            <a:endCxn id="72" idx="5"/>
          </p:cNvCxnSpPr>
          <p:nvPr/>
        </p:nvCxnSpPr>
        <p:spPr>
          <a:xfrm flipH="1" flipV="1">
            <a:off x="7043768" y="5593248"/>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60E6B5FE-3D38-8A0D-5D57-91394BF7868A}"/>
              </a:ext>
            </a:extLst>
          </p:cNvPr>
          <p:cNvSpPr txBox="1"/>
          <p:nvPr/>
        </p:nvSpPr>
        <p:spPr>
          <a:xfrm>
            <a:off x="6115743" y="4805649"/>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targ</a:t>
            </a:r>
            <a:endParaRPr lang="en-US" sz="1600" dirty="0">
              <a:solidFill>
                <a:schemeClr val="tx1">
                  <a:lumMod val="50000"/>
                  <a:lumOff val="50000"/>
                </a:schemeClr>
              </a:solidFill>
            </a:endParaRPr>
          </a:p>
        </p:txBody>
      </p:sp>
      <p:sp>
        <p:nvSpPr>
          <p:cNvPr id="114" name="TextBox 113">
            <a:extLst>
              <a:ext uri="{FF2B5EF4-FFF2-40B4-BE49-F238E27FC236}">
                <a16:creationId xmlns:a16="http://schemas.microsoft.com/office/drawing/2014/main" id="{FD307FC3-F24B-35C6-4072-0693EFFD2AD7}"/>
              </a:ext>
            </a:extLst>
          </p:cNvPr>
          <p:cNvSpPr txBox="1"/>
          <p:nvPr/>
        </p:nvSpPr>
        <p:spPr>
          <a:xfrm>
            <a:off x="6881746" y="4829801"/>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tret</a:t>
            </a:r>
          </a:p>
        </p:txBody>
      </p:sp>
      <p:sp>
        <p:nvSpPr>
          <p:cNvPr id="115" name="TextBox 114">
            <a:extLst>
              <a:ext uri="{FF2B5EF4-FFF2-40B4-BE49-F238E27FC236}">
                <a16:creationId xmlns:a16="http://schemas.microsoft.com/office/drawing/2014/main" id="{63A66103-9258-388D-BD41-17A6660C141F}"/>
              </a:ext>
            </a:extLst>
          </p:cNvPr>
          <p:cNvSpPr txBox="1"/>
          <p:nvPr/>
        </p:nvSpPr>
        <p:spPr>
          <a:xfrm>
            <a:off x="8894466" y="2614417"/>
            <a:ext cx="2324671" cy="369332"/>
          </a:xfrm>
          <a:prstGeom prst="rect">
            <a:avLst/>
          </a:prstGeom>
          <a:noFill/>
        </p:spPr>
        <p:txBody>
          <a:bodyPr wrap="square" rtlCol="0">
            <a:spAutoFit/>
          </a:bodyPr>
          <a:lstStyle/>
          <a:p>
            <a:pPr algn="ctr"/>
            <a:r>
              <a:rPr lang="en-US" dirty="0" err="1"/>
              <a:t>fun.targ</a:t>
            </a:r>
            <a:r>
              <a:rPr lang="en-US" dirty="0"/>
              <a:t> = </a:t>
            </a:r>
            <a:r>
              <a:rPr lang="en-US" dirty="0" err="1"/>
              <a:t>arg.type</a:t>
            </a:r>
            <a:endParaRPr lang="en-US" dirty="0"/>
          </a:p>
        </p:txBody>
      </p:sp>
      <p:sp>
        <p:nvSpPr>
          <p:cNvPr id="116" name="TextBox 115">
            <a:extLst>
              <a:ext uri="{FF2B5EF4-FFF2-40B4-BE49-F238E27FC236}">
                <a16:creationId xmlns:a16="http://schemas.microsoft.com/office/drawing/2014/main" id="{D98EE2B8-A256-13C8-7656-48996DCF73C6}"/>
              </a:ext>
            </a:extLst>
          </p:cNvPr>
          <p:cNvSpPr txBox="1"/>
          <p:nvPr/>
        </p:nvSpPr>
        <p:spPr>
          <a:xfrm>
            <a:off x="5131236" y="4483349"/>
            <a:ext cx="1658648" cy="369332"/>
          </a:xfrm>
          <a:prstGeom prst="rect">
            <a:avLst/>
          </a:prstGeom>
          <a:noFill/>
        </p:spPr>
        <p:txBody>
          <a:bodyPr wrap="square" rtlCol="0">
            <a:spAutoFit/>
          </a:bodyPr>
          <a:lstStyle/>
          <a:p>
            <a:pPr algn="ctr"/>
            <a:r>
              <a:rPr lang="en-US" dirty="0" err="1">
                <a:solidFill>
                  <a:srgbClr val="CB6608"/>
                </a:solidFill>
              </a:rPr>
              <a:t>targ</a:t>
            </a:r>
            <a:r>
              <a:rPr lang="en-US" dirty="0">
                <a:solidFill>
                  <a:srgbClr val="CB6608"/>
                </a:solidFill>
              </a:rPr>
              <a:t> = tret</a:t>
            </a:r>
          </a:p>
        </p:txBody>
      </p:sp>
      <p:sp>
        <p:nvSpPr>
          <p:cNvPr id="117" name="TextBox 116">
            <a:extLst>
              <a:ext uri="{FF2B5EF4-FFF2-40B4-BE49-F238E27FC236}">
                <a16:creationId xmlns:a16="http://schemas.microsoft.com/office/drawing/2014/main" id="{81619464-0358-5E55-1C93-F01962C00A66}"/>
              </a:ext>
            </a:extLst>
          </p:cNvPr>
          <p:cNvSpPr txBox="1"/>
          <p:nvPr/>
        </p:nvSpPr>
        <p:spPr>
          <a:xfrm>
            <a:off x="2555344" y="2039730"/>
            <a:ext cx="5090930" cy="461665"/>
          </a:xfrm>
          <a:prstGeom prst="rect">
            <a:avLst/>
          </a:prstGeom>
          <a:noFill/>
        </p:spPr>
        <p:txBody>
          <a:bodyPr wrap="square" rtlCol="0">
            <a:spAutoFit/>
          </a:bodyPr>
          <a:lstStyle/>
          <a:p>
            <a:r>
              <a:rPr lang="en-US" sz="2400" dirty="0">
                <a:solidFill>
                  <a:schemeClr val="tx1">
                    <a:lumMod val="50000"/>
                    <a:lumOff val="50000"/>
                  </a:schemeClr>
                </a:solidFill>
              </a:rPr>
              <a:t>step 2: </a:t>
            </a:r>
            <a:r>
              <a:rPr lang="en-US" sz="2400" dirty="0"/>
              <a:t>add an </a:t>
            </a:r>
            <a:r>
              <a:rPr lang="en-US" sz="2400" dirty="0">
                <a:solidFill>
                  <a:srgbClr val="CB6608"/>
                </a:solidFill>
              </a:rPr>
              <a:t>equality constraint</a:t>
            </a:r>
          </a:p>
        </p:txBody>
      </p:sp>
      <p:sp>
        <p:nvSpPr>
          <p:cNvPr id="118" name="TextBox 117">
            <a:extLst>
              <a:ext uri="{FF2B5EF4-FFF2-40B4-BE49-F238E27FC236}">
                <a16:creationId xmlns:a16="http://schemas.microsoft.com/office/drawing/2014/main" id="{F64DE87D-699D-D5B1-4C86-7DF1D3FFFC82}"/>
              </a:ext>
            </a:extLst>
          </p:cNvPr>
          <p:cNvSpPr txBox="1"/>
          <p:nvPr/>
        </p:nvSpPr>
        <p:spPr>
          <a:xfrm>
            <a:off x="2555344" y="1601328"/>
            <a:ext cx="5495132" cy="461665"/>
          </a:xfrm>
          <a:prstGeom prst="rect">
            <a:avLst/>
          </a:prstGeom>
          <a:noFill/>
        </p:spPr>
        <p:txBody>
          <a:bodyPr wrap="square" rtlCol="0">
            <a:spAutoFit/>
          </a:bodyPr>
          <a:lstStyle/>
          <a:p>
            <a:r>
              <a:rPr lang="en-US" sz="2400" dirty="0">
                <a:solidFill>
                  <a:schemeClr val="tx1">
                    <a:lumMod val="50000"/>
                    <a:lumOff val="50000"/>
                  </a:schemeClr>
                </a:solidFill>
              </a:rPr>
              <a:t>step 1: </a:t>
            </a:r>
            <a:r>
              <a:rPr lang="en-US" sz="2400" dirty="0"/>
              <a:t>type variable = set of instances</a:t>
            </a:r>
          </a:p>
        </p:txBody>
      </p:sp>
    </p:spTree>
    <p:extLst>
      <p:ext uri="{BB962C8B-B14F-4D97-AF65-F5344CB8AC3E}">
        <p14:creationId xmlns:p14="http://schemas.microsoft.com/office/powerpoint/2010/main" val="76891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13" grpId="0"/>
      <p:bldP spid="114" grpId="0"/>
      <p:bldP spid="116" grpId="0"/>
      <p:bldP spid="117" grpId="0"/>
      <p:bldP spid="1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153">
            <a:extLst>
              <a:ext uri="{FF2B5EF4-FFF2-40B4-BE49-F238E27FC236}">
                <a16:creationId xmlns:a16="http://schemas.microsoft.com/office/drawing/2014/main" id="{767479D5-A295-200B-D8BB-F35E4F186709}"/>
              </a:ext>
            </a:extLst>
          </p:cNvPr>
          <p:cNvSpPr txBox="1"/>
          <p:nvPr/>
        </p:nvSpPr>
        <p:spPr>
          <a:xfrm>
            <a:off x="2964600" y="6369732"/>
            <a:ext cx="6095198" cy="369332"/>
          </a:xfrm>
          <a:prstGeom prst="rect">
            <a:avLst/>
          </a:prstGeom>
          <a:noFill/>
        </p:spPr>
        <p:txBody>
          <a:bodyPr wrap="square">
            <a:spAutoFit/>
          </a:bodyPr>
          <a:lstStyle/>
          <a:p>
            <a:pPr algn="ctr"/>
            <a:r>
              <a:rPr lang="en-US" sz="1800" dirty="0">
                <a:solidFill>
                  <a:srgbClr val="000000"/>
                </a:solidFill>
                <a:latin typeface="Consolas" panose="020B0609020204030204" pitchFamily="49" charset="0"/>
              </a:rPr>
              <a:t> </a:t>
            </a:r>
            <a:r>
              <a:rPr lang="en-US" dirty="0">
                <a:solidFill>
                  <a:srgbClr val="C00000"/>
                </a:solidFill>
                <a:latin typeface="Consolas" panose="020B0609020204030204" pitchFamily="49" charset="0"/>
              </a:rPr>
              <a:t>map</a:t>
            </a:r>
            <a:r>
              <a:rPr lang="en-US" sz="1800" dirty="0">
                <a:solidFill>
                  <a:srgbClr val="000000"/>
                </a:solidFill>
                <a:latin typeface="Consolas" panose="020B0609020204030204" pitchFamily="49" charset="0"/>
              </a:rPr>
              <a:t>: </a:t>
            </a:r>
            <a:r>
              <a:rPr lang="en-US" sz="1800" dirty="0"/>
              <a:t>∀</a:t>
            </a:r>
            <a:r>
              <a:rPr lang="en-US" sz="1800" dirty="0" err="1">
                <a:solidFill>
                  <a:srgbClr val="000000"/>
                </a:solidFill>
                <a:latin typeface="Consolas" panose="020B0609020204030204" pitchFamily="49" charset="0"/>
              </a:rPr>
              <a:t>a,b</a:t>
            </a:r>
            <a:r>
              <a:rPr lang="en-US" sz="1800" dirty="0">
                <a:solidFill>
                  <a:srgbClr val="000000"/>
                </a:solidFill>
                <a:latin typeface="Consolas" panose="020B0609020204030204" pitchFamily="49" charset="0"/>
              </a:rPr>
              <a:t> . </a:t>
            </a:r>
            <a:r>
              <a:rPr lang="en-US" dirty="0">
                <a:solidFill>
                  <a:srgbClr val="000000"/>
                </a:solidFill>
                <a:latin typeface="Consolas" panose="020B0609020204030204" pitchFamily="49" charset="0"/>
              </a:rPr>
              <a:t>(</a:t>
            </a:r>
            <a:r>
              <a:rPr lang="en-US" sz="1800" dirty="0">
                <a:solidFill>
                  <a:srgbClr val="000000"/>
                </a:solidFill>
                <a:latin typeface="Consolas" panose="020B0609020204030204" pitchFamily="49" charset="0"/>
              </a:rPr>
              <a:t>a </a:t>
            </a:r>
            <a:r>
              <a:rPr lang="en-US" sz="1800" b="0" i="0" u="none" strike="noStrike" dirty="0">
                <a:solidFill>
                  <a:srgbClr val="000000"/>
                </a:solidFill>
                <a:effectLst/>
                <a:latin typeface="Consolas" panose="020B0609020204030204" pitchFamily="49" charset="0"/>
              </a:rPr>
              <a:t>→ b) → List a → List b</a:t>
            </a:r>
            <a:r>
              <a:rPr lang="en-US" sz="1800" dirty="0">
                <a:solidFill>
                  <a:srgbClr val="000000"/>
                </a:solidFill>
                <a:latin typeface="Consolas" panose="020B0609020204030204" pitchFamily="49" charset="0"/>
              </a:rPr>
              <a:t> </a:t>
            </a:r>
            <a:endParaRPr lang="en-US" dirty="0"/>
          </a:p>
        </p:txBody>
      </p:sp>
      <p:sp>
        <p:nvSpPr>
          <p:cNvPr id="64" name="TextBox 63">
            <a:extLst>
              <a:ext uri="{FF2B5EF4-FFF2-40B4-BE49-F238E27FC236}">
                <a16:creationId xmlns:a16="http://schemas.microsoft.com/office/drawing/2014/main" id="{6F9B06B7-A5B6-D32D-B7F7-26A2CE65FAA3}"/>
              </a:ext>
            </a:extLst>
          </p:cNvPr>
          <p:cNvSpPr txBox="1"/>
          <p:nvPr/>
        </p:nvSpPr>
        <p:spPr>
          <a:xfrm>
            <a:off x="7079027" y="2933479"/>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69" name="TextBox 68">
            <a:extLst>
              <a:ext uri="{FF2B5EF4-FFF2-40B4-BE49-F238E27FC236}">
                <a16:creationId xmlns:a16="http://schemas.microsoft.com/office/drawing/2014/main" id="{BCE5FAEF-20B4-DC14-42FF-A90FB45D4995}"/>
              </a:ext>
            </a:extLst>
          </p:cNvPr>
          <p:cNvSpPr txBox="1"/>
          <p:nvPr/>
        </p:nvSpPr>
        <p:spPr>
          <a:xfrm>
            <a:off x="9176856" y="2937567"/>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85" name="TextBox 84">
            <a:extLst>
              <a:ext uri="{FF2B5EF4-FFF2-40B4-BE49-F238E27FC236}">
                <a16:creationId xmlns:a16="http://schemas.microsoft.com/office/drawing/2014/main" id="{C0723947-61E1-853C-5D9A-60466FADC3DB}"/>
              </a:ext>
            </a:extLst>
          </p:cNvPr>
          <p:cNvSpPr txBox="1"/>
          <p:nvPr/>
        </p:nvSpPr>
        <p:spPr>
          <a:xfrm>
            <a:off x="9035791" y="3902181"/>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in</a:t>
            </a:r>
          </a:p>
        </p:txBody>
      </p:sp>
      <p:sp>
        <p:nvSpPr>
          <p:cNvPr id="2" name="Title 1">
            <a:extLst>
              <a:ext uri="{FF2B5EF4-FFF2-40B4-BE49-F238E27FC236}">
                <a16:creationId xmlns:a16="http://schemas.microsoft.com/office/drawing/2014/main" id="{16EE1C4D-E935-E952-B0CC-27554769C9BE}"/>
              </a:ext>
            </a:extLst>
          </p:cNvPr>
          <p:cNvSpPr>
            <a:spLocks noGrp="1"/>
          </p:cNvSpPr>
          <p:nvPr>
            <p:ph type="title"/>
          </p:nvPr>
        </p:nvSpPr>
        <p:spPr/>
        <p:txBody>
          <a:bodyPr/>
          <a:lstStyle/>
          <a:p>
            <a:r>
              <a:rPr lang="en-US" dirty="0"/>
              <a:t>level 3: higher-order language</a:t>
            </a:r>
          </a:p>
        </p:txBody>
      </p:sp>
      <p:sp>
        <p:nvSpPr>
          <p:cNvPr id="4" name="Slide Number Placeholder 3">
            <a:extLst>
              <a:ext uri="{FF2B5EF4-FFF2-40B4-BE49-F238E27FC236}">
                <a16:creationId xmlns:a16="http://schemas.microsoft.com/office/drawing/2014/main" id="{6A876180-A1A2-F97D-6175-FACC06AD63D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29</a:t>
            </a:fld>
            <a:endParaRPr lang="en-US"/>
          </a:p>
        </p:txBody>
      </p:sp>
      <p:sp>
        <p:nvSpPr>
          <p:cNvPr id="8" name="TextBox 7">
            <a:extLst>
              <a:ext uri="{FF2B5EF4-FFF2-40B4-BE49-F238E27FC236}">
                <a16:creationId xmlns:a16="http://schemas.microsoft.com/office/drawing/2014/main" id="{6A91C1B1-FA66-6DED-0C01-99B3C0D23868}"/>
              </a:ext>
            </a:extLst>
          </p:cNvPr>
          <p:cNvSpPr txBox="1"/>
          <p:nvPr/>
        </p:nvSpPr>
        <p:spPr>
          <a:xfrm>
            <a:off x="838200" y="1803346"/>
            <a:ext cx="3866721" cy="830997"/>
          </a:xfrm>
          <a:prstGeom prst="rect">
            <a:avLst/>
          </a:prstGeom>
          <a:noFill/>
        </p:spPr>
        <p:txBody>
          <a:bodyPr wrap="square" rtlCol="0">
            <a:spAutoFit/>
          </a:bodyPr>
          <a:lstStyle/>
          <a:p>
            <a:pPr algn="ctr"/>
            <a:r>
              <a:rPr lang="en-US" sz="2400" dirty="0">
                <a:solidFill>
                  <a:schemeClr val="tx1">
                    <a:lumMod val="50000"/>
                    <a:lumOff val="50000"/>
                  </a:schemeClr>
                </a:solidFill>
              </a:rPr>
              <a:t>step 1: </a:t>
            </a:r>
            <a:r>
              <a:rPr lang="en-US" sz="2400" dirty="0"/>
              <a:t>represent all types</a:t>
            </a:r>
          </a:p>
          <a:p>
            <a:pPr algn="ctr"/>
            <a:r>
              <a:rPr lang="en-US" sz="2400" dirty="0"/>
              <a:t>with a </a:t>
            </a:r>
            <a:r>
              <a:rPr lang="en-US" sz="2400" dirty="0">
                <a:solidFill>
                  <a:srgbClr val="CB6608"/>
                </a:solidFill>
              </a:rPr>
              <a:t>cyclic</a:t>
            </a:r>
            <a:r>
              <a:rPr lang="en-US" sz="2400" dirty="0"/>
              <a:t> ECTA</a:t>
            </a:r>
          </a:p>
        </p:txBody>
      </p:sp>
      <p:sp>
        <p:nvSpPr>
          <p:cNvPr id="9" name="Rectangle 8">
            <a:extLst>
              <a:ext uri="{FF2B5EF4-FFF2-40B4-BE49-F238E27FC236}">
                <a16:creationId xmlns:a16="http://schemas.microsoft.com/office/drawing/2014/main" id="{82FC609F-8EF0-2EDF-06B3-37AD75F790F7}"/>
              </a:ext>
            </a:extLst>
          </p:cNvPr>
          <p:cNvSpPr/>
          <p:nvPr/>
        </p:nvSpPr>
        <p:spPr>
          <a:xfrm>
            <a:off x="2062682" y="4301422"/>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Int</a:t>
            </a:r>
          </a:p>
        </p:txBody>
      </p:sp>
      <p:cxnSp>
        <p:nvCxnSpPr>
          <p:cNvPr id="11" name="Straight Arrow Connector 10">
            <a:extLst>
              <a:ext uri="{FF2B5EF4-FFF2-40B4-BE49-F238E27FC236}">
                <a16:creationId xmlns:a16="http://schemas.microsoft.com/office/drawing/2014/main" id="{D45FF78D-F8F3-F004-BC93-F4371D29BC06}"/>
              </a:ext>
            </a:extLst>
          </p:cNvPr>
          <p:cNvCxnSpPr>
            <a:cxnSpLocks/>
            <a:stCxn id="9" idx="0"/>
            <a:endCxn id="14" idx="4"/>
          </p:cNvCxnSpPr>
          <p:nvPr/>
        </p:nvCxnSpPr>
        <p:spPr>
          <a:xfrm flipV="1">
            <a:off x="2383745" y="3429000"/>
            <a:ext cx="387815" cy="87242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1712092D-B5BA-7187-023D-5E02713FE258}"/>
              </a:ext>
            </a:extLst>
          </p:cNvPr>
          <p:cNvSpPr/>
          <p:nvPr/>
        </p:nvSpPr>
        <p:spPr>
          <a:xfrm>
            <a:off x="2497240" y="2880360"/>
            <a:ext cx="548640"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sp>
        <p:nvSpPr>
          <p:cNvPr id="18" name="Rectangle 17">
            <a:extLst>
              <a:ext uri="{FF2B5EF4-FFF2-40B4-BE49-F238E27FC236}">
                <a16:creationId xmlns:a16="http://schemas.microsoft.com/office/drawing/2014/main" id="{A74AF574-93CE-74E7-B106-0A806A122F0A}"/>
              </a:ext>
            </a:extLst>
          </p:cNvPr>
          <p:cNvSpPr/>
          <p:nvPr/>
        </p:nvSpPr>
        <p:spPr>
          <a:xfrm>
            <a:off x="1487309" y="362694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List</a:t>
            </a:r>
          </a:p>
        </p:txBody>
      </p:sp>
      <p:cxnSp>
        <p:nvCxnSpPr>
          <p:cNvPr id="19" name="Straight Arrow Connector 18">
            <a:extLst>
              <a:ext uri="{FF2B5EF4-FFF2-40B4-BE49-F238E27FC236}">
                <a16:creationId xmlns:a16="http://schemas.microsoft.com/office/drawing/2014/main" id="{6D8BE0AE-7E3B-B58A-7EB5-F64E7AFEFE8D}"/>
              </a:ext>
            </a:extLst>
          </p:cNvPr>
          <p:cNvCxnSpPr>
            <a:cxnSpLocks/>
            <a:stCxn id="18" idx="0"/>
            <a:endCxn id="14" idx="3"/>
          </p:cNvCxnSpPr>
          <p:nvPr/>
        </p:nvCxnSpPr>
        <p:spPr>
          <a:xfrm flipV="1">
            <a:off x="1808372" y="3348654"/>
            <a:ext cx="769214" cy="2782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0757DEA-10C0-B028-6277-98861DCFC68C}"/>
              </a:ext>
            </a:extLst>
          </p:cNvPr>
          <p:cNvCxnSpPr>
            <a:cxnSpLocks/>
            <a:stCxn id="14" idx="2"/>
            <a:endCxn id="18" idx="2"/>
          </p:cNvCxnSpPr>
          <p:nvPr/>
        </p:nvCxnSpPr>
        <p:spPr>
          <a:xfrm rot="10800000" flipV="1">
            <a:off x="1808372" y="3154679"/>
            <a:ext cx="688868" cy="837393"/>
          </a:xfrm>
          <a:prstGeom prst="curvedConnector4">
            <a:avLst>
              <a:gd name="adj1" fmla="val 187218"/>
              <a:gd name="adj2" fmla="val 127299"/>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1C8EACB8-EAE8-F2A4-1F68-2A8453296D02}"/>
              </a:ext>
            </a:extLst>
          </p:cNvPr>
          <p:cNvSpPr/>
          <p:nvPr/>
        </p:nvSpPr>
        <p:spPr>
          <a:xfrm>
            <a:off x="3413686" y="3573376"/>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0" i="0" u="none" strike="noStrike" dirty="0">
                <a:solidFill>
                  <a:srgbClr val="7D3E05"/>
                </a:solidFill>
                <a:effectLst/>
                <a:latin typeface="Consolas" panose="020B0609020204030204" pitchFamily="49" charset="0"/>
              </a:rPr>
              <a:t>→</a:t>
            </a:r>
            <a:endParaRPr lang="en-US" sz="2000" dirty="0">
              <a:solidFill>
                <a:srgbClr val="7D3E05"/>
              </a:solidFill>
              <a:latin typeface="Consolas" panose="020B0609020204030204" pitchFamily="49" charset="0"/>
            </a:endParaRPr>
          </a:p>
        </p:txBody>
      </p:sp>
      <p:cxnSp>
        <p:nvCxnSpPr>
          <p:cNvPr id="29" name="Straight Arrow Connector 28">
            <a:extLst>
              <a:ext uri="{FF2B5EF4-FFF2-40B4-BE49-F238E27FC236}">
                <a16:creationId xmlns:a16="http://schemas.microsoft.com/office/drawing/2014/main" id="{60AC6A7A-E5A2-581E-97D4-F6DB25D64D03}"/>
              </a:ext>
            </a:extLst>
          </p:cNvPr>
          <p:cNvCxnSpPr>
            <a:cxnSpLocks/>
            <a:stCxn id="28" idx="0"/>
            <a:endCxn id="14" idx="5"/>
          </p:cNvCxnSpPr>
          <p:nvPr/>
        </p:nvCxnSpPr>
        <p:spPr>
          <a:xfrm flipH="1" flipV="1">
            <a:off x="2965534" y="3348654"/>
            <a:ext cx="769215" cy="22472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21">
            <a:extLst>
              <a:ext uri="{FF2B5EF4-FFF2-40B4-BE49-F238E27FC236}">
                <a16:creationId xmlns:a16="http://schemas.microsoft.com/office/drawing/2014/main" id="{181C76C0-6C12-95EA-54D2-F3B955D55F46}"/>
              </a:ext>
            </a:extLst>
          </p:cNvPr>
          <p:cNvCxnSpPr>
            <a:cxnSpLocks/>
            <a:stCxn id="14" idx="6"/>
            <a:endCxn id="28" idx="2"/>
          </p:cNvCxnSpPr>
          <p:nvPr/>
        </p:nvCxnSpPr>
        <p:spPr>
          <a:xfrm>
            <a:off x="3045880" y="3154680"/>
            <a:ext cx="688869" cy="783821"/>
          </a:xfrm>
          <a:prstGeom prst="curvedConnector4">
            <a:avLst>
              <a:gd name="adj1" fmla="val 26696"/>
              <a:gd name="adj2" fmla="val 12916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5" name="Straight Arrow Connector 21">
            <a:extLst>
              <a:ext uri="{FF2B5EF4-FFF2-40B4-BE49-F238E27FC236}">
                <a16:creationId xmlns:a16="http://schemas.microsoft.com/office/drawing/2014/main" id="{B1C087AA-07FC-BE64-E87D-BE7F2FFDAF88}"/>
              </a:ext>
            </a:extLst>
          </p:cNvPr>
          <p:cNvCxnSpPr>
            <a:cxnSpLocks/>
            <a:stCxn id="14" idx="7"/>
            <a:endCxn id="28" idx="2"/>
          </p:cNvCxnSpPr>
          <p:nvPr/>
        </p:nvCxnSpPr>
        <p:spPr>
          <a:xfrm rot="16200000" flipH="1">
            <a:off x="2861243" y="3064996"/>
            <a:ext cx="977795" cy="769215"/>
          </a:xfrm>
          <a:prstGeom prst="curvedConnector5">
            <a:avLst>
              <a:gd name="adj1" fmla="val 12505"/>
              <a:gd name="adj2" fmla="val 161521"/>
              <a:gd name="adj3" fmla="val 123379"/>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C10F5367-8842-15B8-A277-96CF99D9DFE8}"/>
              </a:ext>
            </a:extLst>
          </p:cNvPr>
          <p:cNvSpPr txBox="1"/>
          <p:nvPr/>
        </p:nvSpPr>
        <p:spPr>
          <a:xfrm>
            <a:off x="4665782" y="4451947"/>
            <a:ext cx="3866721" cy="830997"/>
          </a:xfrm>
          <a:prstGeom prst="rect">
            <a:avLst/>
          </a:prstGeom>
          <a:noFill/>
        </p:spPr>
        <p:txBody>
          <a:bodyPr wrap="square" rtlCol="0">
            <a:spAutoFit/>
          </a:bodyPr>
          <a:lstStyle/>
          <a:p>
            <a:pPr algn="ctr"/>
            <a:r>
              <a:rPr lang="en-US" sz="2400" dirty="0">
                <a:solidFill>
                  <a:schemeClr val="tx1">
                    <a:lumMod val="50000"/>
                    <a:lumOff val="50000"/>
                  </a:schemeClr>
                </a:solidFill>
              </a:rPr>
              <a:t>step 2: </a:t>
            </a:r>
            <a:r>
              <a:rPr lang="en-US" sz="2400" dirty="0"/>
              <a:t>represent all variables uniformly</a:t>
            </a:r>
          </a:p>
        </p:txBody>
      </p:sp>
      <p:sp>
        <p:nvSpPr>
          <p:cNvPr id="44" name="Rectangle 43">
            <a:extLst>
              <a:ext uri="{FF2B5EF4-FFF2-40B4-BE49-F238E27FC236}">
                <a16:creationId xmlns:a16="http://schemas.microsoft.com/office/drawing/2014/main" id="{5CC33126-5442-C41B-2F80-01ADD9D2A19C}"/>
              </a:ext>
            </a:extLst>
          </p:cNvPr>
          <p:cNvSpPr/>
          <p:nvPr/>
        </p:nvSpPr>
        <p:spPr>
          <a:xfrm>
            <a:off x="7356430" y="3558525"/>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Int</a:t>
            </a:r>
          </a:p>
        </p:txBody>
      </p:sp>
      <p:sp>
        <p:nvSpPr>
          <p:cNvPr id="45" name="Oval 44">
            <a:extLst>
              <a:ext uri="{FF2B5EF4-FFF2-40B4-BE49-F238E27FC236}">
                <a16:creationId xmlns:a16="http://schemas.microsoft.com/office/drawing/2014/main" id="{8D08D8F5-11C1-C124-A761-E97B4488E807}"/>
              </a:ext>
            </a:extLst>
          </p:cNvPr>
          <p:cNvSpPr/>
          <p:nvPr/>
        </p:nvSpPr>
        <p:spPr>
          <a:xfrm>
            <a:off x="8452908" y="1800940"/>
            <a:ext cx="548640"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var</a:t>
            </a:r>
            <a:endParaRPr lang="en-US" sz="1600" i="1" baseline="-25000" dirty="0"/>
          </a:p>
        </p:txBody>
      </p:sp>
      <p:sp>
        <p:nvSpPr>
          <p:cNvPr id="46" name="Rectangle 45">
            <a:extLst>
              <a:ext uri="{FF2B5EF4-FFF2-40B4-BE49-F238E27FC236}">
                <a16:creationId xmlns:a16="http://schemas.microsoft.com/office/drawing/2014/main" id="{A95B9A20-9C09-635E-6A56-48B16ED26502}"/>
              </a:ext>
            </a:extLst>
          </p:cNvPr>
          <p:cNvSpPr/>
          <p:nvPr/>
        </p:nvSpPr>
        <p:spPr>
          <a:xfrm>
            <a:off x="7448893" y="248689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cxnSp>
        <p:nvCxnSpPr>
          <p:cNvPr id="47" name="Straight Arrow Connector 46">
            <a:extLst>
              <a:ext uri="{FF2B5EF4-FFF2-40B4-BE49-F238E27FC236}">
                <a16:creationId xmlns:a16="http://schemas.microsoft.com/office/drawing/2014/main" id="{3B325C76-28A7-36F5-25AD-BD9BBF3CBCFB}"/>
              </a:ext>
            </a:extLst>
          </p:cNvPr>
          <p:cNvCxnSpPr>
            <a:cxnSpLocks/>
            <a:stCxn id="46" idx="0"/>
            <a:endCxn id="45" idx="3"/>
          </p:cNvCxnSpPr>
          <p:nvPr/>
        </p:nvCxnSpPr>
        <p:spPr>
          <a:xfrm flipV="1">
            <a:off x="7677493" y="2269234"/>
            <a:ext cx="855761" cy="21766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8" name="Oval 47">
            <a:extLst>
              <a:ext uri="{FF2B5EF4-FFF2-40B4-BE49-F238E27FC236}">
                <a16:creationId xmlns:a16="http://schemas.microsoft.com/office/drawing/2014/main" id="{6B6BF0C7-AB81-F4A7-3081-E5D88F828637}"/>
              </a:ext>
            </a:extLst>
          </p:cNvPr>
          <p:cNvSpPr/>
          <p:nvPr/>
        </p:nvSpPr>
        <p:spPr>
          <a:xfrm>
            <a:off x="7586053" y="3153198"/>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9" name="Straight Arrow Connector 48">
            <a:extLst>
              <a:ext uri="{FF2B5EF4-FFF2-40B4-BE49-F238E27FC236}">
                <a16:creationId xmlns:a16="http://schemas.microsoft.com/office/drawing/2014/main" id="{82F87290-026F-B9F8-70B6-5A0A3B67A0AB}"/>
              </a:ext>
            </a:extLst>
          </p:cNvPr>
          <p:cNvCxnSpPr>
            <a:cxnSpLocks/>
            <a:stCxn id="44" idx="0"/>
            <a:endCxn id="48" idx="4"/>
          </p:cNvCxnSpPr>
          <p:nvPr/>
        </p:nvCxnSpPr>
        <p:spPr>
          <a:xfrm flipV="1">
            <a:off x="7677493" y="3336078"/>
            <a:ext cx="0" cy="222447"/>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B8F602A1-CE91-6FC3-A767-D7C2ECC33EFD}"/>
              </a:ext>
            </a:extLst>
          </p:cNvPr>
          <p:cNvCxnSpPr>
            <a:cxnSpLocks/>
            <a:stCxn id="48" idx="0"/>
            <a:endCxn id="46" idx="2"/>
          </p:cNvCxnSpPr>
          <p:nvPr/>
        </p:nvCxnSpPr>
        <p:spPr>
          <a:xfrm flipV="1">
            <a:off x="7677493" y="2944099"/>
            <a:ext cx="0" cy="20909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60" name="Rectangle 59">
            <a:extLst>
              <a:ext uri="{FF2B5EF4-FFF2-40B4-BE49-F238E27FC236}">
                <a16:creationId xmlns:a16="http://schemas.microsoft.com/office/drawing/2014/main" id="{C63D0EBB-8CD9-E86D-2385-2DB3E3874770}"/>
              </a:ext>
            </a:extLst>
          </p:cNvPr>
          <p:cNvSpPr/>
          <p:nvPr/>
        </p:nvSpPr>
        <p:spPr>
          <a:xfrm>
            <a:off x="9452621" y="2486899"/>
            <a:ext cx="577763"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solidFill>
                  <a:schemeClr val="tx1"/>
                </a:solidFill>
                <a:latin typeface="Consolas" panose="020B0609020204030204" pitchFamily="49" charset="0"/>
              </a:rPr>
              <a:t>map</a:t>
            </a:r>
            <a:endParaRPr lang="en-US" dirty="0">
              <a:solidFill>
                <a:schemeClr val="tx1"/>
              </a:solidFill>
              <a:latin typeface="Consolas" panose="020B0609020204030204" pitchFamily="49" charset="0"/>
            </a:endParaRPr>
          </a:p>
        </p:txBody>
      </p:sp>
      <p:cxnSp>
        <p:nvCxnSpPr>
          <p:cNvPr id="61" name="Straight Arrow Connector 60">
            <a:extLst>
              <a:ext uri="{FF2B5EF4-FFF2-40B4-BE49-F238E27FC236}">
                <a16:creationId xmlns:a16="http://schemas.microsoft.com/office/drawing/2014/main" id="{06414AF3-5A55-85A1-A506-F689E2035440}"/>
              </a:ext>
            </a:extLst>
          </p:cNvPr>
          <p:cNvCxnSpPr>
            <a:cxnSpLocks/>
            <a:stCxn id="60" idx="0"/>
            <a:endCxn id="45" idx="5"/>
          </p:cNvCxnSpPr>
          <p:nvPr/>
        </p:nvCxnSpPr>
        <p:spPr>
          <a:xfrm flipH="1" flipV="1">
            <a:off x="8921202" y="2269234"/>
            <a:ext cx="820301" cy="21766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34DCA57-404A-F402-664F-E0317E866785}"/>
              </a:ext>
            </a:extLst>
          </p:cNvPr>
          <p:cNvSpPr/>
          <p:nvPr/>
        </p:nvSpPr>
        <p:spPr>
          <a:xfrm>
            <a:off x="9420440" y="3574304"/>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0" i="0" u="none" strike="noStrike" dirty="0">
                <a:solidFill>
                  <a:srgbClr val="7D3E05"/>
                </a:solidFill>
                <a:effectLst/>
                <a:latin typeface="Consolas" panose="020B0609020204030204" pitchFamily="49" charset="0"/>
              </a:rPr>
              <a:t>→</a:t>
            </a:r>
            <a:endParaRPr lang="en-US" sz="1600" dirty="0">
              <a:solidFill>
                <a:srgbClr val="7D3E05"/>
              </a:solidFill>
              <a:latin typeface="Consolas" panose="020B0609020204030204" pitchFamily="49" charset="0"/>
            </a:endParaRPr>
          </a:p>
        </p:txBody>
      </p:sp>
      <p:sp>
        <p:nvSpPr>
          <p:cNvPr id="66" name="Oval 65">
            <a:extLst>
              <a:ext uri="{FF2B5EF4-FFF2-40B4-BE49-F238E27FC236}">
                <a16:creationId xmlns:a16="http://schemas.microsoft.com/office/drawing/2014/main" id="{2A707760-01B1-B9AB-639C-4012E2691CDD}"/>
              </a:ext>
            </a:extLst>
          </p:cNvPr>
          <p:cNvSpPr/>
          <p:nvPr/>
        </p:nvSpPr>
        <p:spPr>
          <a:xfrm>
            <a:off x="9650063" y="3168977"/>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67" name="Straight Arrow Connector 66">
            <a:extLst>
              <a:ext uri="{FF2B5EF4-FFF2-40B4-BE49-F238E27FC236}">
                <a16:creationId xmlns:a16="http://schemas.microsoft.com/office/drawing/2014/main" id="{60D2DDB4-922E-BA62-F7F0-9C0B8D1BBE40}"/>
              </a:ext>
            </a:extLst>
          </p:cNvPr>
          <p:cNvCxnSpPr>
            <a:cxnSpLocks/>
            <a:stCxn id="65" idx="0"/>
            <a:endCxn id="66" idx="4"/>
          </p:cNvCxnSpPr>
          <p:nvPr/>
        </p:nvCxnSpPr>
        <p:spPr>
          <a:xfrm flipV="1">
            <a:off x="9741503" y="3351857"/>
            <a:ext cx="0" cy="222447"/>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11588FFC-8CE6-5060-7BAB-EC3D039FCC97}"/>
              </a:ext>
            </a:extLst>
          </p:cNvPr>
          <p:cNvCxnSpPr>
            <a:cxnSpLocks/>
            <a:endCxn id="60" idx="2"/>
          </p:cNvCxnSpPr>
          <p:nvPr/>
        </p:nvCxnSpPr>
        <p:spPr>
          <a:xfrm flipV="1">
            <a:off x="9741502" y="2944099"/>
            <a:ext cx="1" cy="224878"/>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75" name="Oval 74">
            <a:extLst>
              <a:ext uri="{FF2B5EF4-FFF2-40B4-BE49-F238E27FC236}">
                <a16:creationId xmlns:a16="http://schemas.microsoft.com/office/drawing/2014/main" id="{FB6ED722-F0D0-5BA4-5919-AF54141B3ADB}"/>
              </a:ext>
            </a:extLst>
          </p:cNvPr>
          <p:cNvSpPr/>
          <p:nvPr/>
        </p:nvSpPr>
        <p:spPr>
          <a:xfrm>
            <a:off x="9242375" y="4209982"/>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76" name="Straight Arrow Connector 75">
            <a:extLst>
              <a:ext uri="{FF2B5EF4-FFF2-40B4-BE49-F238E27FC236}">
                <a16:creationId xmlns:a16="http://schemas.microsoft.com/office/drawing/2014/main" id="{D6B2D954-0463-5E66-19AF-D7C30B98D351}"/>
              </a:ext>
            </a:extLst>
          </p:cNvPr>
          <p:cNvCxnSpPr>
            <a:cxnSpLocks/>
            <a:stCxn id="75" idx="7"/>
            <a:endCxn id="65" idx="2"/>
          </p:cNvCxnSpPr>
          <p:nvPr/>
        </p:nvCxnSpPr>
        <p:spPr>
          <a:xfrm flipV="1">
            <a:off x="9398473" y="3939429"/>
            <a:ext cx="343030" cy="297335"/>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92" name="Rectangle 91">
            <a:extLst>
              <a:ext uri="{FF2B5EF4-FFF2-40B4-BE49-F238E27FC236}">
                <a16:creationId xmlns:a16="http://schemas.microsoft.com/office/drawing/2014/main" id="{236F7773-356A-A1FF-17DA-A7E1F340AA8F}"/>
              </a:ext>
            </a:extLst>
          </p:cNvPr>
          <p:cNvSpPr/>
          <p:nvPr/>
        </p:nvSpPr>
        <p:spPr>
          <a:xfrm>
            <a:off x="8737093" y="4537814"/>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0" i="0" u="none" strike="noStrike" dirty="0">
                <a:solidFill>
                  <a:srgbClr val="7D3E05"/>
                </a:solidFill>
                <a:effectLst/>
                <a:latin typeface="Consolas" panose="020B0609020204030204" pitchFamily="49" charset="0"/>
              </a:rPr>
              <a:t>→</a:t>
            </a:r>
            <a:endParaRPr lang="en-US" sz="1600" dirty="0">
              <a:solidFill>
                <a:srgbClr val="7D3E05"/>
              </a:solidFill>
              <a:latin typeface="Consolas" panose="020B0609020204030204" pitchFamily="49" charset="0"/>
            </a:endParaRPr>
          </a:p>
        </p:txBody>
      </p:sp>
      <p:cxnSp>
        <p:nvCxnSpPr>
          <p:cNvPr id="94" name="Straight Arrow Connector 93">
            <a:extLst>
              <a:ext uri="{FF2B5EF4-FFF2-40B4-BE49-F238E27FC236}">
                <a16:creationId xmlns:a16="http://schemas.microsoft.com/office/drawing/2014/main" id="{3A35849D-4FED-E442-19D7-E4A1C794C5C0}"/>
              </a:ext>
            </a:extLst>
          </p:cNvPr>
          <p:cNvCxnSpPr>
            <a:cxnSpLocks/>
            <a:stCxn id="92" idx="0"/>
            <a:endCxn id="75" idx="3"/>
          </p:cNvCxnSpPr>
          <p:nvPr/>
        </p:nvCxnSpPr>
        <p:spPr>
          <a:xfrm flipV="1">
            <a:off x="9058156" y="4366080"/>
            <a:ext cx="211001" cy="17173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06" name="Oval 105">
            <a:extLst>
              <a:ext uri="{FF2B5EF4-FFF2-40B4-BE49-F238E27FC236}">
                <a16:creationId xmlns:a16="http://schemas.microsoft.com/office/drawing/2014/main" id="{659A5171-EFD3-328A-588A-5FF021FFF8D1}"/>
              </a:ext>
            </a:extLst>
          </p:cNvPr>
          <p:cNvSpPr/>
          <p:nvPr/>
        </p:nvSpPr>
        <p:spPr>
          <a:xfrm>
            <a:off x="8787802" y="5441954"/>
            <a:ext cx="512259" cy="498107"/>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108" name="Straight Arrow Connector 21">
            <a:extLst>
              <a:ext uri="{FF2B5EF4-FFF2-40B4-BE49-F238E27FC236}">
                <a16:creationId xmlns:a16="http://schemas.microsoft.com/office/drawing/2014/main" id="{AF8E92EA-A699-7F2E-7802-CEE10BDCE7CE}"/>
              </a:ext>
            </a:extLst>
          </p:cNvPr>
          <p:cNvCxnSpPr>
            <a:cxnSpLocks/>
            <a:stCxn id="106" idx="2"/>
            <a:endCxn id="92" idx="1"/>
          </p:cNvCxnSpPr>
          <p:nvPr/>
        </p:nvCxnSpPr>
        <p:spPr>
          <a:xfrm rot="10800000">
            <a:off x="8737094" y="4720378"/>
            <a:ext cx="50709" cy="970631"/>
          </a:xfrm>
          <a:prstGeom prst="curvedConnector3">
            <a:avLst>
              <a:gd name="adj1" fmla="val 550808"/>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1" name="Straight Arrow Connector 21">
            <a:extLst>
              <a:ext uri="{FF2B5EF4-FFF2-40B4-BE49-F238E27FC236}">
                <a16:creationId xmlns:a16="http://schemas.microsoft.com/office/drawing/2014/main" id="{DEB67D2A-F47C-9735-B35B-C06CCC3CFDED}"/>
              </a:ext>
            </a:extLst>
          </p:cNvPr>
          <p:cNvCxnSpPr>
            <a:cxnSpLocks/>
            <a:stCxn id="106" idx="6"/>
            <a:endCxn id="92" idx="3"/>
          </p:cNvCxnSpPr>
          <p:nvPr/>
        </p:nvCxnSpPr>
        <p:spPr>
          <a:xfrm flipV="1">
            <a:off x="9300061" y="4720377"/>
            <a:ext cx="79158" cy="970631"/>
          </a:xfrm>
          <a:prstGeom prst="curvedConnector3">
            <a:avLst>
              <a:gd name="adj1" fmla="val 388790"/>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41" name="TextBox 140">
            <a:extLst>
              <a:ext uri="{FF2B5EF4-FFF2-40B4-BE49-F238E27FC236}">
                <a16:creationId xmlns:a16="http://schemas.microsoft.com/office/drawing/2014/main" id="{3115376A-7A1F-2DEA-A1CB-ADE2C997A83A}"/>
              </a:ext>
            </a:extLst>
          </p:cNvPr>
          <p:cNvSpPr txBox="1"/>
          <p:nvPr/>
        </p:nvSpPr>
        <p:spPr>
          <a:xfrm>
            <a:off x="8038573" y="5211575"/>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in</a:t>
            </a:r>
          </a:p>
        </p:txBody>
      </p:sp>
      <p:sp>
        <p:nvSpPr>
          <p:cNvPr id="142" name="TextBox 141">
            <a:extLst>
              <a:ext uri="{FF2B5EF4-FFF2-40B4-BE49-F238E27FC236}">
                <a16:creationId xmlns:a16="http://schemas.microsoft.com/office/drawing/2014/main" id="{E2550A8B-6098-F025-A25B-E78FF32A85AE}"/>
              </a:ext>
            </a:extLst>
          </p:cNvPr>
          <p:cNvSpPr txBox="1"/>
          <p:nvPr/>
        </p:nvSpPr>
        <p:spPr>
          <a:xfrm>
            <a:off x="9420440" y="5211575"/>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out</a:t>
            </a:r>
          </a:p>
        </p:txBody>
      </p:sp>
      <p:sp>
        <p:nvSpPr>
          <p:cNvPr id="146" name="Rectangle 145">
            <a:extLst>
              <a:ext uri="{FF2B5EF4-FFF2-40B4-BE49-F238E27FC236}">
                <a16:creationId xmlns:a16="http://schemas.microsoft.com/office/drawing/2014/main" id="{AAF7AE4C-1CCB-CE52-6CD5-EBB4C545CBAF}"/>
              </a:ext>
            </a:extLst>
          </p:cNvPr>
          <p:cNvSpPr/>
          <p:nvPr/>
        </p:nvSpPr>
        <p:spPr>
          <a:xfrm>
            <a:off x="2812781" y="4301422"/>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Bool</a:t>
            </a:r>
          </a:p>
        </p:txBody>
      </p:sp>
      <p:cxnSp>
        <p:nvCxnSpPr>
          <p:cNvPr id="148" name="Straight Arrow Connector 147">
            <a:extLst>
              <a:ext uri="{FF2B5EF4-FFF2-40B4-BE49-F238E27FC236}">
                <a16:creationId xmlns:a16="http://schemas.microsoft.com/office/drawing/2014/main" id="{178EA2F7-0AD8-4073-887C-62DBA7AE5D0B}"/>
              </a:ext>
            </a:extLst>
          </p:cNvPr>
          <p:cNvCxnSpPr>
            <a:cxnSpLocks/>
            <a:stCxn id="146" idx="0"/>
            <a:endCxn id="14" idx="4"/>
          </p:cNvCxnSpPr>
          <p:nvPr/>
        </p:nvCxnSpPr>
        <p:spPr>
          <a:xfrm flipH="1" flipV="1">
            <a:off x="2771560" y="3429000"/>
            <a:ext cx="362284" cy="87242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725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64" grpId="0"/>
      <p:bldP spid="69" grpId="0"/>
      <p:bldP spid="85" grpId="0"/>
      <p:bldP spid="18" grpId="0" animBg="1"/>
      <p:bldP spid="28" grpId="0" animBg="1"/>
      <p:bldP spid="43" grpId="0"/>
      <p:bldP spid="44" grpId="0" animBg="1"/>
      <p:bldP spid="45" grpId="0" animBg="1"/>
      <p:bldP spid="46" grpId="0" animBg="1"/>
      <p:bldP spid="48" grpId="0" animBg="1"/>
      <p:bldP spid="60" grpId="0" animBg="1"/>
      <p:bldP spid="65" grpId="0" animBg="1"/>
      <p:bldP spid="66" grpId="0" animBg="1"/>
      <p:bldP spid="75" grpId="0" animBg="1"/>
      <p:bldP spid="92" grpId="0" animBg="1"/>
      <p:bldP spid="106" grpId="0" animBg="1"/>
      <p:bldP spid="141" grpId="0"/>
      <p:bldP spid="1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68E7-0492-5C5C-7521-1B812FABE77B}"/>
              </a:ext>
            </a:extLst>
          </p:cNvPr>
          <p:cNvSpPr>
            <a:spLocks noGrp="1"/>
          </p:cNvSpPr>
          <p:nvPr>
            <p:ph type="title"/>
          </p:nvPr>
        </p:nvSpPr>
        <p:spPr>
          <a:xfrm>
            <a:off x="609600" y="146271"/>
            <a:ext cx="10972800" cy="1143000"/>
          </a:xfrm>
        </p:spPr>
        <p:txBody>
          <a:bodyPr/>
          <a:lstStyle/>
          <a:p>
            <a:r>
              <a:rPr lang="en-US" sz="4800" dirty="0">
                <a:solidFill>
                  <a:schemeClr val="bg2">
                    <a:lumMod val="10000"/>
                  </a:schemeClr>
                </a:solidFill>
              </a:rPr>
              <a:t>Type-driven program synthesis</a:t>
            </a:r>
          </a:p>
        </p:txBody>
      </p:sp>
      <p:sp>
        <p:nvSpPr>
          <p:cNvPr id="4" name="Slide Number Placeholder 3">
            <a:extLst>
              <a:ext uri="{FF2B5EF4-FFF2-40B4-BE49-F238E27FC236}">
                <a16:creationId xmlns:a16="http://schemas.microsoft.com/office/drawing/2014/main" id="{BC10C2F7-9DEB-6881-C3EA-883B5C4C09B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3</a:t>
            </a:fld>
            <a:endParaRPr lang="en-US"/>
          </a:p>
        </p:txBody>
      </p:sp>
      <p:cxnSp>
        <p:nvCxnSpPr>
          <p:cNvPr id="15" name="Straight Arrow Connector 14">
            <a:extLst>
              <a:ext uri="{FF2B5EF4-FFF2-40B4-BE49-F238E27FC236}">
                <a16:creationId xmlns:a16="http://schemas.microsoft.com/office/drawing/2014/main" id="{C303FA28-B20F-1EA8-AB14-611D59053C0F}"/>
              </a:ext>
            </a:extLst>
          </p:cNvPr>
          <p:cNvCxnSpPr>
            <a:cxnSpLocks/>
          </p:cNvCxnSpPr>
          <p:nvPr/>
        </p:nvCxnSpPr>
        <p:spPr>
          <a:xfrm flipH="1">
            <a:off x="7021492" y="3548182"/>
            <a:ext cx="640080"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pic>
        <p:nvPicPr>
          <p:cNvPr id="17" name="Picture 16" descr="Image result for cogwheels">
            <a:extLst>
              <a:ext uri="{FF2B5EF4-FFF2-40B4-BE49-F238E27FC236}">
                <a16:creationId xmlns:a16="http://schemas.microsoft.com/office/drawing/2014/main" id="{24070909-BBAC-C32D-714A-48AD4B18CD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464" y="3153293"/>
            <a:ext cx="891219" cy="78977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27839B0A-0E96-2F49-70B6-6759D6584BB1}"/>
              </a:ext>
            </a:extLst>
          </p:cNvPr>
          <p:cNvCxnSpPr>
            <a:cxnSpLocks/>
          </p:cNvCxnSpPr>
          <p:nvPr/>
        </p:nvCxnSpPr>
        <p:spPr>
          <a:xfrm flipH="1">
            <a:off x="4183042" y="3548182"/>
            <a:ext cx="640080"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3261C5-632D-0DF6-427D-874ACAD29046}"/>
              </a:ext>
            </a:extLst>
          </p:cNvPr>
          <p:cNvSpPr txBox="1"/>
          <p:nvPr/>
        </p:nvSpPr>
        <p:spPr>
          <a:xfrm>
            <a:off x="8321325" y="2331378"/>
            <a:ext cx="2124731" cy="400110"/>
          </a:xfrm>
          <a:prstGeom prst="rect">
            <a:avLst/>
          </a:prstGeom>
          <a:noFill/>
        </p:spPr>
        <p:txBody>
          <a:bodyPr wrap="square" rtlCol="0">
            <a:spAutoFit/>
          </a:bodyPr>
          <a:lstStyle/>
          <a:p>
            <a:pPr algn="ctr"/>
            <a:r>
              <a:rPr lang="en-US" sz="2000" dirty="0">
                <a:solidFill>
                  <a:schemeClr val="tx1">
                    <a:lumMod val="65000"/>
                    <a:lumOff val="35000"/>
                  </a:schemeClr>
                </a:solidFill>
              </a:rPr>
              <a:t>programs</a:t>
            </a:r>
            <a:endParaRPr lang="en-US" sz="2000" baseline="30000" dirty="0">
              <a:solidFill>
                <a:schemeClr val="tx1">
                  <a:lumMod val="65000"/>
                  <a:lumOff val="35000"/>
                </a:schemeClr>
              </a:solidFill>
            </a:endParaRPr>
          </a:p>
        </p:txBody>
      </p:sp>
      <p:sp>
        <p:nvSpPr>
          <p:cNvPr id="34" name="TextBox 33">
            <a:extLst>
              <a:ext uri="{FF2B5EF4-FFF2-40B4-BE49-F238E27FC236}">
                <a16:creationId xmlns:a16="http://schemas.microsoft.com/office/drawing/2014/main" id="{FAEC6F3C-FF65-CEAF-17C8-81C3A38957F7}"/>
              </a:ext>
            </a:extLst>
          </p:cNvPr>
          <p:cNvSpPr txBox="1"/>
          <p:nvPr/>
        </p:nvSpPr>
        <p:spPr>
          <a:xfrm>
            <a:off x="4896761" y="2329131"/>
            <a:ext cx="2124731" cy="400110"/>
          </a:xfrm>
          <a:prstGeom prst="rect">
            <a:avLst/>
          </a:prstGeom>
          <a:noFill/>
        </p:spPr>
        <p:txBody>
          <a:bodyPr wrap="square" rtlCol="0">
            <a:spAutoFit/>
          </a:bodyPr>
          <a:lstStyle/>
          <a:p>
            <a:pPr algn="ctr"/>
            <a:r>
              <a:rPr lang="en-US" sz="2000" dirty="0">
                <a:solidFill>
                  <a:schemeClr val="tx1">
                    <a:lumMod val="65000"/>
                    <a:lumOff val="35000"/>
                  </a:schemeClr>
                </a:solidFill>
              </a:rPr>
              <a:t>search</a:t>
            </a:r>
            <a:endParaRPr lang="en-US" sz="2000" baseline="30000" dirty="0">
              <a:solidFill>
                <a:schemeClr val="tx1">
                  <a:lumMod val="65000"/>
                  <a:lumOff val="35000"/>
                </a:schemeClr>
              </a:solidFill>
            </a:endParaRPr>
          </a:p>
        </p:txBody>
      </p:sp>
      <p:pic>
        <p:nvPicPr>
          <p:cNvPr id="35" name="Picture 34">
            <a:extLst>
              <a:ext uri="{FF2B5EF4-FFF2-40B4-BE49-F238E27FC236}">
                <a16:creationId xmlns:a16="http://schemas.microsoft.com/office/drawing/2014/main" id="{3082BA53-DBEF-AB68-BB3D-34851E40A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1452" y="4982932"/>
            <a:ext cx="1575348" cy="1058784"/>
          </a:xfrm>
          <a:prstGeom prst="rect">
            <a:avLst/>
          </a:prstGeom>
        </p:spPr>
      </p:pic>
      <p:sp>
        <p:nvSpPr>
          <p:cNvPr id="36" name="TextBox 35">
            <a:extLst>
              <a:ext uri="{FF2B5EF4-FFF2-40B4-BE49-F238E27FC236}">
                <a16:creationId xmlns:a16="http://schemas.microsoft.com/office/drawing/2014/main" id="{28AB8C25-2B44-22EE-38D3-136F80BF0211}"/>
              </a:ext>
            </a:extLst>
          </p:cNvPr>
          <p:cNvSpPr txBox="1"/>
          <p:nvPr/>
        </p:nvSpPr>
        <p:spPr>
          <a:xfrm>
            <a:off x="6485157" y="5179780"/>
            <a:ext cx="2124731" cy="400110"/>
          </a:xfrm>
          <a:prstGeom prst="rect">
            <a:avLst/>
          </a:prstGeom>
          <a:noFill/>
        </p:spPr>
        <p:txBody>
          <a:bodyPr wrap="square" rtlCol="0">
            <a:spAutoFit/>
          </a:bodyPr>
          <a:lstStyle/>
          <a:p>
            <a:pPr algn="ctr"/>
            <a:r>
              <a:rPr lang="en-US" sz="2000" dirty="0">
                <a:solidFill>
                  <a:schemeClr val="tx1">
                    <a:lumMod val="65000"/>
                    <a:lumOff val="35000"/>
                  </a:schemeClr>
                </a:solidFill>
              </a:rPr>
              <a:t>library</a:t>
            </a:r>
            <a:endParaRPr lang="en-US" sz="2000" baseline="30000" dirty="0">
              <a:solidFill>
                <a:schemeClr val="tx1">
                  <a:lumMod val="65000"/>
                  <a:lumOff val="35000"/>
                </a:schemeClr>
              </a:solidFill>
            </a:endParaRPr>
          </a:p>
        </p:txBody>
      </p:sp>
      <p:cxnSp>
        <p:nvCxnSpPr>
          <p:cNvPr id="37" name="Straight Arrow Connector 36">
            <a:extLst>
              <a:ext uri="{FF2B5EF4-FFF2-40B4-BE49-F238E27FC236}">
                <a16:creationId xmlns:a16="http://schemas.microsoft.com/office/drawing/2014/main" id="{5418E00D-E077-6B9A-EDAB-10B3DFA37256}"/>
              </a:ext>
            </a:extLst>
          </p:cNvPr>
          <p:cNvCxnSpPr>
            <a:cxnSpLocks/>
          </p:cNvCxnSpPr>
          <p:nvPr/>
        </p:nvCxnSpPr>
        <p:spPr>
          <a:xfrm flipH="1">
            <a:off x="5941294" y="4149549"/>
            <a:ext cx="0" cy="64008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74CD2D7-92D7-F6E4-E4A8-34EA67558CE9}"/>
              </a:ext>
            </a:extLst>
          </p:cNvPr>
          <p:cNvSpPr txBox="1"/>
          <p:nvPr/>
        </p:nvSpPr>
        <p:spPr>
          <a:xfrm>
            <a:off x="1406173" y="2331378"/>
            <a:ext cx="2124731" cy="400110"/>
          </a:xfrm>
          <a:prstGeom prst="rect">
            <a:avLst/>
          </a:prstGeom>
          <a:noFill/>
        </p:spPr>
        <p:txBody>
          <a:bodyPr wrap="square" rtlCol="0">
            <a:spAutoFit/>
          </a:bodyPr>
          <a:lstStyle/>
          <a:p>
            <a:pPr algn="ctr"/>
            <a:r>
              <a:rPr lang="en-US" sz="2000" dirty="0">
                <a:solidFill>
                  <a:schemeClr val="tx1">
                    <a:lumMod val="65000"/>
                    <a:lumOff val="35000"/>
                  </a:schemeClr>
                </a:solidFill>
              </a:rPr>
              <a:t>type</a:t>
            </a:r>
            <a:endParaRPr lang="en-US" sz="2000" baseline="30000" dirty="0">
              <a:solidFill>
                <a:schemeClr val="tx1">
                  <a:lumMod val="65000"/>
                  <a:lumOff val="35000"/>
                </a:schemeClr>
              </a:solidFill>
            </a:endParaRPr>
          </a:p>
        </p:txBody>
      </p:sp>
      <p:sp>
        <p:nvSpPr>
          <p:cNvPr id="7" name="TextBox 6">
            <a:extLst>
              <a:ext uri="{FF2B5EF4-FFF2-40B4-BE49-F238E27FC236}">
                <a16:creationId xmlns:a16="http://schemas.microsoft.com/office/drawing/2014/main" id="{2A3834E0-63A8-5052-3DFE-40DEE520CEB6}"/>
              </a:ext>
            </a:extLst>
          </p:cNvPr>
          <p:cNvSpPr txBox="1"/>
          <p:nvPr/>
        </p:nvSpPr>
        <p:spPr>
          <a:xfrm>
            <a:off x="1895782" y="2978593"/>
            <a:ext cx="1145512" cy="923330"/>
          </a:xfrm>
          <a:prstGeom prst="rect">
            <a:avLst/>
          </a:prstGeom>
          <a:noFill/>
        </p:spPr>
        <p:txBody>
          <a:bodyPr wrap="square" rtlCol="0">
            <a:spAutoFit/>
          </a:bodyPr>
          <a:lstStyle/>
          <a:p>
            <a:pPr algn="ctr"/>
            <a:r>
              <a:rPr lang="el-GR" sz="5400" dirty="0"/>
              <a:t>τ</a:t>
            </a:r>
            <a:endParaRPr lang="en-US" sz="5400" dirty="0"/>
          </a:p>
        </p:txBody>
      </p:sp>
      <p:grpSp>
        <p:nvGrpSpPr>
          <p:cNvPr id="43" name="Group 42">
            <a:extLst>
              <a:ext uri="{FF2B5EF4-FFF2-40B4-BE49-F238E27FC236}">
                <a16:creationId xmlns:a16="http://schemas.microsoft.com/office/drawing/2014/main" id="{F6EECA65-DE30-2A49-AA4C-3227688F0827}"/>
              </a:ext>
            </a:extLst>
          </p:cNvPr>
          <p:cNvGrpSpPr/>
          <p:nvPr/>
        </p:nvGrpSpPr>
        <p:grpSpPr>
          <a:xfrm>
            <a:off x="8656655" y="2978593"/>
            <a:ext cx="1874018" cy="923330"/>
            <a:chOff x="8656655" y="2978593"/>
            <a:chExt cx="1874018" cy="923330"/>
          </a:xfrm>
        </p:grpSpPr>
        <p:sp>
          <p:nvSpPr>
            <p:cNvPr id="13" name="TextBox 12">
              <a:extLst>
                <a:ext uri="{FF2B5EF4-FFF2-40B4-BE49-F238E27FC236}">
                  <a16:creationId xmlns:a16="http://schemas.microsoft.com/office/drawing/2014/main" id="{92379A88-83E4-A487-EFAE-D9C409C1BF04}"/>
                </a:ext>
              </a:extLst>
            </p:cNvPr>
            <p:cNvSpPr txBox="1"/>
            <p:nvPr/>
          </p:nvSpPr>
          <p:spPr>
            <a:xfrm>
              <a:off x="8656655" y="2978593"/>
              <a:ext cx="1874018" cy="923330"/>
            </a:xfrm>
            <a:prstGeom prst="rect">
              <a:avLst/>
            </a:prstGeom>
            <a:noFill/>
          </p:spPr>
          <p:txBody>
            <a:bodyPr wrap="square" rtlCol="0">
              <a:spAutoFit/>
            </a:bodyPr>
            <a:lstStyle/>
            <a:p>
              <a:r>
                <a:rPr lang="en-US" dirty="0"/>
                <a:t>1.</a:t>
              </a:r>
            </a:p>
            <a:p>
              <a:r>
                <a:rPr lang="en-US" dirty="0"/>
                <a:t>2.</a:t>
              </a:r>
            </a:p>
            <a:p>
              <a:r>
                <a:rPr lang="en-US" dirty="0"/>
                <a:t>3.</a:t>
              </a:r>
            </a:p>
          </p:txBody>
        </p:sp>
        <p:cxnSp>
          <p:nvCxnSpPr>
            <p:cNvPr id="40" name="Straight Arrow Connector 39">
              <a:extLst>
                <a:ext uri="{FF2B5EF4-FFF2-40B4-BE49-F238E27FC236}">
                  <a16:creationId xmlns:a16="http://schemas.microsoft.com/office/drawing/2014/main" id="{A0A92571-356E-4604-D2AA-B89CCAED0D8D}"/>
                </a:ext>
              </a:extLst>
            </p:cNvPr>
            <p:cNvCxnSpPr>
              <a:cxnSpLocks/>
            </p:cNvCxnSpPr>
            <p:nvPr/>
          </p:nvCxnSpPr>
          <p:spPr>
            <a:xfrm flipH="1">
              <a:off x="9136670" y="3153293"/>
              <a:ext cx="640080" cy="0"/>
            </a:xfrm>
            <a:prstGeom prst="straightConnector1">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4EBBED8-06D9-0D34-399A-D29CE7063ADB}"/>
                </a:ext>
              </a:extLst>
            </p:cNvPr>
            <p:cNvCxnSpPr>
              <a:cxnSpLocks/>
            </p:cNvCxnSpPr>
            <p:nvPr/>
          </p:nvCxnSpPr>
          <p:spPr>
            <a:xfrm flipH="1">
              <a:off x="9136670" y="3429000"/>
              <a:ext cx="640080" cy="0"/>
            </a:xfrm>
            <a:prstGeom prst="straightConnector1">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7F1D65F-6B2D-4784-0A58-1A4B59FEE56C}"/>
                </a:ext>
              </a:extLst>
            </p:cNvPr>
            <p:cNvCxnSpPr>
              <a:cxnSpLocks/>
            </p:cNvCxnSpPr>
            <p:nvPr/>
          </p:nvCxnSpPr>
          <p:spPr>
            <a:xfrm flipH="1">
              <a:off x="9136670" y="3705330"/>
              <a:ext cx="640080" cy="0"/>
            </a:xfrm>
            <a:prstGeom prst="straightConnector1">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7845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C10F5367-8842-15B8-A277-96CF99D9DFE8}"/>
              </a:ext>
            </a:extLst>
          </p:cNvPr>
          <p:cNvSpPr txBox="1"/>
          <p:nvPr/>
        </p:nvSpPr>
        <p:spPr>
          <a:xfrm>
            <a:off x="4665782" y="4451947"/>
            <a:ext cx="3866721" cy="830997"/>
          </a:xfrm>
          <a:prstGeom prst="rect">
            <a:avLst/>
          </a:prstGeom>
          <a:noFill/>
        </p:spPr>
        <p:txBody>
          <a:bodyPr wrap="square" rtlCol="0">
            <a:spAutoFit/>
          </a:bodyPr>
          <a:lstStyle/>
          <a:p>
            <a:pPr algn="ctr"/>
            <a:r>
              <a:rPr lang="en-US" sz="2400" dirty="0">
                <a:solidFill>
                  <a:schemeClr val="tx1">
                    <a:lumMod val="50000"/>
                    <a:lumOff val="50000"/>
                  </a:schemeClr>
                </a:solidFill>
              </a:rPr>
              <a:t>step 2: </a:t>
            </a:r>
            <a:r>
              <a:rPr lang="en-US" sz="2400" dirty="0"/>
              <a:t>represent all variables uniformly</a:t>
            </a:r>
          </a:p>
        </p:txBody>
      </p:sp>
      <p:grpSp>
        <p:nvGrpSpPr>
          <p:cNvPr id="3" name="Group 2">
            <a:extLst>
              <a:ext uri="{FF2B5EF4-FFF2-40B4-BE49-F238E27FC236}">
                <a16:creationId xmlns:a16="http://schemas.microsoft.com/office/drawing/2014/main" id="{9CB7BE6B-069E-B0C8-A9E5-199BB1982B82}"/>
              </a:ext>
            </a:extLst>
          </p:cNvPr>
          <p:cNvGrpSpPr/>
          <p:nvPr/>
        </p:nvGrpSpPr>
        <p:grpSpPr>
          <a:xfrm>
            <a:off x="1487309" y="2880360"/>
            <a:ext cx="2568503" cy="1786187"/>
            <a:chOff x="1487309" y="2880360"/>
            <a:chExt cx="2568503" cy="1786187"/>
          </a:xfrm>
        </p:grpSpPr>
        <p:sp>
          <p:nvSpPr>
            <p:cNvPr id="9" name="Rectangle 8">
              <a:extLst>
                <a:ext uri="{FF2B5EF4-FFF2-40B4-BE49-F238E27FC236}">
                  <a16:creationId xmlns:a16="http://schemas.microsoft.com/office/drawing/2014/main" id="{82FC609F-8EF0-2EDF-06B3-37AD75F790F7}"/>
                </a:ext>
              </a:extLst>
            </p:cNvPr>
            <p:cNvSpPr/>
            <p:nvPr/>
          </p:nvSpPr>
          <p:spPr>
            <a:xfrm>
              <a:off x="2062682" y="4301422"/>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Int</a:t>
              </a:r>
            </a:p>
          </p:txBody>
        </p:sp>
        <p:cxnSp>
          <p:nvCxnSpPr>
            <p:cNvPr id="11" name="Straight Arrow Connector 10">
              <a:extLst>
                <a:ext uri="{FF2B5EF4-FFF2-40B4-BE49-F238E27FC236}">
                  <a16:creationId xmlns:a16="http://schemas.microsoft.com/office/drawing/2014/main" id="{D45FF78D-F8F3-F004-BC93-F4371D29BC06}"/>
                </a:ext>
              </a:extLst>
            </p:cNvPr>
            <p:cNvCxnSpPr>
              <a:cxnSpLocks/>
              <a:stCxn id="9" idx="0"/>
              <a:endCxn id="14" idx="4"/>
            </p:cNvCxnSpPr>
            <p:nvPr/>
          </p:nvCxnSpPr>
          <p:spPr>
            <a:xfrm flipV="1">
              <a:off x="2383745" y="3429000"/>
              <a:ext cx="387815" cy="87242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1712092D-B5BA-7187-023D-5E02713FE258}"/>
                </a:ext>
              </a:extLst>
            </p:cNvPr>
            <p:cNvSpPr/>
            <p:nvPr/>
          </p:nvSpPr>
          <p:spPr>
            <a:xfrm>
              <a:off x="2497240" y="2880360"/>
              <a:ext cx="548640"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sp>
          <p:nvSpPr>
            <p:cNvPr id="18" name="Rectangle 17">
              <a:extLst>
                <a:ext uri="{FF2B5EF4-FFF2-40B4-BE49-F238E27FC236}">
                  <a16:creationId xmlns:a16="http://schemas.microsoft.com/office/drawing/2014/main" id="{A74AF574-93CE-74E7-B106-0A806A122F0A}"/>
                </a:ext>
              </a:extLst>
            </p:cNvPr>
            <p:cNvSpPr/>
            <p:nvPr/>
          </p:nvSpPr>
          <p:spPr>
            <a:xfrm>
              <a:off x="1487309" y="362694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List</a:t>
              </a:r>
            </a:p>
          </p:txBody>
        </p:sp>
        <p:cxnSp>
          <p:nvCxnSpPr>
            <p:cNvPr id="19" name="Straight Arrow Connector 18">
              <a:extLst>
                <a:ext uri="{FF2B5EF4-FFF2-40B4-BE49-F238E27FC236}">
                  <a16:creationId xmlns:a16="http://schemas.microsoft.com/office/drawing/2014/main" id="{6D8BE0AE-7E3B-B58A-7EB5-F64E7AFEFE8D}"/>
                </a:ext>
              </a:extLst>
            </p:cNvPr>
            <p:cNvCxnSpPr>
              <a:cxnSpLocks/>
              <a:stCxn id="18" idx="0"/>
              <a:endCxn id="14" idx="3"/>
            </p:cNvCxnSpPr>
            <p:nvPr/>
          </p:nvCxnSpPr>
          <p:spPr>
            <a:xfrm flipV="1">
              <a:off x="1808372" y="3348654"/>
              <a:ext cx="769214" cy="2782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0757DEA-10C0-B028-6277-98861DCFC68C}"/>
                </a:ext>
              </a:extLst>
            </p:cNvPr>
            <p:cNvCxnSpPr>
              <a:cxnSpLocks/>
              <a:stCxn id="14" idx="2"/>
              <a:endCxn id="18" idx="2"/>
            </p:cNvCxnSpPr>
            <p:nvPr/>
          </p:nvCxnSpPr>
          <p:spPr>
            <a:xfrm rot="10800000" flipV="1">
              <a:off x="1808372" y="3154679"/>
              <a:ext cx="688868" cy="837393"/>
            </a:xfrm>
            <a:prstGeom prst="curvedConnector4">
              <a:avLst>
                <a:gd name="adj1" fmla="val 187218"/>
                <a:gd name="adj2" fmla="val 127299"/>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1C8EACB8-EAE8-F2A4-1F68-2A8453296D02}"/>
                </a:ext>
              </a:extLst>
            </p:cNvPr>
            <p:cNvSpPr/>
            <p:nvPr/>
          </p:nvSpPr>
          <p:spPr>
            <a:xfrm>
              <a:off x="3413686" y="3573376"/>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0" i="0" u="none" strike="noStrike" dirty="0">
                  <a:solidFill>
                    <a:srgbClr val="7D3E05"/>
                  </a:solidFill>
                  <a:effectLst/>
                  <a:latin typeface="Consolas" panose="020B0609020204030204" pitchFamily="49" charset="0"/>
                </a:rPr>
                <a:t>→</a:t>
              </a:r>
              <a:endParaRPr lang="en-US" sz="2000" dirty="0">
                <a:solidFill>
                  <a:srgbClr val="7D3E05"/>
                </a:solidFill>
                <a:latin typeface="Consolas" panose="020B0609020204030204" pitchFamily="49" charset="0"/>
              </a:endParaRPr>
            </a:p>
          </p:txBody>
        </p:sp>
        <p:cxnSp>
          <p:nvCxnSpPr>
            <p:cNvPr id="29" name="Straight Arrow Connector 28">
              <a:extLst>
                <a:ext uri="{FF2B5EF4-FFF2-40B4-BE49-F238E27FC236}">
                  <a16:creationId xmlns:a16="http://schemas.microsoft.com/office/drawing/2014/main" id="{60AC6A7A-E5A2-581E-97D4-F6DB25D64D03}"/>
                </a:ext>
              </a:extLst>
            </p:cNvPr>
            <p:cNvCxnSpPr>
              <a:cxnSpLocks/>
              <a:stCxn id="28" idx="0"/>
              <a:endCxn id="14" idx="5"/>
            </p:cNvCxnSpPr>
            <p:nvPr/>
          </p:nvCxnSpPr>
          <p:spPr>
            <a:xfrm flipH="1" flipV="1">
              <a:off x="2965534" y="3348654"/>
              <a:ext cx="769215" cy="22472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21">
              <a:extLst>
                <a:ext uri="{FF2B5EF4-FFF2-40B4-BE49-F238E27FC236}">
                  <a16:creationId xmlns:a16="http://schemas.microsoft.com/office/drawing/2014/main" id="{181C76C0-6C12-95EA-54D2-F3B955D55F46}"/>
                </a:ext>
              </a:extLst>
            </p:cNvPr>
            <p:cNvCxnSpPr>
              <a:cxnSpLocks/>
              <a:stCxn id="14" idx="6"/>
              <a:endCxn id="28" idx="2"/>
            </p:cNvCxnSpPr>
            <p:nvPr/>
          </p:nvCxnSpPr>
          <p:spPr>
            <a:xfrm>
              <a:off x="3045880" y="3154680"/>
              <a:ext cx="688869" cy="783821"/>
            </a:xfrm>
            <a:prstGeom prst="curvedConnector4">
              <a:avLst>
                <a:gd name="adj1" fmla="val 26696"/>
                <a:gd name="adj2" fmla="val 12916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5" name="Straight Arrow Connector 21">
              <a:extLst>
                <a:ext uri="{FF2B5EF4-FFF2-40B4-BE49-F238E27FC236}">
                  <a16:creationId xmlns:a16="http://schemas.microsoft.com/office/drawing/2014/main" id="{B1C087AA-07FC-BE64-E87D-BE7F2FFDAF88}"/>
                </a:ext>
              </a:extLst>
            </p:cNvPr>
            <p:cNvCxnSpPr>
              <a:cxnSpLocks/>
              <a:stCxn id="14" idx="7"/>
              <a:endCxn id="28" idx="2"/>
            </p:cNvCxnSpPr>
            <p:nvPr/>
          </p:nvCxnSpPr>
          <p:spPr>
            <a:xfrm rot="16200000" flipH="1">
              <a:off x="2861243" y="3064996"/>
              <a:ext cx="977795" cy="769215"/>
            </a:xfrm>
            <a:prstGeom prst="curvedConnector5">
              <a:avLst>
                <a:gd name="adj1" fmla="val 12505"/>
                <a:gd name="adj2" fmla="val 161521"/>
                <a:gd name="adj3" fmla="val 123379"/>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46" name="Rectangle 145">
              <a:extLst>
                <a:ext uri="{FF2B5EF4-FFF2-40B4-BE49-F238E27FC236}">
                  <a16:creationId xmlns:a16="http://schemas.microsoft.com/office/drawing/2014/main" id="{AAF7AE4C-1CCB-CE52-6CD5-EBB4C545CBAF}"/>
                </a:ext>
              </a:extLst>
            </p:cNvPr>
            <p:cNvSpPr/>
            <p:nvPr/>
          </p:nvSpPr>
          <p:spPr>
            <a:xfrm>
              <a:off x="2812781" y="4301422"/>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Bool</a:t>
              </a:r>
            </a:p>
          </p:txBody>
        </p:sp>
        <p:cxnSp>
          <p:nvCxnSpPr>
            <p:cNvPr id="148" name="Straight Arrow Connector 147">
              <a:extLst>
                <a:ext uri="{FF2B5EF4-FFF2-40B4-BE49-F238E27FC236}">
                  <a16:creationId xmlns:a16="http://schemas.microsoft.com/office/drawing/2014/main" id="{178EA2F7-0AD8-4073-887C-62DBA7AE5D0B}"/>
                </a:ext>
              </a:extLst>
            </p:cNvPr>
            <p:cNvCxnSpPr>
              <a:cxnSpLocks/>
              <a:stCxn id="146" idx="0"/>
              <a:endCxn id="14" idx="4"/>
            </p:cNvCxnSpPr>
            <p:nvPr/>
          </p:nvCxnSpPr>
          <p:spPr>
            <a:xfrm flipH="1" flipV="1">
              <a:off x="2771560" y="3429000"/>
              <a:ext cx="362284" cy="87242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grpSp>
      <p:sp>
        <p:nvSpPr>
          <p:cNvPr id="64" name="TextBox 63">
            <a:extLst>
              <a:ext uri="{FF2B5EF4-FFF2-40B4-BE49-F238E27FC236}">
                <a16:creationId xmlns:a16="http://schemas.microsoft.com/office/drawing/2014/main" id="{6F9B06B7-A5B6-D32D-B7F7-26A2CE65FAA3}"/>
              </a:ext>
            </a:extLst>
          </p:cNvPr>
          <p:cNvSpPr txBox="1"/>
          <p:nvPr/>
        </p:nvSpPr>
        <p:spPr>
          <a:xfrm>
            <a:off x="7079027" y="2933479"/>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69" name="TextBox 68">
            <a:extLst>
              <a:ext uri="{FF2B5EF4-FFF2-40B4-BE49-F238E27FC236}">
                <a16:creationId xmlns:a16="http://schemas.microsoft.com/office/drawing/2014/main" id="{BCE5FAEF-20B4-DC14-42FF-A90FB45D4995}"/>
              </a:ext>
            </a:extLst>
          </p:cNvPr>
          <p:cNvSpPr txBox="1"/>
          <p:nvPr/>
        </p:nvSpPr>
        <p:spPr>
          <a:xfrm>
            <a:off x="9176856" y="2937567"/>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85" name="TextBox 84">
            <a:extLst>
              <a:ext uri="{FF2B5EF4-FFF2-40B4-BE49-F238E27FC236}">
                <a16:creationId xmlns:a16="http://schemas.microsoft.com/office/drawing/2014/main" id="{C0723947-61E1-853C-5D9A-60466FADC3DB}"/>
              </a:ext>
            </a:extLst>
          </p:cNvPr>
          <p:cNvSpPr txBox="1"/>
          <p:nvPr/>
        </p:nvSpPr>
        <p:spPr>
          <a:xfrm>
            <a:off x="9035791" y="3902181"/>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in</a:t>
            </a:r>
          </a:p>
        </p:txBody>
      </p:sp>
      <p:sp>
        <p:nvSpPr>
          <p:cNvPr id="86" name="TextBox 85">
            <a:extLst>
              <a:ext uri="{FF2B5EF4-FFF2-40B4-BE49-F238E27FC236}">
                <a16:creationId xmlns:a16="http://schemas.microsoft.com/office/drawing/2014/main" id="{394FFAEF-3439-6D86-4478-E7836954EF47}"/>
              </a:ext>
            </a:extLst>
          </p:cNvPr>
          <p:cNvSpPr txBox="1"/>
          <p:nvPr/>
        </p:nvSpPr>
        <p:spPr>
          <a:xfrm>
            <a:off x="9728070" y="3920805"/>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out</a:t>
            </a:r>
          </a:p>
        </p:txBody>
      </p:sp>
      <p:sp>
        <p:nvSpPr>
          <p:cNvPr id="2" name="Title 1">
            <a:extLst>
              <a:ext uri="{FF2B5EF4-FFF2-40B4-BE49-F238E27FC236}">
                <a16:creationId xmlns:a16="http://schemas.microsoft.com/office/drawing/2014/main" id="{16EE1C4D-E935-E952-B0CC-27554769C9BE}"/>
              </a:ext>
            </a:extLst>
          </p:cNvPr>
          <p:cNvSpPr>
            <a:spLocks noGrp="1"/>
          </p:cNvSpPr>
          <p:nvPr>
            <p:ph type="title"/>
          </p:nvPr>
        </p:nvSpPr>
        <p:spPr/>
        <p:txBody>
          <a:bodyPr/>
          <a:lstStyle/>
          <a:p>
            <a:r>
              <a:rPr lang="en-US" dirty="0"/>
              <a:t>level 3: higher-order language</a:t>
            </a:r>
          </a:p>
        </p:txBody>
      </p:sp>
      <p:sp>
        <p:nvSpPr>
          <p:cNvPr id="4" name="Slide Number Placeholder 3">
            <a:extLst>
              <a:ext uri="{FF2B5EF4-FFF2-40B4-BE49-F238E27FC236}">
                <a16:creationId xmlns:a16="http://schemas.microsoft.com/office/drawing/2014/main" id="{6A876180-A1A2-F97D-6175-FACC06AD63D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30</a:t>
            </a:fld>
            <a:endParaRPr lang="en-US"/>
          </a:p>
        </p:txBody>
      </p:sp>
      <p:sp>
        <p:nvSpPr>
          <p:cNvPr id="8" name="TextBox 7">
            <a:extLst>
              <a:ext uri="{FF2B5EF4-FFF2-40B4-BE49-F238E27FC236}">
                <a16:creationId xmlns:a16="http://schemas.microsoft.com/office/drawing/2014/main" id="{6A91C1B1-FA66-6DED-0C01-99B3C0D23868}"/>
              </a:ext>
            </a:extLst>
          </p:cNvPr>
          <p:cNvSpPr txBox="1"/>
          <p:nvPr/>
        </p:nvSpPr>
        <p:spPr>
          <a:xfrm>
            <a:off x="838200" y="1803346"/>
            <a:ext cx="3866721" cy="830997"/>
          </a:xfrm>
          <a:prstGeom prst="rect">
            <a:avLst/>
          </a:prstGeom>
          <a:noFill/>
        </p:spPr>
        <p:txBody>
          <a:bodyPr wrap="square" rtlCol="0">
            <a:spAutoFit/>
          </a:bodyPr>
          <a:lstStyle/>
          <a:p>
            <a:pPr algn="ctr"/>
            <a:r>
              <a:rPr lang="en-US" sz="2400" dirty="0">
                <a:solidFill>
                  <a:schemeClr val="tx1">
                    <a:lumMod val="50000"/>
                    <a:lumOff val="50000"/>
                  </a:schemeClr>
                </a:solidFill>
              </a:rPr>
              <a:t>step 1: </a:t>
            </a:r>
            <a:r>
              <a:rPr lang="en-US" sz="2400" dirty="0"/>
              <a:t>represent all types</a:t>
            </a:r>
          </a:p>
          <a:p>
            <a:pPr algn="ctr"/>
            <a:r>
              <a:rPr lang="en-US" sz="2400" dirty="0"/>
              <a:t>with a </a:t>
            </a:r>
            <a:r>
              <a:rPr lang="en-US" sz="2400" dirty="0">
                <a:solidFill>
                  <a:srgbClr val="CB6608"/>
                </a:solidFill>
              </a:rPr>
              <a:t>cyclic</a:t>
            </a:r>
            <a:r>
              <a:rPr lang="en-US" sz="2400" dirty="0"/>
              <a:t> ECTA</a:t>
            </a:r>
          </a:p>
        </p:txBody>
      </p:sp>
      <p:sp>
        <p:nvSpPr>
          <p:cNvPr id="44" name="Rectangle 43">
            <a:extLst>
              <a:ext uri="{FF2B5EF4-FFF2-40B4-BE49-F238E27FC236}">
                <a16:creationId xmlns:a16="http://schemas.microsoft.com/office/drawing/2014/main" id="{5CC33126-5442-C41B-2F80-01ADD9D2A19C}"/>
              </a:ext>
            </a:extLst>
          </p:cNvPr>
          <p:cNvSpPr/>
          <p:nvPr/>
        </p:nvSpPr>
        <p:spPr>
          <a:xfrm>
            <a:off x="7356430" y="3558525"/>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Int</a:t>
            </a:r>
          </a:p>
        </p:txBody>
      </p:sp>
      <p:sp>
        <p:nvSpPr>
          <p:cNvPr id="45" name="Oval 44">
            <a:extLst>
              <a:ext uri="{FF2B5EF4-FFF2-40B4-BE49-F238E27FC236}">
                <a16:creationId xmlns:a16="http://schemas.microsoft.com/office/drawing/2014/main" id="{8D08D8F5-11C1-C124-A761-E97B4488E807}"/>
              </a:ext>
            </a:extLst>
          </p:cNvPr>
          <p:cNvSpPr/>
          <p:nvPr/>
        </p:nvSpPr>
        <p:spPr>
          <a:xfrm>
            <a:off x="8452908" y="1800940"/>
            <a:ext cx="548640"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var</a:t>
            </a:r>
            <a:endParaRPr lang="en-US" sz="1600" i="1" baseline="-25000" dirty="0"/>
          </a:p>
        </p:txBody>
      </p:sp>
      <p:sp>
        <p:nvSpPr>
          <p:cNvPr id="46" name="Rectangle 45">
            <a:extLst>
              <a:ext uri="{FF2B5EF4-FFF2-40B4-BE49-F238E27FC236}">
                <a16:creationId xmlns:a16="http://schemas.microsoft.com/office/drawing/2014/main" id="{A95B9A20-9C09-635E-6A56-48B16ED26502}"/>
              </a:ext>
            </a:extLst>
          </p:cNvPr>
          <p:cNvSpPr/>
          <p:nvPr/>
        </p:nvSpPr>
        <p:spPr>
          <a:xfrm>
            <a:off x="7448893" y="248689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cxnSp>
        <p:nvCxnSpPr>
          <p:cNvPr id="47" name="Straight Arrow Connector 46">
            <a:extLst>
              <a:ext uri="{FF2B5EF4-FFF2-40B4-BE49-F238E27FC236}">
                <a16:creationId xmlns:a16="http://schemas.microsoft.com/office/drawing/2014/main" id="{3B325C76-28A7-36F5-25AD-BD9BBF3CBCFB}"/>
              </a:ext>
            </a:extLst>
          </p:cNvPr>
          <p:cNvCxnSpPr>
            <a:cxnSpLocks/>
            <a:stCxn id="46" idx="0"/>
            <a:endCxn id="45" idx="3"/>
          </p:cNvCxnSpPr>
          <p:nvPr/>
        </p:nvCxnSpPr>
        <p:spPr>
          <a:xfrm flipV="1">
            <a:off x="7677493" y="2269234"/>
            <a:ext cx="855761" cy="21766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8" name="Oval 47">
            <a:extLst>
              <a:ext uri="{FF2B5EF4-FFF2-40B4-BE49-F238E27FC236}">
                <a16:creationId xmlns:a16="http://schemas.microsoft.com/office/drawing/2014/main" id="{6B6BF0C7-AB81-F4A7-3081-E5D88F828637}"/>
              </a:ext>
            </a:extLst>
          </p:cNvPr>
          <p:cNvSpPr/>
          <p:nvPr/>
        </p:nvSpPr>
        <p:spPr>
          <a:xfrm>
            <a:off x="7586053" y="3153198"/>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9" name="Straight Arrow Connector 48">
            <a:extLst>
              <a:ext uri="{FF2B5EF4-FFF2-40B4-BE49-F238E27FC236}">
                <a16:creationId xmlns:a16="http://schemas.microsoft.com/office/drawing/2014/main" id="{82F87290-026F-B9F8-70B6-5A0A3B67A0AB}"/>
              </a:ext>
            </a:extLst>
          </p:cNvPr>
          <p:cNvCxnSpPr>
            <a:cxnSpLocks/>
            <a:stCxn id="44" idx="0"/>
            <a:endCxn id="48" idx="4"/>
          </p:cNvCxnSpPr>
          <p:nvPr/>
        </p:nvCxnSpPr>
        <p:spPr>
          <a:xfrm flipV="1">
            <a:off x="7677493" y="3336078"/>
            <a:ext cx="0" cy="222447"/>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B8F602A1-CE91-6FC3-A767-D7C2ECC33EFD}"/>
              </a:ext>
            </a:extLst>
          </p:cNvPr>
          <p:cNvCxnSpPr>
            <a:cxnSpLocks/>
            <a:stCxn id="48" idx="0"/>
            <a:endCxn id="46" idx="2"/>
          </p:cNvCxnSpPr>
          <p:nvPr/>
        </p:nvCxnSpPr>
        <p:spPr>
          <a:xfrm flipV="1">
            <a:off x="7677493" y="2944099"/>
            <a:ext cx="0" cy="20909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60" name="Rectangle 59">
            <a:extLst>
              <a:ext uri="{FF2B5EF4-FFF2-40B4-BE49-F238E27FC236}">
                <a16:creationId xmlns:a16="http://schemas.microsoft.com/office/drawing/2014/main" id="{C63D0EBB-8CD9-E86D-2385-2DB3E3874770}"/>
              </a:ext>
            </a:extLst>
          </p:cNvPr>
          <p:cNvSpPr/>
          <p:nvPr/>
        </p:nvSpPr>
        <p:spPr>
          <a:xfrm>
            <a:off x="9452621" y="2486899"/>
            <a:ext cx="577763"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solidFill>
                  <a:schemeClr val="tx1"/>
                </a:solidFill>
                <a:latin typeface="Consolas" panose="020B0609020204030204" pitchFamily="49" charset="0"/>
              </a:rPr>
              <a:t>map</a:t>
            </a:r>
            <a:endParaRPr lang="en-US" dirty="0">
              <a:solidFill>
                <a:schemeClr val="tx1"/>
              </a:solidFill>
              <a:latin typeface="Consolas" panose="020B0609020204030204" pitchFamily="49" charset="0"/>
            </a:endParaRPr>
          </a:p>
        </p:txBody>
      </p:sp>
      <p:cxnSp>
        <p:nvCxnSpPr>
          <p:cNvPr id="61" name="Straight Arrow Connector 60">
            <a:extLst>
              <a:ext uri="{FF2B5EF4-FFF2-40B4-BE49-F238E27FC236}">
                <a16:creationId xmlns:a16="http://schemas.microsoft.com/office/drawing/2014/main" id="{06414AF3-5A55-85A1-A506-F689E2035440}"/>
              </a:ext>
            </a:extLst>
          </p:cNvPr>
          <p:cNvCxnSpPr>
            <a:cxnSpLocks/>
            <a:stCxn id="60" idx="0"/>
            <a:endCxn id="45" idx="5"/>
          </p:cNvCxnSpPr>
          <p:nvPr/>
        </p:nvCxnSpPr>
        <p:spPr>
          <a:xfrm flipH="1" flipV="1">
            <a:off x="8921202" y="2269234"/>
            <a:ext cx="820301" cy="21766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65" name="Rectangle 64">
            <a:extLst>
              <a:ext uri="{FF2B5EF4-FFF2-40B4-BE49-F238E27FC236}">
                <a16:creationId xmlns:a16="http://schemas.microsoft.com/office/drawing/2014/main" id="{D34DCA57-404A-F402-664F-E0317E866785}"/>
              </a:ext>
            </a:extLst>
          </p:cNvPr>
          <p:cNvSpPr/>
          <p:nvPr/>
        </p:nvSpPr>
        <p:spPr>
          <a:xfrm>
            <a:off x="9420440" y="3574304"/>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0" i="0" u="none" strike="noStrike" dirty="0">
                <a:solidFill>
                  <a:srgbClr val="7D3E05"/>
                </a:solidFill>
                <a:effectLst/>
                <a:latin typeface="Consolas" panose="020B0609020204030204" pitchFamily="49" charset="0"/>
              </a:rPr>
              <a:t>→</a:t>
            </a:r>
            <a:endParaRPr lang="en-US" sz="1600" dirty="0">
              <a:solidFill>
                <a:srgbClr val="7D3E05"/>
              </a:solidFill>
              <a:latin typeface="Consolas" panose="020B0609020204030204" pitchFamily="49" charset="0"/>
            </a:endParaRPr>
          </a:p>
        </p:txBody>
      </p:sp>
      <p:sp>
        <p:nvSpPr>
          <p:cNvPr id="66" name="Oval 65">
            <a:extLst>
              <a:ext uri="{FF2B5EF4-FFF2-40B4-BE49-F238E27FC236}">
                <a16:creationId xmlns:a16="http://schemas.microsoft.com/office/drawing/2014/main" id="{2A707760-01B1-B9AB-639C-4012E2691CDD}"/>
              </a:ext>
            </a:extLst>
          </p:cNvPr>
          <p:cNvSpPr/>
          <p:nvPr/>
        </p:nvSpPr>
        <p:spPr>
          <a:xfrm>
            <a:off x="9650063" y="3168977"/>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67" name="Straight Arrow Connector 66">
            <a:extLst>
              <a:ext uri="{FF2B5EF4-FFF2-40B4-BE49-F238E27FC236}">
                <a16:creationId xmlns:a16="http://schemas.microsoft.com/office/drawing/2014/main" id="{60D2DDB4-922E-BA62-F7F0-9C0B8D1BBE40}"/>
              </a:ext>
            </a:extLst>
          </p:cNvPr>
          <p:cNvCxnSpPr>
            <a:cxnSpLocks/>
            <a:stCxn id="65" idx="0"/>
            <a:endCxn id="66" idx="4"/>
          </p:cNvCxnSpPr>
          <p:nvPr/>
        </p:nvCxnSpPr>
        <p:spPr>
          <a:xfrm flipV="1">
            <a:off x="9741503" y="3351857"/>
            <a:ext cx="0" cy="222447"/>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11588FFC-8CE6-5060-7BAB-EC3D039FCC97}"/>
              </a:ext>
            </a:extLst>
          </p:cNvPr>
          <p:cNvCxnSpPr>
            <a:cxnSpLocks/>
            <a:endCxn id="60" idx="2"/>
          </p:cNvCxnSpPr>
          <p:nvPr/>
        </p:nvCxnSpPr>
        <p:spPr>
          <a:xfrm flipV="1">
            <a:off x="9741502" y="2944099"/>
            <a:ext cx="1" cy="224878"/>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75" name="Oval 74">
            <a:extLst>
              <a:ext uri="{FF2B5EF4-FFF2-40B4-BE49-F238E27FC236}">
                <a16:creationId xmlns:a16="http://schemas.microsoft.com/office/drawing/2014/main" id="{FB6ED722-F0D0-5BA4-5919-AF54141B3ADB}"/>
              </a:ext>
            </a:extLst>
          </p:cNvPr>
          <p:cNvSpPr/>
          <p:nvPr/>
        </p:nvSpPr>
        <p:spPr>
          <a:xfrm>
            <a:off x="9242375" y="4209982"/>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76" name="Straight Arrow Connector 75">
            <a:extLst>
              <a:ext uri="{FF2B5EF4-FFF2-40B4-BE49-F238E27FC236}">
                <a16:creationId xmlns:a16="http://schemas.microsoft.com/office/drawing/2014/main" id="{D6B2D954-0463-5E66-19AF-D7C30B98D351}"/>
              </a:ext>
            </a:extLst>
          </p:cNvPr>
          <p:cNvCxnSpPr>
            <a:cxnSpLocks/>
            <a:stCxn id="75" idx="7"/>
            <a:endCxn id="65" idx="2"/>
          </p:cNvCxnSpPr>
          <p:nvPr/>
        </p:nvCxnSpPr>
        <p:spPr>
          <a:xfrm flipV="1">
            <a:off x="9398473" y="3939429"/>
            <a:ext cx="343030" cy="297335"/>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81" name="Oval 80">
            <a:extLst>
              <a:ext uri="{FF2B5EF4-FFF2-40B4-BE49-F238E27FC236}">
                <a16:creationId xmlns:a16="http://schemas.microsoft.com/office/drawing/2014/main" id="{C2B5D4A4-A802-F30E-B365-851A889967C2}"/>
              </a:ext>
            </a:extLst>
          </p:cNvPr>
          <p:cNvSpPr/>
          <p:nvPr/>
        </p:nvSpPr>
        <p:spPr>
          <a:xfrm>
            <a:off x="10019256" y="4209982"/>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82" name="Straight Arrow Connector 81">
            <a:extLst>
              <a:ext uri="{FF2B5EF4-FFF2-40B4-BE49-F238E27FC236}">
                <a16:creationId xmlns:a16="http://schemas.microsoft.com/office/drawing/2014/main" id="{519E49B7-DE72-2AF0-1287-A31A72295748}"/>
              </a:ext>
            </a:extLst>
          </p:cNvPr>
          <p:cNvCxnSpPr>
            <a:cxnSpLocks/>
            <a:stCxn id="81" idx="1"/>
            <a:endCxn id="65" idx="2"/>
          </p:cNvCxnSpPr>
          <p:nvPr/>
        </p:nvCxnSpPr>
        <p:spPr>
          <a:xfrm flipH="1" flipV="1">
            <a:off x="9741503" y="3939429"/>
            <a:ext cx="304535" cy="297335"/>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92" name="Rectangle 91">
            <a:extLst>
              <a:ext uri="{FF2B5EF4-FFF2-40B4-BE49-F238E27FC236}">
                <a16:creationId xmlns:a16="http://schemas.microsoft.com/office/drawing/2014/main" id="{236F7773-356A-A1FF-17DA-A7E1F340AA8F}"/>
              </a:ext>
            </a:extLst>
          </p:cNvPr>
          <p:cNvSpPr/>
          <p:nvPr/>
        </p:nvSpPr>
        <p:spPr>
          <a:xfrm>
            <a:off x="8737093" y="4537814"/>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0" i="0" u="none" strike="noStrike" dirty="0">
                <a:solidFill>
                  <a:srgbClr val="7D3E05"/>
                </a:solidFill>
                <a:effectLst/>
                <a:latin typeface="Consolas" panose="020B0609020204030204" pitchFamily="49" charset="0"/>
              </a:rPr>
              <a:t>→</a:t>
            </a:r>
            <a:endParaRPr lang="en-US" sz="1600" dirty="0">
              <a:solidFill>
                <a:srgbClr val="7D3E05"/>
              </a:solidFill>
              <a:latin typeface="Consolas" panose="020B0609020204030204" pitchFamily="49" charset="0"/>
            </a:endParaRPr>
          </a:p>
        </p:txBody>
      </p:sp>
      <p:cxnSp>
        <p:nvCxnSpPr>
          <p:cNvPr id="94" name="Straight Arrow Connector 93">
            <a:extLst>
              <a:ext uri="{FF2B5EF4-FFF2-40B4-BE49-F238E27FC236}">
                <a16:creationId xmlns:a16="http://schemas.microsoft.com/office/drawing/2014/main" id="{3A35849D-4FED-E442-19D7-E4A1C794C5C0}"/>
              </a:ext>
            </a:extLst>
          </p:cNvPr>
          <p:cNvCxnSpPr>
            <a:cxnSpLocks/>
            <a:stCxn id="92" idx="0"/>
            <a:endCxn id="75" idx="3"/>
          </p:cNvCxnSpPr>
          <p:nvPr/>
        </p:nvCxnSpPr>
        <p:spPr>
          <a:xfrm flipV="1">
            <a:off x="9058156" y="4366080"/>
            <a:ext cx="211001" cy="17173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06" name="Oval 105">
            <a:extLst>
              <a:ext uri="{FF2B5EF4-FFF2-40B4-BE49-F238E27FC236}">
                <a16:creationId xmlns:a16="http://schemas.microsoft.com/office/drawing/2014/main" id="{659A5171-EFD3-328A-588A-5FF021FFF8D1}"/>
              </a:ext>
            </a:extLst>
          </p:cNvPr>
          <p:cNvSpPr/>
          <p:nvPr/>
        </p:nvSpPr>
        <p:spPr>
          <a:xfrm>
            <a:off x="8787802" y="5441954"/>
            <a:ext cx="512259" cy="498107"/>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108" name="Straight Arrow Connector 21">
            <a:extLst>
              <a:ext uri="{FF2B5EF4-FFF2-40B4-BE49-F238E27FC236}">
                <a16:creationId xmlns:a16="http://schemas.microsoft.com/office/drawing/2014/main" id="{AF8E92EA-A699-7F2E-7802-CEE10BDCE7CE}"/>
              </a:ext>
            </a:extLst>
          </p:cNvPr>
          <p:cNvCxnSpPr>
            <a:cxnSpLocks/>
            <a:stCxn id="106" idx="2"/>
            <a:endCxn id="92" idx="1"/>
          </p:cNvCxnSpPr>
          <p:nvPr/>
        </p:nvCxnSpPr>
        <p:spPr>
          <a:xfrm rot="10800000">
            <a:off x="8737094" y="4720378"/>
            <a:ext cx="50709" cy="970631"/>
          </a:xfrm>
          <a:prstGeom prst="curvedConnector3">
            <a:avLst>
              <a:gd name="adj1" fmla="val 550808"/>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1" name="Straight Arrow Connector 21">
            <a:extLst>
              <a:ext uri="{FF2B5EF4-FFF2-40B4-BE49-F238E27FC236}">
                <a16:creationId xmlns:a16="http://schemas.microsoft.com/office/drawing/2014/main" id="{DEB67D2A-F47C-9735-B35B-C06CCC3CFDED}"/>
              </a:ext>
            </a:extLst>
          </p:cNvPr>
          <p:cNvCxnSpPr>
            <a:cxnSpLocks/>
            <a:stCxn id="106" idx="6"/>
            <a:endCxn id="92" idx="3"/>
          </p:cNvCxnSpPr>
          <p:nvPr/>
        </p:nvCxnSpPr>
        <p:spPr>
          <a:xfrm flipV="1">
            <a:off x="9300061" y="4720377"/>
            <a:ext cx="79158" cy="970631"/>
          </a:xfrm>
          <a:prstGeom prst="curvedConnector3">
            <a:avLst>
              <a:gd name="adj1" fmla="val 388790"/>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17" name="Rectangle 116">
            <a:extLst>
              <a:ext uri="{FF2B5EF4-FFF2-40B4-BE49-F238E27FC236}">
                <a16:creationId xmlns:a16="http://schemas.microsoft.com/office/drawing/2014/main" id="{67D67DDE-DBCB-F8BD-5A31-C9304E7B59BF}"/>
              </a:ext>
            </a:extLst>
          </p:cNvPr>
          <p:cNvSpPr/>
          <p:nvPr/>
        </p:nvSpPr>
        <p:spPr>
          <a:xfrm>
            <a:off x="10075998" y="4537814"/>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0" i="0" u="none" strike="noStrike" dirty="0">
                <a:solidFill>
                  <a:srgbClr val="7D3E05"/>
                </a:solidFill>
                <a:effectLst/>
                <a:latin typeface="Consolas" panose="020B0609020204030204" pitchFamily="49" charset="0"/>
              </a:rPr>
              <a:t>→</a:t>
            </a:r>
            <a:endParaRPr lang="en-US" sz="1600" dirty="0">
              <a:solidFill>
                <a:srgbClr val="7D3E05"/>
              </a:solidFill>
              <a:latin typeface="Consolas" panose="020B0609020204030204" pitchFamily="49" charset="0"/>
            </a:endParaRPr>
          </a:p>
        </p:txBody>
      </p:sp>
      <p:cxnSp>
        <p:nvCxnSpPr>
          <p:cNvPr id="118" name="Straight Arrow Connector 117">
            <a:extLst>
              <a:ext uri="{FF2B5EF4-FFF2-40B4-BE49-F238E27FC236}">
                <a16:creationId xmlns:a16="http://schemas.microsoft.com/office/drawing/2014/main" id="{E5CB069D-D88A-7233-F650-2E46CC7E0AEE}"/>
              </a:ext>
            </a:extLst>
          </p:cNvPr>
          <p:cNvCxnSpPr>
            <a:cxnSpLocks/>
            <a:stCxn id="117" idx="0"/>
            <a:endCxn id="81" idx="5"/>
          </p:cNvCxnSpPr>
          <p:nvPr/>
        </p:nvCxnSpPr>
        <p:spPr>
          <a:xfrm flipH="1" flipV="1">
            <a:off x="10175354" y="4366080"/>
            <a:ext cx="221707" cy="17173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23" name="Oval 122">
            <a:extLst>
              <a:ext uri="{FF2B5EF4-FFF2-40B4-BE49-F238E27FC236}">
                <a16:creationId xmlns:a16="http://schemas.microsoft.com/office/drawing/2014/main" id="{4AE3B41D-ADAB-78E2-C475-2267DE9776BB}"/>
              </a:ext>
            </a:extLst>
          </p:cNvPr>
          <p:cNvSpPr/>
          <p:nvPr/>
        </p:nvSpPr>
        <p:spPr>
          <a:xfrm>
            <a:off x="10312047" y="5074673"/>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24" name="Straight Arrow Connector 21">
            <a:extLst>
              <a:ext uri="{FF2B5EF4-FFF2-40B4-BE49-F238E27FC236}">
                <a16:creationId xmlns:a16="http://schemas.microsoft.com/office/drawing/2014/main" id="{DBFA7349-9E99-36B7-8E16-955B191EA9BC}"/>
              </a:ext>
            </a:extLst>
          </p:cNvPr>
          <p:cNvCxnSpPr>
            <a:cxnSpLocks/>
            <a:stCxn id="123" idx="6"/>
            <a:endCxn id="117" idx="3"/>
          </p:cNvCxnSpPr>
          <p:nvPr/>
        </p:nvCxnSpPr>
        <p:spPr>
          <a:xfrm flipV="1">
            <a:off x="10494927" y="4720377"/>
            <a:ext cx="223197" cy="445736"/>
          </a:xfrm>
          <a:prstGeom prst="curvedConnector3">
            <a:avLst>
              <a:gd name="adj1" fmla="val 20242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27" name="Straight Arrow Connector 21">
            <a:extLst>
              <a:ext uri="{FF2B5EF4-FFF2-40B4-BE49-F238E27FC236}">
                <a16:creationId xmlns:a16="http://schemas.microsoft.com/office/drawing/2014/main" id="{ACD8031E-CCC3-539F-37B7-D55AF78486FD}"/>
              </a:ext>
            </a:extLst>
          </p:cNvPr>
          <p:cNvCxnSpPr>
            <a:cxnSpLocks/>
            <a:stCxn id="123" idx="2"/>
            <a:endCxn id="117" idx="1"/>
          </p:cNvCxnSpPr>
          <p:nvPr/>
        </p:nvCxnSpPr>
        <p:spPr>
          <a:xfrm rot="10800000">
            <a:off x="10075999" y="4720377"/>
            <a:ext cx="236049" cy="445736"/>
          </a:xfrm>
          <a:prstGeom prst="curvedConnector3">
            <a:avLst>
              <a:gd name="adj1" fmla="val 196844"/>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31" name="Rectangle 130">
            <a:extLst>
              <a:ext uri="{FF2B5EF4-FFF2-40B4-BE49-F238E27FC236}">
                <a16:creationId xmlns:a16="http://schemas.microsoft.com/office/drawing/2014/main" id="{B00FE62E-1C0B-2D20-90A3-6AA997468408}"/>
              </a:ext>
            </a:extLst>
          </p:cNvPr>
          <p:cNvSpPr/>
          <p:nvPr/>
        </p:nvSpPr>
        <p:spPr>
          <a:xfrm>
            <a:off x="10077740" y="5491659"/>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List</a:t>
            </a:r>
          </a:p>
        </p:txBody>
      </p:sp>
      <p:cxnSp>
        <p:nvCxnSpPr>
          <p:cNvPr id="132" name="Straight Arrow Connector 131">
            <a:extLst>
              <a:ext uri="{FF2B5EF4-FFF2-40B4-BE49-F238E27FC236}">
                <a16:creationId xmlns:a16="http://schemas.microsoft.com/office/drawing/2014/main" id="{92BDB971-9431-8D7A-010C-31CC03040609}"/>
              </a:ext>
            </a:extLst>
          </p:cNvPr>
          <p:cNvCxnSpPr>
            <a:cxnSpLocks/>
            <a:stCxn id="131" idx="0"/>
            <a:endCxn id="123" idx="4"/>
          </p:cNvCxnSpPr>
          <p:nvPr/>
        </p:nvCxnSpPr>
        <p:spPr>
          <a:xfrm flipV="1">
            <a:off x="10398803" y="5257553"/>
            <a:ext cx="4684" cy="234106"/>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38" name="Straight Arrow Connector 21">
            <a:extLst>
              <a:ext uri="{FF2B5EF4-FFF2-40B4-BE49-F238E27FC236}">
                <a16:creationId xmlns:a16="http://schemas.microsoft.com/office/drawing/2014/main" id="{25021AD5-E654-FB93-1D44-7831CC6DA43A}"/>
              </a:ext>
            </a:extLst>
          </p:cNvPr>
          <p:cNvCxnSpPr>
            <a:cxnSpLocks/>
            <a:stCxn id="106" idx="5"/>
            <a:endCxn id="131" idx="2"/>
          </p:cNvCxnSpPr>
          <p:nvPr/>
        </p:nvCxnSpPr>
        <p:spPr>
          <a:xfrm rot="5400000" flipH="1" flipV="1">
            <a:off x="9806756" y="5275069"/>
            <a:ext cx="10331" cy="1173761"/>
          </a:xfrm>
          <a:prstGeom prst="curvedConnector3">
            <a:avLst>
              <a:gd name="adj1" fmla="val -2918846"/>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41" name="TextBox 140">
            <a:extLst>
              <a:ext uri="{FF2B5EF4-FFF2-40B4-BE49-F238E27FC236}">
                <a16:creationId xmlns:a16="http://schemas.microsoft.com/office/drawing/2014/main" id="{3115376A-7A1F-2DEA-A1CB-ADE2C997A83A}"/>
              </a:ext>
            </a:extLst>
          </p:cNvPr>
          <p:cNvSpPr txBox="1"/>
          <p:nvPr/>
        </p:nvSpPr>
        <p:spPr>
          <a:xfrm>
            <a:off x="8038573" y="5211575"/>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in</a:t>
            </a:r>
          </a:p>
        </p:txBody>
      </p:sp>
      <p:sp>
        <p:nvSpPr>
          <p:cNvPr id="142" name="TextBox 141">
            <a:extLst>
              <a:ext uri="{FF2B5EF4-FFF2-40B4-BE49-F238E27FC236}">
                <a16:creationId xmlns:a16="http://schemas.microsoft.com/office/drawing/2014/main" id="{E2550A8B-6098-F025-A25B-E78FF32A85AE}"/>
              </a:ext>
            </a:extLst>
          </p:cNvPr>
          <p:cNvSpPr txBox="1"/>
          <p:nvPr/>
        </p:nvSpPr>
        <p:spPr>
          <a:xfrm>
            <a:off x="9420440" y="5211575"/>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out</a:t>
            </a:r>
          </a:p>
        </p:txBody>
      </p:sp>
      <p:sp>
        <p:nvSpPr>
          <p:cNvPr id="143" name="TextBox 142">
            <a:extLst>
              <a:ext uri="{FF2B5EF4-FFF2-40B4-BE49-F238E27FC236}">
                <a16:creationId xmlns:a16="http://schemas.microsoft.com/office/drawing/2014/main" id="{2B8545E4-4882-F74C-B6C6-26F99DE4E63A}"/>
              </a:ext>
            </a:extLst>
          </p:cNvPr>
          <p:cNvSpPr txBox="1"/>
          <p:nvPr/>
        </p:nvSpPr>
        <p:spPr>
          <a:xfrm>
            <a:off x="9438467" y="4821183"/>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in</a:t>
            </a:r>
          </a:p>
        </p:txBody>
      </p:sp>
      <p:sp>
        <p:nvSpPr>
          <p:cNvPr id="144" name="TextBox 143">
            <a:extLst>
              <a:ext uri="{FF2B5EF4-FFF2-40B4-BE49-F238E27FC236}">
                <a16:creationId xmlns:a16="http://schemas.microsoft.com/office/drawing/2014/main" id="{A647686E-27B3-3B4C-1C2A-17ADE5FF053E}"/>
              </a:ext>
            </a:extLst>
          </p:cNvPr>
          <p:cNvSpPr txBox="1"/>
          <p:nvPr/>
        </p:nvSpPr>
        <p:spPr>
          <a:xfrm>
            <a:off x="10758764" y="4822860"/>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out</a:t>
            </a:r>
          </a:p>
        </p:txBody>
      </p:sp>
      <p:sp>
        <p:nvSpPr>
          <p:cNvPr id="151" name="TextBox 150">
            <a:extLst>
              <a:ext uri="{FF2B5EF4-FFF2-40B4-BE49-F238E27FC236}">
                <a16:creationId xmlns:a16="http://schemas.microsoft.com/office/drawing/2014/main" id="{CC949CFA-C46D-A088-49AF-F7B2CB5CB780}"/>
              </a:ext>
            </a:extLst>
          </p:cNvPr>
          <p:cNvSpPr txBox="1"/>
          <p:nvPr/>
        </p:nvSpPr>
        <p:spPr>
          <a:xfrm>
            <a:off x="10239278" y="5842394"/>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elem</a:t>
            </a:r>
            <a:endParaRPr lang="en-US" sz="1200" dirty="0">
              <a:solidFill>
                <a:schemeClr val="tx1">
                  <a:lumMod val="50000"/>
                  <a:lumOff val="50000"/>
                </a:schemeClr>
              </a:solidFill>
            </a:endParaRPr>
          </a:p>
        </p:txBody>
      </p:sp>
      <p:sp>
        <p:nvSpPr>
          <p:cNvPr id="152" name="TextBox 151">
            <a:extLst>
              <a:ext uri="{FF2B5EF4-FFF2-40B4-BE49-F238E27FC236}">
                <a16:creationId xmlns:a16="http://schemas.microsoft.com/office/drawing/2014/main" id="{C2B425FC-5C2B-69E7-D835-EA4347D9ED00}"/>
              </a:ext>
            </a:extLst>
          </p:cNvPr>
          <p:cNvSpPr txBox="1"/>
          <p:nvPr/>
        </p:nvSpPr>
        <p:spPr>
          <a:xfrm>
            <a:off x="9768880" y="2455382"/>
            <a:ext cx="2324671" cy="523220"/>
          </a:xfrm>
          <a:prstGeom prst="rect">
            <a:avLst/>
          </a:prstGeom>
          <a:noFill/>
        </p:spPr>
        <p:txBody>
          <a:bodyPr wrap="square" rtlCol="0">
            <a:spAutoFit/>
          </a:bodyPr>
          <a:lstStyle/>
          <a:p>
            <a:pPr algn="ctr"/>
            <a:r>
              <a:rPr lang="en-US" sz="1400" dirty="0">
                <a:solidFill>
                  <a:srgbClr val="CB6608"/>
                </a:solidFill>
              </a:rPr>
              <a:t>in.in=</a:t>
            </a:r>
            <a:r>
              <a:rPr lang="en-US" sz="1400" dirty="0" err="1">
                <a:solidFill>
                  <a:srgbClr val="CB6608"/>
                </a:solidFill>
              </a:rPr>
              <a:t>out.in.elem</a:t>
            </a:r>
            <a:endParaRPr lang="en-US" sz="1400" dirty="0">
              <a:solidFill>
                <a:srgbClr val="CB6608"/>
              </a:solidFill>
            </a:endParaRPr>
          </a:p>
          <a:p>
            <a:pPr algn="ctr"/>
            <a:r>
              <a:rPr lang="en-US" sz="1400" dirty="0" err="1">
                <a:solidFill>
                  <a:srgbClr val="CB6608"/>
                </a:solidFill>
              </a:rPr>
              <a:t>in.out</a:t>
            </a:r>
            <a:r>
              <a:rPr lang="en-US" sz="1400" dirty="0">
                <a:solidFill>
                  <a:srgbClr val="CB6608"/>
                </a:solidFill>
              </a:rPr>
              <a:t>=</a:t>
            </a:r>
            <a:r>
              <a:rPr lang="en-US" sz="1400" dirty="0" err="1">
                <a:solidFill>
                  <a:srgbClr val="CB6608"/>
                </a:solidFill>
              </a:rPr>
              <a:t>out.out.elem</a:t>
            </a:r>
            <a:endParaRPr lang="en-US" sz="1400" dirty="0"/>
          </a:p>
        </p:txBody>
      </p:sp>
      <p:sp>
        <p:nvSpPr>
          <p:cNvPr id="154" name="TextBox 153">
            <a:extLst>
              <a:ext uri="{FF2B5EF4-FFF2-40B4-BE49-F238E27FC236}">
                <a16:creationId xmlns:a16="http://schemas.microsoft.com/office/drawing/2014/main" id="{767479D5-A295-200B-D8BB-F35E4F186709}"/>
              </a:ext>
            </a:extLst>
          </p:cNvPr>
          <p:cNvSpPr txBox="1"/>
          <p:nvPr/>
        </p:nvSpPr>
        <p:spPr>
          <a:xfrm>
            <a:off x="2964600" y="6369732"/>
            <a:ext cx="6095198" cy="369332"/>
          </a:xfrm>
          <a:prstGeom prst="rect">
            <a:avLst/>
          </a:prstGeom>
          <a:noFill/>
        </p:spPr>
        <p:txBody>
          <a:bodyPr wrap="square">
            <a:spAutoFit/>
          </a:bodyPr>
          <a:lstStyle/>
          <a:p>
            <a:pPr algn="ctr"/>
            <a:r>
              <a:rPr lang="en-US" sz="1800" dirty="0">
                <a:solidFill>
                  <a:srgbClr val="000000"/>
                </a:solidFill>
                <a:latin typeface="Consolas" panose="020B0609020204030204" pitchFamily="49" charset="0"/>
              </a:rPr>
              <a:t> </a:t>
            </a:r>
            <a:r>
              <a:rPr lang="en-US" dirty="0">
                <a:solidFill>
                  <a:srgbClr val="C00000"/>
                </a:solidFill>
                <a:latin typeface="Consolas" panose="020B0609020204030204" pitchFamily="49" charset="0"/>
              </a:rPr>
              <a:t>map</a:t>
            </a:r>
            <a:r>
              <a:rPr lang="en-US" sz="1800" dirty="0">
                <a:solidFill>
                  <a:srgbClr val="000000"/>
                </a:solidFill>
                <a:latin typeface="Consolas" panose="020B0609020204030204" pitchFamily="49" charset="0"/>
              </a:rPr>
              <a:t>: </a:t>
            </a:r>
            <a:r>
              <a:rPr lang="en-US" sz="1800" dirty="0"/>
              <a:t>∀</a:t>
            </a:r>
            <a:r>
              <a:rPr lang="en-US" sz="1800" dirty="0" err="1">
                <a:solidFill>
                  <a:srgbClr val="000000"/>
                </a:solidFill>
                <a:latin typeface="Consolas" panose="020B0609020204030204" pitchFamily="49" charset="0"/>
              </a:rPr>
              <a:t>a,b</a:t>
            </a:r>
            <a:r>
              <a:rPr lang="en-US" sz="1800" dirty="0">
                <a:solidFill>
                  <a:srgbClr val="000000"/>
                </a:solidFill>
                <a:latin typeface="Consolas" panose="020B0609020204030204" pitchFamily="49" charset="0"/>
              </a:rPr>
              <a:t> . </a:t>
            </a:r>
            <a:r>
              <a:rPr lang="en-US" dirty="0">
                <a:solidFill>
                  <a:srgbClr val="000000"/>
                </a:solidFill>
                <a:latin typeface="Consolas" panose="020B0609020204030204" pitchFamily="49" charset="0"/>
              </a:rPr>
              <a:t>(</a:t>
            </a:r>
            <a:r>
              <a:rPr lang="en-US" sz="1800" dirty="0">
                <a:solidFill>
                  <a:srgbClr val="000000"/>
                </a:solidFill>
                <a:latin typeface="Consolas" panose="020B0609020204030204" pitchFamily="49" charset="0"/>
              </a:rPr>
              <a:t>a </a:t>
            </a:r>
            <a:r>
              <a:rPr lang="en-US" sz="1800" b="0" i="0" u="none" strike="noStrike" dirty="0">
                <a:solidFill>
                  <a:srgbClr val="000000"/>
                </a:solidFill>
                <a:effectLst/>
                <a:latin typeface="Consolas" panose="020B0609020204030204" pitchFamily="49" charset="0"/>
              </a:rPr>
              <a:t>→ b) → List a → List b</a:t>
            </a:r>
            <a:r>
              <a:rPr lang="en-US" sz="1800" dirty="0">
                <a:solidFill>
                  <a:srgbClr val="000000"/>
                </a:solidFill>
                <a:latin typeface="Consolas" panose="020B0609020204030204" pitchFamily="49" charset="0"/>
              </a:rPr>
              <a:t> </a:t>
            </a:r>
            <a:endParaRPr lang="en-US" dirty="0"/>
          </a:p>
        </p:txBody>
      </p:sp>
      <p:grpSp>
        <p:nvGrpSpPr>
          <p:cNvPr id="5" name="Group 4">
            <a:extLst>
              <a:ext uri="{FF2B5EF4-FFF2-40B4-BE49-F238E27FC236}">
                <a16:creationId xmlns:a16="http://schemas.microsoft.com/office/drawing/2014/main" id="{A9082BC2-C300-F151-6D50-0FF190FF87F4}"/>
              </a:ext>
            </a:extLst>
          </p:cNvPr>
          <p:cNvGrpSpPr/>
          <p:nvPr/>
        </p:nvGrpSpPr>
        <p:grpSpPr>
          <a:xfrm>
            <a:off x="1487309" y="2880360"/>
            <a:ext cx="2568503" cy="1786187"/>
            <a:chOff x="1487309" y="2880360"/>
            <a:chExt cx="2568503" cy="1786187"/>
          </a:xfrm>
        </p:grpSpPr>
        <p:sp>
          <p:nvSpPr>
            <p:cNvPr id="6" name="Rectangle 5">
              <a:extLst>
                <a:ext uri="{FF2B5EF4-FFF2-40B4-BE49-F238E27FC236}">
                  <a16:creationId xmlns:a16="http://schemas.microsoft.com/office/drawing/2014/main" id="{4DF7F80E-6DDA-7D08-F37D-1078EA4BC848}"/>
                </a:ext>
              </a:extLst>
            </p:cNvPr>
            <p:cNvSpPr/>
            <p:nvPr/>
          </p:nvSpPr>
          <p:spPr>
            <a:xfrm>
              <a:off x="2062682" y="4301422"/>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Int</a:t>
              </a:r>
            </a:p>
          </p:txBody>
        </p:sp>
        <p:cxnSp>
          <p:nvCxnSpPr>
            <p:cNvPr id="7" name="Straight Arrow Connector 6">
              <a:extLst>
                <a:ext uri="{FF2B5EF4-FFF2-40B4-BE49-F238E27FC236}">
                  <a16:creationId xmlns:a16="http://schemas.microsoft.com/office/drawing/2014/main" id="{5A4AAC6A-5B4E-B294-2E85-01B52B09EE0A}"/>
                </a:ext>
              </a:extLst>
            </p:cNvPr>
            <p:cNvCxnSpPr>
              <a:cxnSpLocks/>
              <a:stCxn id="6" idx="0"/>
              <a:endCxn id="10" idx="4"/>
            </p:cNvCxnSpPr>
            <p:nvPr/>
          </p:nvCxnSpPr>
          <p:spPr>
            <a:xfrm flipV="1">
              <a:off x="2383745" y="3429000"/>
              <a:ext cx="387815" cy="87242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id="{6619DC7D-0057-6E33-1C3E-2B24E1B46EBD}"/>
                </a:ext>
              </a:extLst>
            </p:cNvPr>
            <p:cNvSpPr/>
            <p:nvPr/>
          </p:nvSpPr>
          <p:spPr>
            <a:xfrm>
              <a:off x="2497240" y="2880360"/>
              <a:ext cx="548640"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sp>
          <p:nvSpPr>
            <p:cNvPr id="12" name="Rectangle 11">
              <a:extLst>
                <a:ext uri="{FF2B5EF4-FFF2-40B4-BE49-F238E27FC236}">
                  <a16:creationId xmlns:a16="http://schemas.microsoft.com/office/drawing/2014/main" id="{C1E7EB1B-C627-1AE3-64F3-F6B50C760FC0}"/>
                </a:ext>
              </a:extLst>
            </p:cNvPr>
            <p:cNvSpPr/>
            <p:nvPr/>
          </p:nvSpPr>
          <p:spPr>
            <a:xfrm>
              <a:off x="1487309" y="362694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List</a:t>
              </a:r>
            </a:p>
          </p:txBody>
        </p:sp>
        <p:cxnSp>
          <p:nvCxnSpPr>
            <p:cNvPr id="13" name="Straight Arrow Connector 12">
              <a:extLst>
                <a:ext uri="{FF2B5EF4-FFF2-40B4-BE49-F238E27FC236}">
                  <a16:creationId xmlns:a16="http://schemas.microsoft.com/office/drawing/2014/main" id="{371B909C-5498-80BA-69AB-C3A4693B2DE0}"/>
                </a:ext>
              </a:extLst>
            </p:cNvPr>
            <p:cNvCxnSpPr>
              <a:cxnSpLocks/>
              <a:stCxn id="12" idx="0"/>
              <a:endCxn id="10" idx="3"/>
            </p:cNvCxnSpPr>
            <p:nvPr/>
          </p:nvCxnSpPr>
          <p:spPr>
            <a:xfrm flipV="1">
              <a:off x="1808372" y="3348654"/>
              <a:ext cx="769214" cy="2782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5" name="Straight Arrow Connector 21">
              <a:extLst>
                <a:ext uri="{FF2B5EF4-FFF2-40B4-BE49-F238E27FC236}">
                  <a16:creationId xmlns:a16="http://schemas.microsoft.com/office/drawing/2014/main" id="{682AA67F-860B-5D65-15A5-C1B674CE5C83}"/>
                </a:ext>
              </a:extLst>
            </p:cNvPr>
            <p:cNvCxnSpPr>
              <a:cxnSpLocks/>
              <a:stCxn id="10" idx="2"/>
              <a:endCxn id="12" idx="2"/>
            </p:cNvCxnSpPr>
            <p:nvPr/>
          </p:nvCxnSpPr>
          <p:spPr>
            <a:xfrm rot="10800000" flipV="1">
              <a:off x="1808372" y="3154679"/>
              <a:ext cx="688868" cy="837393"/>
            </a:xfrm>
            <a:prstGeom prst="curvedConnector4">
              <a:avLst>
                <a:gd name="adj1" fmla="val 187218"/>
                <a:gd name="adj2" fmla="val 127299"/>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8F792B02-4686-195A-E9BB-C17EE5A95EDE}"/>
                </a:ext>
              </a:extLst>
            </p:cNvPr>
            <p:cNvSpPr/>
            <p:nvPr/>
          </p:nvSpPr>
          <p:spPr>
            <a:xfrm>
              <a:off x="3413686" y="3573376"/>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0" i="0" u="none" strike="noStrike" dirty="0">
                  <a:solidFill>
                    <a:srgbClr val="7D3E05"/>
                  </a:solidFill>
                  <a:effectLst/>
                  <a:latin typeface="Consolas" panose="020B0609020204030204" pitchFamily="49" charset="0"/>
                </a:rPr>
                <a:t>→</a:t>
              </a:r>
              <a:endParaRPr lang="en-US" sz="2000" dirty="0">
                <a:solidFill>
                  <a:srgbClr val="7D3E05"/>
                </a:solidFill>
                <a:latin typeface="Consolas" panose="020B0609020204030204" pitchFamily="49" charset="0"/>
              </a:endParaRPr>
            </a:p>
          </p:txBody>
        </p:sp>
        <p:cxnSp>
          <p:nvCxnSpPr>
            <p:cNvPr id="17" name="Straight Arrow Connector 16">
              <a:extLst>
                <a:ext uri="{FF2B5EF4-FFF2-40B4-BE49-F238E27FC236}">
                  <a16:creationId xmlns:a16="http://schemas.microsoft.com/office/drawing/2014/main" id="{245825B1-ABE2-D506-BA50-5B413055B152}"/>
                </a:ext>
              </a:extLst>
            </p:cNvPr>
            <p:cNvCxnSpPr>
              <a:cxnSpLocks/>
              <a:stCxn id="16" idx="0"/>
              <a:endCxn id="10" idx="5"/>
            </p:cNvCxnSpPr>
            <p:nvPr/>
          </p:nvCxnSpPr>
          <p:spPr>
            <a:xfrm flipH="1" flipV="1">
              <a:off x="2965534" y="3348654"/>
              <a:ext cx="769215" cy="22472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0" name="Straight Arrow Connector 21">
              <a:extLst>
                <a:ext uri="{FF2B5EF4-FFF2-40B4-BE49-F238E27FC236}">
                  <a16:creationId xmlns:a16="http://schemas.microsoft.com/office/drawing/2014/main" id="{E869EA3D-1E2C-D57E-9B6F-F37F362DD029}"/>
                </a:ext>
              </a:extLst>
            </p:cNvPr>
            <p:cNvCxnSpPr>
              <a:cxnSpLocks/>
              <a:stCxn id="10" idx="6"/>
              <a:endCxn id="16" idx="2"/>
            </p:cNvCxnSpPr>
            <p:nvPr/>
          </p:nvCxnSpPr>
          <p:spPr>
            <a:xfrm>
              <a:off x="3045880" y="3154680"/>
              <a:ext cx="688869" cy="783821"/>
            </a:xfrm>
            <a:prstGeom prst="curvedConnector4">
              <a:avLst>
                <a:gd name="adj1" fmla="val 26696"/>
                <a:gd name="adj2" fmla="val 12916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1" name="Straight Arrow Connector 21">
              <a:extLst>
                <a:ext uri="{FF2B5EF4-FFF2-40B4-BE49-F238E27FC236}">
                  <a16:creationId xmlns:a16="http://schemas.microsoft.com/office/drawing/2014/main" id="{7A67FCA6-9BAD-0829-9362-D9845D6BE24D}"/>
                </a:ext>
              </a:extLst>
            </p:cNvPr>
            <p:cNvCxnSpPr>
              <a:cxnSpLocks/>
              <a:stCxn id="10" idx="7"/>
              <a:endCxn id="16" idx="2"/>
            </p:cNvCxnSpPr>
            <p:nvPr/>
          </p:nvCxnSpPr>
          <p:spPr>
            <a:xfrm rot="16200000" flipH="1">
              <a:off x="2861243" y="3064996"/>
              <a:ext cx="977795" cy="769215"/>
            </a:xfrm>
            <a:prstGeom prst="curvedConnector5">
              <a:avLst>
                <a:gd name="adj1" fmla="val 12505"/>
                <a:gd name="adj2" fmla="val 161521"/>
                <a:gd name="adj3" fmla="val 123379"/>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E26EE457-3599-C928-DBFF-F80F1312BEBA}"/>
                </a:ext>
              </a:extLst>
            </p:cNvPr>
            <p:cNvSpPr/>
            <p:nvPr/>
          </p:nvSpPr>
          <p:spPr>
            <a:xfrm>
              <a:off x="2812781" y="4301422"/>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7D3E05"/>
                  </a:solidFill>
                  <a:latin typeface="Consolas" panose="020B0609020204030204" pitchFamily="49" charset="0"/>
                </a:rPr>
                <a:t>Bool</a:t>
              </a:r>
            </a:p>
          </p:txBody>
        </p:sp>
        <p:cxnSp>
          <p:nvCxnSpPr>
            <p:cNvPr id="24" name="Straight Arrow Connector 23">
              <a:extLst>
                <a:ext uri="{FF2B5EF4-FFF2-40B4-BE49-F238E27FC236}">
                  <a16:creationId xmlns:a16="http://schemas.microsoft.com/office/drawing/2014/main" id="{9E062B6E-BC38-C403-BEA8-6848AD60BA7E}"/>
                </a:ext>
              </a:extLst>
            </p:cNvPr>
            <p:cNvCxnSpPr>
              <a:cxnSpLocks/>
              <a:stCxn id="23" idx="0"/>
              <a:endCxn id="10" idx="4"/>
            </p:cNvCxnSpPr>
            <p:nvPr/>
          </p:nvCxnSpPr>
          <p:spPr>
            <a:xfrm flipH="1" flipV="1">
              <a:off x="2771560" y="3429000"/>
              <a:ext cx="362284" cy="87242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6103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75E-6 -1.48148E-6 L 0.51237 0.34213 " pathEditMode="relative" rAng="0" ptsTypes="AA">
                                      <p:cBhvr>
                                        <p:cTn id="6" dur="2000" fill="hold"/>
                                        <p:tgtEl>
                                          <p:spTgt spid="3"/>
                                        </p:tgtEl>
                                        <p:attrNameLst>
                                          <p:attrName>ppt_x</p:attrName>
                                          <p:attrName>ppt_y</p:attrName>
                                        </p:attrNameLst>
                                      </p:cBhvr>
                                      <p:rCtr x="25612" y="17106"/>
                                    </p:animMotion>
                                  </p:childTnLst>
                                </p:cTn>
                              </p:par>
                              <p:par>
                                <p:cTn id="7" presetID="6" presetClass="emph" presetSubtype="0" fill="hold" nodeType="withEffect">
                                  <p:stCondLst>
                                    <p:cond delay="0"/>
                                  </p:stCondLst>
                                  <p:childTnLst>
                                    <p:animScale>
                                      <p:cBhvr>
                                        <p:cTn id="8" dur="2000" fill="hold"/>
                                        <p:tgtEl>
                                          <p:spTgt spid="3"/>
                                        </p:tgtEl>
                                      </p:cBhvr>
                                      <p:by x="75000" y="75000"/>
                                    </p:animScale>
                                  </p:childTnLst>
                                </p:cTn>
                              </p:par>
                            </p:childTnLst>
                          </p:cTn>
                        </p:par>
                      </p:childTnLst>
                    </p:cTn>
                  </p:par>
                  <p:par>
                    <p:cTn id="9" fill="hold">
                      <p:stCondLst>
                        <p:cond delay="indefinite"/>
                      </p:stCondLst>
                      <p:childTnLst>
                        <p:par>
                          <p:cTn id="10" fill="hold">
                            <p:stCondLst>
                              <p:cond delay="0"/>
                            </p:stCondLst>
                            <p:childTnLst>
                              <p:par>
                                <p:cTn id="11" presetID="9" presetClass="emph" presetSubtype="0" nodeType="clickEffect">
                                  <p:stCondLst>
                                    <p:cond delay="0"/>
                                  </p:stCondLst>
                                  <p:childTnLst>
                                    <p:set>
                                      <p:cBhvr>
                                        <p:cTn id="12" dur="indefinite"/>
                                        <p:tgtEl>
                                          <p:spTgt spid="3"/>
                                        </p:tgtEl>
                                        <p:attrNameLst>
                                          <p:attrName>style.opacity</p:attrName>
                                        </p:attrNameLst>
                                      </p:cBhvr>
                                      <p:to>
                                        <p:strVal val="0.25"/>
                                      </p:to>
                                    </p:set>
                                    <p:animEffect filter="image" prLst="opacity: 0.25">
                                      <p:cBhvr rctx="IE">
                                        <p:cTn id="13" dur="indefinite"/>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23" grpId="0" animBg="1"/>
      <p:bldP spid="131" grpId="0" animBg="1"/>
      <p:bldP spid="143" grpId="0"/>
      <p:bldP spid="144" grpId="0"/>
      <p:bldP spid="151" grpId="0"/>
      <p:bldP spid="15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5" y="0"/>
            <a:ext cx="2596243"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0" name="TextBox 9">
            <a:extLst>
              <a:ext uri="{FF2B5EF4-FFF2-40B4-BE49-F238E27FC236}">
                <a16:creationId xmlns:a16="http://schemas.microsoft.com/office/drawing/2014/main" id="{0FA8338F-8D23-E849-B85C-9852CC31EE96}"/>
              </a:ext>
            </a:extLst>
          </p:cNvPr>
          <p:cNvSpPr txBox="1"/>
          <p:nvPr/>
        </p:nvSpPr>
        <p:spPr>
          <a:xfrm>
            <a:off x="1690572" y="2180196"/>
            <a:ext cx="8810855" cy="2524665"/>
          </a:xfrm>
          <a:prstGeom prst="rect">
            <a:avLst/>
          </a:prstGeom>
          <a:noFill/>
        </p:spPr>
        <p:txBody>
          <a:bodyPr wrap="square" rtlCol="0">
            <a:spAutoFit/>
          </a:bodyPr>
          <a:lstStyle/>
          <a:p>
            <a:pPr algn="ctr">
              <a:lnSpc>
                <a:spcPts val="6000"/>
              </a:lnSpc>
              <a:spcBef>
                <a:spcPts val="600"/>
              </a:spcBef>
            </a:pPr>
            <a:r>
              <a:rPr lang="en-US" sz="4800" spc="50" dirty="0">
                <a:solidFill>
                  <a:schemeClr val="accent4"/>
                </a:solidFill>
                <a:ea typeface="Open Sans" charset="0"/>
                <a:cs typeface="Open Sans" charset="0"/>
              </a:rPr>
              <a:t>Synthesis</a:t>
            </a:r>
          </a:p>
          <a:p>
            <a:pPr algn="ctr">
              <a:lnSpc>
                <a:spcPts val="6000"/>
              </a:lnSpc>
              <a:spcBef>
                <a:spcPts val="600"/>
              </a:spcBef>
            </a:pPr>
            <a:r>
              <a:rPr lang="en-US" sz="4800" spc="50" dirty="0">
                <a:solidFill>
                  <a:schemeClr val="accent4"/>
                </a:solidFill>
                <a:ea typeface="Open Sans" charset="0"/>
                <a:cs typeface="Open Sans" charset="0"/>
              </a:rPr>
              <a:t>=</a:t>
            </a:r>
          </a:p>
          <a:p>
            <a:pPr algn="ctr">
              <a:lnSpc>
                <a:spcPts val="6000"/>
              </a:lnSpc>
              <a:spcBef>
                <a:spcPts val="600"/>
              </a:spcBef>
            </a:pPr>
            <a:r>
              <a:rPr lang="en-US" sz="4800" spc="50" dirty="0">
                <a:solidFill>
                  <a:schemeClr val="accent4"/>
                </a:solidFill>
                <a:ea typeface="Open Sans" charset="0"/>
                <a:cs typeface="Open Sans" charset="0"/>
              </a:rPr>
              <a:t>ECTA enumeration</a:t>
            </a:r>
          </a:p>
        </p:txBody>
      </p:sp>
    </p:spTree>
    <p:extLst>
      <p:ext uri="{BB962C8B-B14F-4D97-AF65-F5344CB8AC3E}">
        <p14:creationId xmlns:p14="http://schemas.microsoft.com/office/powerpoint/2010/main" val="2807689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63B5-423B-2834-7695-E9A8E3DD52D2}"/>
              </a:ext>
            </a:extLst>
          </p:cNvPr>
          <p:cNvSpPr>
            <a:spLocks noGrp="1"/>
          </p:cNvSpPr>
          <p:nvPr>
            <p:ph type="title"/>
          </p:nvPr>
        </p:nvSpPr>
        <p:spPr/>
        <p:txBody>
          <a:bodyPr/>
          <a:lstStyle/>
          <a:p>
            <a:r>
              <a:rPr lang="en-US" dirty="0"/>
              <a:t>enumerating terms</a:t>
            </a:r>
          </a:p>
        </p:txBody>
      </p:sp>
      <p:sp>
        <p:nvSpPr>
          <p:cNvPr id="4" name="Slide Number Placeholder 3">
            <a:extLst>
              <a:ext uri="{FF2B5EF4-FFF2-40B4-BE49-F238E27FC236}">
                <a16:creationId xmlns:a16="http://schemas.microsoft.com/office/drawing/2014/main" id="{FB7A854F-C3F5-7730-3633-2B4D600D3F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32</a:t>
            </a:fld>
            <a:endParaRPr lang="en-US"/>
          </a:p>
        </p:txBody>
      </p:sp>
      <p:sp>
        <p:nvSpPr>
          <p:cNvPr id="7" name="Oval 6">
            <a:extLst>
              <a:ext uri="{FF2B5EF4-FFF2-40B4-BE49-F238E27FC236}">
                <a16:creationId xmlns:a16="http://schemas.microsoft.com/office/drawing/2014/main" id="{1F96B8E4-75E6-CE5F-BCC8-AB9C308BCDC5}"/>
              </a:ext>
            </a:extLst>
          </p:cNvPr>
          <p:cNvSpPr/>
          <p:nvPr/>
        </p:nvSpPr>
        <p:spPr>
          <a:xfrm>
            <a:off x="1907567" y="3154551"/>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8" name="Rectangle 7">
            <a:extLst>
              <a:ext uri="{FF2B5EF4-FFF2-40B4-BE49-F238E27FC236}">
                <a16:creationId xmlns:a16="http://schemas.microsoft.com/office/drawing/2014/main" id="{BFA0838D-CEFA-CCC6-4331-BFE3D2DFF280}"/>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9" name="Rectangle 8">
            <a:extLst>
              <a:ext uri="{FF2B5EF4-FFF2-40B4-BE49-F238E27FC236}">
                <a16:creationId xmlns:a16="http://schemas.microsoft.com/office/drawing/2014/main" id="{5B2E6774-7134-E32C-D493-90F83667C27D}"/>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10" name="Straight Arrow Connector 9">
            <a:extLst>
              <a:ext uri="{FF2B5EF4-FFF2-40B4-BE49-F238E27FC236}">
                <a16:creationId xmlns:a16="http://schemas.microsoft.com/office/drawing/2014/main" id="{22F4D005-F4B7-3B3C-53C2-C8E3861896C3}"/>
              </a:ext>
            </a:extLst>
          </p:cNvPr>
          <p:cNvCxnSpPr>
            <a:cxnSpLocks/>
            <a:stCxn id="8" idx="0"/>
            <a:endCxn id="7"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2D672044-16F3-47CD-24E1-9CD9EF4F038F}"/>
              </a:ext>
            </a:extLst>
          </p:cNvPr>
          <p:cNvCxnSpPr>
            <a:cxnSpLocks/>
            <a:stCxn id="9" idx="0"/>
            <a:endCxn id="7"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7137BBE-AECE-E006-9625-2B84CC6A4514}"/>
              </a:ext>
            </a:extLst>
          </p:cNvPr>
          <p:cNvCxnSpPr>
            <a:cxnSpLocks/>
            <a:stCxn id="7" idx="0"/>
            <a:endCxn id="18" idx="1"/>
          </p:cNvCxnSpPr>
          <p:nvPr/>
        </p:nvCxnSpPr>
        <p:spPr>
          <a:xfrm flipV="1">
            <a:off x="2299453" y="2726927"/>
            <a:ext cx="899607"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6E7A1DE9-6C8E-8D56-53D8-6101A6350D0F}"/>
              </a:ext>
            </a:extLst>
          </p:cNvPr>
          <p:cNvSpPr/>
          <p:nvPr/>
        </p:nvSpPr>
        <p:spPr>
          <a:xfrm>
            <a:off x="4232364" y="3154551"/>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4" name="Rectangle 13">
            <a:extLst>
              <a:ext uri="{FF2B5EF4-FFF2-40B4-BE49-F238E27FC236}">
                <a16:creationId xmlns:a16="http://schemas.microsoft.com/office/drawing/2014/main" id="{248A6380-13E1-3D2C-50ED-D0080CB684E3}"/>
              </a:ext>
            </a:extLst>
          </p:cNvPr>
          <p:cNvSpPr/>
          <p:nvPr/>
        </p:nvSpPr>
        <p:spPr>
          <a:xfrm>
            <a:off x="3975092"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sp>
        <p:nvSpPr>
          <p:cNvPr id="15" name="Rectangle 14">
            <a:extLst>
              <a:ext uri="{FF2B5EF4-FFF2-40B4-BE49-F238E27FC236}">
                <a16:creationId xmlns:a16="http://schemas.microsoft.com/office/drawing/2014/main" id="{DA9E2F9E-39DD-AEB6-63F4-F69311D3BE0A}"/>
              </a:ext>
            </a:extLst>
          </p:cNvPr>
          <p:cNvSpPr/>
          <p:nvPr/>
        </p:nvSpPr>
        <p:spPr>
          <a:xfrm>
            <a:off x="4945800"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y</a:t>
            </a:r>
          </a:p>
        </p:txBody>
      </p:sp>
      <p:cxnSp>
        <p:nvCxnSpPr>
          <p:cNvPr id="16" name="Straight Arrow Connector 15">
            <a:extLst>
              <a:ext uri="{FF2B5EF4-FFF2-40B4-BE49-F238E27FC236}">
                <a16:creationId xmlns:a16="http://schemas.microsoft.com/office/drawing/2014/main" id="{291EB3B7-D632-ED05-FF22-1372BA1B133F}"/>
              </a:ext>
            </a:extLst>
          </p:cNvPr>
          <p:cNvCxnSpPr>
            <a:cxnSpLocks/>
            <a:stCxn id="14" idx="0"/>
            <a:endCxn id="13" idx="3"/>
          </p:cNvCxnSpPr>
          <p:nvPr/>
        </p:nvCxnSpPr>
        <p:spPr>
          <a:xfrm flipV="1">
            <a:off x="4203692" y="3622845"/>
            <a:ext cx="143453"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0C308AB-AB39-D9E4-D617-2EB845ACA578}"/>
              </a:ext>
            </a:extLst>
          </p:cNvPr>
          <p:cNvCxnSpPr>
            <a:cxnSpLocks/>
            <a:stCxn id="15" idx="0"/>
            <a:endCxn id="13" idx="5"/>
          </p:cNvCxnSpPr>
          <p:nvPr/>
        </p:nvCxnSpPr>
        <p:spPr>
          <a:xfrm flipH="1" flipV="1">
            <a:off x="4901355" y="3622845"/>
            <a:ext cx="273045"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306CC7BD-8427-AD82-8625-B7277739502F}"/>
              </a:ext>
            </a:extLst>
          </p:cNvPr>
          <p:cNvSpPr/>
          <p:nvPr/>
        </p:nvSpPr>
        <p:spPr>
          <a:xfrm>
            <a:off x="3199060" y="2498327"/>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9" name="Straight Arrow Connector 18">
            <a:extLst>
              <a:ext uri="{FF2B5EF4-FFF2-40B4-BE49-F238E27FC236}">
                <a16:creationId xmlns:a16="http://schemas.microsoft.com/office/drawing/2014/main" id="{3B0D79AF-11C9-A993-77BA-6C02524DD375}"/>
              </a:ext>
            </a:extLst>
          </p:cNvPr>
          <p:cNvCxnSpPr>
            <a:cxnSpLocks/>
            <a:stCxn id="13" idx="0"/>
            <a:endCxn id="18" idx="3"/>
          </p:cNvCxnSpPr>
          <p:nvPr/>
        </p:nvCxnSpPr>
        <p:spPr>
          <a:xfrm flipH="1" flipV="1">
            <a:off x="3656260" y="2726927"/>
            <a:ext cx="967990"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6FB4EB39-3730-9D0B-1A04-24EDF1B370E5}"/>
              </a:ext>
            </a:extLst>
          </p:cNvPr>
          <p:cNvSpPr/>
          <p:nvPr/>
        </p:nvSpPr>
        <p:spPr>
          <a:xfrm>
            <a:off x="3162484" y="1434636"/>
            <a:ext cx="530352" cy="530352"/>
          </a:xfrm>
          <a:prstGeom prst="ellipse">
            <a:avLst/>
          </a:prstGeom>
          <a:ln w="381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1" name="Straight Arrow Connector 20">
            <a:extLst>
              <a:ext uri="{FF2B5EF4-FFF2-40B4-BE49-F238E27FC236}">
                <a16:creationId xmlns:a16="http://schemas.microsoft.com/office/drawing/2014/main" id="{E4168F2F-9C16-985D-3EA3-DAD5E7DF6C0E}"/>
              </a:ext>
            </a:extLst>
          </p:cNvPr>
          <p:cNvCxnSpPr>
            <a:cxnSpLocks/>
            <a:stCxn id="18" idx="0"/>
            <a:endCxn id="20" idx="4"/>
          </p:cNvCxnSpPr>
          <p:nvPr/>
        </p:nvCxnSpPr>
        <p:spPr>
          <a:xfrm flipV="1">
            <a:off x="3427660" y="1964988"/>
            <a:ext cx="0" cy="53333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ED53DCF-28C7-4E10-5AB0-25838FF5557D}"/>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3" name="TextBox 22">
            <a:extLst>
              <a:ext uri="{FF2B5EF4-FFF2-40B4-BE49-F238E27FC236}">
                <a16:creationId xmlns:a16="http://schemas.microsoft.com/office/drawing/2014/main" id="{52E56CF3-1F51-7BC5-A613-5B02CECBFBEF}"/>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4" name="TextBox 23">
            <a:extLst>
              <a:ext uri="{FF2B5EF4-FFF2-40B4-BE49-F238E27FC236}">
                <a16:creationId xmlns:a16="http://schemas.microsoft.com/office/drawing/2014/main" id="{B62A251B-1CE6-B4D1-017B-055D29385056}"/>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TextBox 24">
            <a:extLst>
              <a:ext uri="{FF2B5EF4-FFF2-40B4-BE49-F238E27FC236}">
                <a16:creationId xmlns:a16="http://schemas.microsoft.com/office/drawing/2014/main" id="{BB5DD773-8694-29E8-4AF1-F1E58DA73473}"/>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6" name="Rectangle 25">
            <a:extLst>
              <a:ext uri="{FF2B5EF4-FFF2-40B4-BE49-F238E27FC236}">
                <a16:creationId xmlns:a16="http://schemas.microsoft.com/office/drawing/2014/main" id="{8D9E103A-6350-45AC-D0EA-5E804473347C}"/>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7" name="Oval 26">
            <a:extLst>
              <a:ext uri="{FF2B5EF4-FFF2-40B4-BE49-F238E27FC236}">
                <a16:creationId xmlns:a16="http://schemas.microsoft.com/office/drawing/2014/main" id="{D056C229-EBD4-B5BA-D6A8-6FC9FAB6E0C4}"/>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8" name="Straight Arrow Connector 27">
            <a:extLst>
              <a:ext uri="{FF2B5EF4-FFF2-40B4-BE49-F238E27FC236}">
                <a16:creationId xmlns:a16="http://schemas.microsoft.com/office/drawing/2014/main" id="{73E80B60-3B93-F0D9-3A7F-F62E25ECF5E5}"/>
              </a:ext>
            </a:extLst>
          </p:cNvPr>
          <p:cNvCxnSpPr>
            <a:cxnSpLocks/>
            <a:stCxn id="27"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BD1278E9-500C-4AF0-48C6-3B5B4AF06629}"/>
              </a:ext>
            </a:extLst>
          </p:cNvPr>
          <p:cNvCxnSpPr>
            <a:cxnSpLocks/>
            <a:stCxn id="26" idx="0"/>
            <a:endCxn id="27"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06D5B9B6-1B41-F09C-BBF3-0465E6991627}"/>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1" name="Oval 30">
            <a:extLst>
              <a:ext uri="{FF2B5EF4-FFF2-40B4-BE49-F238E27FC236}">
                <a16:creationId xmlns:a16="http://schemas.microsoft.com/office/drawing/2014/main" id="{CE45B907-5A28-8564-A868-2FA43406DCD5}"/>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2" name="Straight Arrow Connector 31">
            <a:extLst>
              <a:ext uri="{FF2B5EF4-FFF2-40B4-BE49-F238E27FC236}">
                <a16:creationId xmlns:a16="http://schemas.microsoft.com/office/drawing/2014/main" id="{A8D212D2-C684-E421-4858-E57E2ECBE7CB}"/>
              </a:ext>
            </a:extLst>
          </p:cNvPr>
          <p:cNvCxnSpPr>
            <a:cxnSpLocks/>
            <a:stCxn id="31"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A4BBB2F-D14B-7FB3-6B6E-4F9744186A82}"/>
              </a:ext>
            </a:extLst>
          </p:cNvPr>
          <p:cNvCxnSpPr>
            <a:cxnSpLocks/>
            <a:stCxn id="30" idx="0"/>
            <a:endCxn id="31"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9FE6919E-535A-F286-3064-2D62F42A0168}"/>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5" name="Oval 34">
            <a:extLst>
              <a:ext uri="{FF2B5EF4-FFF2-40B4-BE49-F238E27FC236}">
                <a16:creationId xmlns:a16="http://schemas.microsoft.com/office/drawing/2014/main" id="{8E41B8CA-FEC6-7A00-D360-124FDA31862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6" name="Oval 35">
            <a:extLst>
              <a:ext uri="{FF2B5EF4-FFF2-40B4-BE49-F238E27FC236}">
                <a16:creationId xmlns:a16="http://schemas.microsoft.com/office/drawing/2014/main" id="{8956C35F-9D40-BDC2-4FD3-D465F6515A52}"/>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7" name="Straight Arrow Connector 36">
            <a:extLst>
              <a:ext uri="{FF2B5EF4-FFF2-40B4-BE49-F238E27FC236}">
                <a16:creationId xmlns:a16="http://schemas.microsoft.com/office/drawing/2014/main" id="{70A0E343-36CC-0205-7A2A-F9060C7D44EF}"/>
              </a:ext>
            </a:extLst>
          </p:cNvPr>
          <p:cNvCxnSpPr>
            <a:cxnSpLocks/>
            <a:stCxn id="34" idx="0"/>
            <a:endCxn id="35"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3688F45D-EDFC-6343-FC1D-A2F81EE8ABAA}"/>
              </a:ext>
            </a:extLst>
          </p:cNvPr>
          <p:cNvCxnSpPr>
            <a:cxnSpLocks/>
            <a:stCxn id="26" idx="0"/>
            <a:endCxn id="36"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C37B1DB5-7434-B342-B0DA-798096C6B100}"/>
              </a:ext>
            </a:extLst>
          </p:cNvPr>
          <p:cNvCxnSpPr>
            <a:cxnSpLocks/>
            <a:stCxn id="35" idx="0"/>
            <a:endCxn id="9"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B3C26B35-9D4F-F21C-0D86-F119493B83D1}"/>
              </a:ext>
            </a:extLst>
          </p:cNvPr>
          <p:cNvCxnSpPr>
            <a:cxnSpLocks/>
            <a:stCxn id="36" idx="0"/>
            <a:endCxn id="9"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1" name="Oval 40">
            <a:extLst>
              <a:ext uri="{FF2B5EF4-FFF2-40B4-BE49-F238E27FC236}">
                <a16:creationId xmlns:a16="http://schemas.microsoft.com/office/drawing/2014/main" id="{9C947F89-2533-39F5-DF88-542CD1F0934A}"/>
              </a:ext>
            </a:extLst>
          </p:cNvPr>
          <p:cNvSpPr/>
          <p:nvPr/>
        </p:nvSpPr>
        <p:spPr>
          <a:xfrm>
            <a:off x="411022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2" name="Oval 41">
            <a:extLst>
              <a:ext uri="{FF2B5EF4-FFF2-40B4-BE49-F238E27FC236}">
                <a16:creationId xmlns:a16="http://schemas.microsoft.com/office/drawing/2014/main" id="{A384EC6F-15E6-9E16-8E07-7F1E4672CB55}"/>
              </a:ext>
            </a:extLst>
          </p:cNvPr>
          <p:cNvSpPr/>
          <p:nvPr/>
        </p:nvSpPr>
        <p:spPr>
          <a:xfrm>
            <a:off x="5082965"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FF897056-B39E-7C38-05FE-9E8DD8C7CD0F}"/>
              </a:ext>
            </a:extLst>
          </p:cNvPr>
          <p:cNvCxnSpPr>
            <a:cxnSpLocks/>
            <a:stCxn id="26" idx="0"/>
            <a:endCxn id="41" idx="3"/>
          </p:cNvCxnSpPr>
          <p:nvPr/>
        </p:nvCxnSpPr>
        <p:spPr>
          <a:xfrm flipV="1">
            <a:off x="1696820" y="5194696"/>
            <a:ext cx="244019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9FC55B2-6336-C5BB-0E03-AE0C313D016F}"/>
              </a:ext>
            </a:extLst>
          </p:cNvPr>
          <p:cNvCxnSpPr>
            <a:cxnSpLocks/>
            <a:stCxn id="34" idx="0"/>
            <a:endCxn id="42" idx="3"/>
          </p:cNvCxnSpPr>
          <p:nvPr/>
        </p:nvCxnSpPr>
        <p:spPr>
          <a:xfrm flipV="1">
            <a:off x="3509300" y="5194696"/>
            <a:ext cx="1600447"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7E3842-6892-F41B-FA9A-0AD3A4FECCBF}"/>
              </a:ext>
            </a:extLst>
          </p:cNvPr>
          <p:cNvCxnSpPr>
            <a:cxnSpLocks/>
            <a:stCxn id="41" idx="0"/>
          </p:cNvCxnSpPr>
          <p:nvPr/>
        </p:nvCxnSpPr>
        <p:spPr>
          <a:xfrm flipV="1">
            <a:off x="4201668" y="4680396"/>
            <a:ext cx="2024"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9031A4AD-DF3E-7904-3831-F7EF2DFDAD42}"/>
              </a:ext>
            </a:extLst>
          </p:cNvPr>
          <p:cNvCxnSpPr>
            <a:cxnSpLocks/>
            <a:stCxn id="42" idx="0"/>
          </p:cNvCxnSpPr>
          <p:nvPr/>
        </p:nvCxnSpPr>
        <p:spPr>
          <a:xfrm flipH="1" flipV="1">
            <a:off x="5174400" y="4680396"/>
            <a:ext cx="5"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C2F875D2-3D3F-422F-0FD8-3CBCF9B1246B}"/>
              </a:ext>
            </a:extLst>
          </p:cNvPr>
          <p:cNvSpPr/>
          <p:nvPr/>
        </p:nvSpPr>
        <p:spPr>
          <a:xfrm>
            <a:off x="134179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8" name="Oval 47">
            <a:extLst>
              <a:ext uri="{FF2B5EF4-FFF2-40B4-BE49-F238E27FC236}">
                <a16:creationId xmlns:a16="http://schemas.microsoft.com/office/drawing/2014/main" id="{C2F0B8EF-C80C-F63E-01A0-10CC1A5C1875}"/>
              </a:ext>
            </a:extLst>
          </p:cNvPr>
          <p:cNvSpPr/>
          <p:nvPr/>
        </p:nvSpPr>
        <p:spPr>
          <a:xfrm>
            <a:off x="1323263" y="5039905"/>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9" name="Straight Arrow Connector 72">
            <a:extLst>
              <a:ext uri="{FF2B5EF4-FFF2-40B4-BE49-F238E27FC236}">
                <a16:creationId xmlns:a16="http://schemas.microsoft.com/office/drawing/2014/main" id="{5A8FDBD7-6C96-5AA9-7513-C4C2952C7129}"/>
              </a:ext>
            </a:extLst>
          </p:cNvPr>
          <p:cNvCxnSpPr>
            <a:cxnSpLocks/>
            <a:stCxn id="48" idx="2"/>
            <a:endCxn id="47" idx="2"/>
          </p:cNvCxnSpPr>
          <p:nvPr/>
        </p:nvCxnSpPr>
        <p:spPr>
          <a:xfrm rot="10800000" flipH="1">
            <a:off x="1323262" y="4670519"/>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72">
            <a:extLst>
              <a:ext uri="{FF2B5EF4-FFF2-40B4-BE49-F238E27FC236}">
                <a16:creationId xmlns:a16="http://schemas.microsoft.com/office/drawing/2014/main" id="{D307EC02-0F16-49F9-B9AA-57FEE94C8081}"/>
              </a:ext>
            </a:extLst>
          </p:cNvPr>
          <p:cNvCxnSpPr>
            <a:cxnSpLocks/>
            <a:stCxn id="48" idx="6"/>
            <a:endCxn id="47" idx="2"/>
          </p:cNvCxnSpPr>
          <p:nvPr/>
        </p:nvCxnSpPr>
        <p:spPr>
          <a:xfrm flipH="1" flipV="1">
            <a:off x="1570398" y="4670519"/>
            <a:ext cx="241393" cy="555388"/>
          </a:xfrm>
          <a:prstGeom prst="curvedConnector4">
            <a:avLst>
              <a:gd name="adj1" fmla="val -94700"/>
              <a:gd name="adj2" fmla="val 6674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02989E1E-1515-1745-C2B1-8B7F0FB32E0B}"/>
              </a:ext>
            </a:extLst>
          </p:cNvPr>
          <p:cNvCxnSpPr>
            <a:cxnSpLocks/>
            <a:stCxn id="47" idx="0"/>
            <a:endCxn id="7" idx="3"/>
          </p:cNvCxnSpPr>
          <p:nvPr/>
        </p:nvCxnSpPr>
        <p:spPr>
          <a:xfrm flipV="1">
            <a:off x="1570398" y="3622845"/>
            <a:ext cx="451950"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296FE7C0-FC8F-6D37-D15A-E1A1B2F1E7CD}"/>
              </a:ext>
            </a:extLst>
          </p:cNvPr>
          <p:cNvCxnSpPr>
            <a:cxnSpLocks/>
            <a:stCxn id="26" idx="0"/>
            <a:endCxn id="48"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B6E97573-BC9C-13F7-78AB-79FE6CE82E93}"/>
              </a:ext>
            </a:extLst>
          </p:cNvPr>
          <p:cNvCxnSpPr>
            <a:cxnSpLocks/>
            <a:stCxn id="30" idx="0"/>
            <a:endCxn id="48"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5B8B28F4-E697-7484-74FC-9175B07A7739}"/>
              </a:ext>
            </a:extLst>
          </p:cNvPr>
          <p:cNvCxnSpPr>
            <a:cxnSpLocks/>
            <a:stCxn id="34" idx="0"/>
            <a:endCxn id="48"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76E3823E-8ECD-9606-55A9-C7D9581A16F4}"/>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6" name="TextBox 55">
            <a:extLst>
              <a:ext uri="{FF2B5EF4-FFF2-40B4-BE49-F238E27FC236}">
                <a16:creationId xmlns:a16="http://schemas.microsoft.com/office/drawing/2014/main" id="{026BA11F-9BE6-3AE6-2DE9-07709DAB0C7C}"/>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7" name="TextBox 56">
            <a:extLst>
              <a:ext uri="{FF2B5EF4-FFF2-40B4-BE49-F238E27FC236}">
                <a16:creationId xmlns:a16="http://schemas.microsoft.com/office/drawing/2014/main" id="{1B9A24A7-B0E2-CE80-540F-7FDFB6A5274E}"/>
              </a:ext>
            </a:extLst>
          </p:cNvPr>
          <p:cNvSpPr txBox="1"/>
          <p:nvPr/>
        </p:nvSpPr>
        <p:spPr>
          <a:xfrm>
            <a:off x="3415541" y="2393669"/>
            <a:ext cx="2324671" cy="338554"/>
          </a:xfrm>
          <a:prstGeom prst="rect">
            <a:avLst/>
          </a:prstGeom>
          <a:noFill/>
        </p:spPr>
        <p:txBody>
          <a:bodyPr wrap="square" rtlCol="0">
            <a:spAutoFit/>
          </a:bodyPr>
          <a:lstStyle/>
          <a:p>
            <a:pPr algn="ctr"/>
            <a:r>
              <a:rPr lang="en-US" sz="1600" dirty="0" err="1"/>
              <a:t>fun.targ</a:t>
            </a:r>
            <a:r>
              <a:rPr lang="en-US" sz="1600" dirty="0"/>
              <a:t> = </a:t>
            </a:r>
            <a:r>
              <a:rPr lang="en-US" sz="1600" dirty="0" err="1"/>
              <a:t>arg.type</a:t>
            </a:r>
            <a:endParaRPr lang="en-US" sz="1600" dirty="0"/>
          </a:p>
        </p:txBody>
      </p:sp>
      <p:sp>
        <p:nvSpPr>
          <p:cNvPr id="58" name="TextBox 57">
            <a:extLst>
              <a:ext uri="{FF2B5EF4-FFF2-40B4-BE49-F238E27FC236}">
                <a16:creationId xmlns:a16="http://schemas.microsoft.com/office/drawing/2014/main" id="{C5D9216D-B5C3-2ACC-4FE3-C0F3B4784E55}"/>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sp>
        <p:nvSpPr>
          <p:cNvPr id="59" name="TextBox 58">
            <a:extLst>
              <a:ext uri="{FF2B5EF4-FFF2-40B4-BE49-F238E27FC236}">
                <a16:creationId xmlns:a16="http://schemas.microsoft.com/office/drawing/2014/main" id="{BB095FBE-904A-C0B9-01E5-C70F1836D7EB}"/>
              </a:ext>
            </a:extLst>
          </p:cNvPr>
          <p:cNvSpPr txBox="1"/>
          <p:nvPr/>
        </p:nvSpPr>
        <p:spPr>
          <a:xfrm>
            <a:off x="6211689" y="2119536"/>
            <a:ext cx="4960740" cy="830997"/>
          </a:xfrm>
          <a:prstGeom prst="rect">
            <a:avLst/>
          </a:prstGeom>
          <a:noFill/>
        </p:spPr>
        <p:txBody>
          <a:bodyPr wrap="square" rtlCol="0">
            <a:spAutoFit/>
          </a:bodyPr>
          <a:lstStyle/>
          <a:p>
            <a:pPr algn="ctr"/>
            <a:r>
              <a:rPr lang="en-US" sz="2400" dirty="0"/>
              <a:t>how do we </a:t>
            </a:r>
            <a:r>
              <a:rPr lang="en-US" sz="2400" dirty="0">
                <a:solidFill>
                  <a:srgbClr val="CB6608"/>
                </a:solidFill>
              </a:rPr>
              <a:t>enumerate </a:t>
            </a:r>
            <a:r>
              <a:rPr lang="en-US" sz="2400" dirty="0"/>
              <a:t>terms accepted by this ECTA?</a:t>
            </a:r>
          </a:p>
        </p:txBody>
      </p:sp>
      <p:sp>
        <p:nvSpPr>
          <p:cNvPr id="3" name="TextBox 2">
            <a:extLst>
              <a:ext uri="{FF2B5EF4-FFF2-40B4-BE49-F238E27FC236}">
                <a16:creationId xmlns:a16="http://schemas.microsoft.com/office/drawing/2014/main" id="{098F6050-5CE7-2B88-C94B-025E22AADF45}"/>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3937042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63B5-423B-2834-7695-E9A8E3DD52D2}"/>
              </a:ext>
            </a:extLst>
          </p:cNvPr>
          <p:cNvSpPr>
            <a:spLocks noGrp="1"/>
          </p:cNvSpPr>
          <p:nvPr>
            <p:ph type="title"/>
          </p:nvPr>
        </p:nvSpPr>
        <p:spPr/>
        <p:txBody>
          <a:bodyPr/>
          <a:lstStyle/>
          <a:p>
            <a:r>
              <a:rPr lang="en-US" dirty="0"/>
              <a:t>enumerating terms</a:t>
            </a:r>
          </a:p>
        </p:txBody>
      </p:sp>
      <p:sp>
        <p:nvSpPr>
          <p:cNvPr id="4" name="Slide Number Placeholder 3">
            <a:extLst>
              <a:ext uri="{FF2B5EF4-FFF2-40B4-BE49-F238E27FC236}">
                <a16:creationId xmlns:a16="http://schemas.microsoft.com/office/drawing/2014/main" id="{FB7A854F-C3F5-7730-3633-2B4D600D3F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33</a:t>
            </a:fld>
            <a:endParaRPr lang="en-US"/>
          </a:p>
        </p:txBody>
      </p:sp>
      <p:sp>
        <p:nvSpPr>
          <p:cNvPr id="7" name="Oval 6">
            <a:extLst>
              <a:ext uri="{FF2B5EF4-FFF2-40B4-BE49-F238E27FC236}">
                <a16:creationId xmlns:a16="http://schemas.microsoft.com/office/drawing/2014/main" id="{1F96B8E4-75E6-CE5F-BCC8-AB9C308BCDC5}"/>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8" name="Rectangle 7">
            <a:extLst>
              <a:ext uri="{FF2B5EF4-FFF2-40B4-BE49-F238E27FC236}">
                <a16:creationId xmlns:a16="http://schemas.microsoft.com/office/drawing/2014/main" id="{BFA0838D-CEFA-CCC6-4331-BFE3D2DFF280}"/>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9" name="Rectangle 8">
            <a:extLst>
              <a:ext uri="{FF2B5EF4-FFF2-40B4-BE49-F238E27FC236}">
                <a16:creationId xmlns:a16="http://schemas.microsoft.com/office/drawing/2014/main" id="{5B2E6774-7134-E32C-D493-90F83667C27D}"/>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10" name="Straight Arrow Connector 9">
            <a:extLst>
              <a:ext uri="{FF2B5EF4-FFF2-40B4-BE49-F238E27FC236}">
                <a16:creationId xmlns:a16="http://schemas.microsoft.com/office/drawing/2014/main" id="{22F4D005-F4B7-3B3C-53C2-C8E3861896C3}"/>
              </a:ext>
            </a:extLst>
          </p:cNvPr>
          <p:cNvCxnSpPr>
            <a:cxnSpLocks/>
            <a:stCxn id="8" idx="0"/>
            <a:endCxn id="7"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2D672044-16F3-47CD-24E1-9CD9EF4F038F}"/>
              </a:ext>
            </a:extLst>
          </p:cNvPr>
          <p:cNvCxnSpPr>
            <a:cxnSpLocks/>
            <a:stCxn id="9" idx="0"/>
            <a:endCxn id="7"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7137BBE-AECE-E006-9625-2B84CC6A4514}"/>
              </a:ext>
            </a:extLst>
          </p:cNvPr>
          <p:cNvCxnSpPr>
            <a:cxnSpLocks/>
            <a:stCxn id="7" idx="0"/>
            <a:endCxn id="18"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6E7A1DE9-6C8E-8D56-53D8-6101A6350D0F}"/>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4" name="Rectangle 13">
            <a:extLst>
              <a:ext uri="{FF2B5EF4-FFF2-40B4-BE49-F238E27FC236}">
                <a16:creationId xmlns:a16="http://schemas.microsoft.com/office/drawing/2014/main" id="{248A6380-13E1-3D2C-50ED-D0080CB684E3}"/>
              </a:ext>
            </a:extLst>
          </p:cNvPr>
          <p:cNvSpPr/>
          <p:nvPr/>
        </p:nvSpPr>
        <p:spPr>
          <a:xfrm>
            <a:off x="3975092"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sp>
        <p:nvSpPr>
          <p:cNvPr id="15" name="Rectangle 14">
            <a:extLst>
              <a:ext uri="{FF2B5EF4-FFF2-40B4-BE49-F238E27FC236}">
                <a16:creationId xmlns:a16="http://schemas.microsoft.com/office/drawing/2014/main" id="{DA9E2F9E-39DD-AEB6-63F4-F69311D3BE0A}"/>
              </a:ext>
            </a:extLst>
          </p:cNvPr>
          <p:cNvSpPr/>
          <p:nvPr/>
        </p:nvSpPr>
        <p:spPr>
          <a:xfrm>
            <a:off x="4945800"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y</a:t>
            </a:r>
          </a:p>
        </p:txBody>
      </p:sp>
      <p:cxnSp>
        <p:nvCxnSpPr>
          <p:cNvPr id="16" name="Straight Arrow Connector 15">
            <a:extLst>
              <a:ext uri="{FF2B5EF4-FFF2-40B4-BE49-F238E27FC236}">
                <a16:creationId xmlns:a16="http://schemas.microsoft.com/office/drawing/2014/main" id="{291EB3B7-D632-ED05-FF22-1372BA1B133F}"/>
              </a:ext>
            </a:extLst>
          </p:cNvPr>
          <p:cNvCxnSpPr>
            <a:cxnSpLocks/>
            <a:stCxn id="14" idx="0"/>
            <a:endCxn id="13" idx="3"/>
          </p:cNvCxnSpPr>
          <p:nvPr/>
        </p:nvCxnSpPr>
        <p:spPr>
          <a:xfrm flipV="1">
            <a:off x="4203692" y="3622845"/>
            <a:ext cx="143453"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0C308AB-AB39-D9E4-D617-2EB845ACA578}"/>
              </a:ext>
            </a:extLst>
          </p:cNvPr>
          <p:cNvCxnSpPr>
            <a:cxnSpLocks/>
            <a:stCxn id="15" idx="0"/>
            <a:endCxn id="13" idx="5"/>
          </p:cNvCxnSpPr>
          <p:nvPr/>
        </p:nvCxnSpPr>
        <p:spPr>
          <a:xfrm flipH="1" flipV="1">
            <a:off x="4901355" y="3622845"/>
            <a:ext cx="273045"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306CC7BD-8427-AD82-8625-B7277739502F}"/>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9" name="Straight Arrow Connector 18">
            <a:extLst>
              <a:ext uri="{FF2B5EF4-FFF2-40B4-BE49-F238E27FC236}">
                <a16:creationId xmlns:a16="http://schemas.microsoft.com/office/drawing/2014/main" id="{3B0D79AF-11C9-A993-77BA-6C02524DD375}"/>
              </a:ext>
            </a:extLst>
          </p:cNvPr>
          <p:cNvCxnSpPr>
            <a:cxnSpLocks/>
            <a:stCxn id="13" idx="0"/>
            <a:endCxn id="18"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6FB4EB39-3730-9D0B-1A04-24EDF1B370E5}"/>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1" name="Straight Arrow Connector 20">
            <a:extLst>
              <a:ext uri="{FF2B5EF4-FFF2-40B4-BE49-F238E27FC236}">
                <a16:creationId xmlns:a16="http://schemas.microsoft.com/office/drawing/2014/main" id="{E4168F2F-9C16-985D-3EA3-DAD5E7DF6C0E}"/>
              </a:ext>
            </a:extLst>
          </p:cNvPr>
          <p:cNvCxnSpPr>
            <a:cxnSpLocks/>
            <a:stCxn id="18" idx="0"/>
            <a:endCxn id="20"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ED53DCF-28C7-4E10-5AB0-25838FF5557D}"/>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3" name="TextBox 22">
            <a:extLst>
              <a:ext uri="{FF2B5EF4-FFF2-40B4-BE49-F238E27FC236}">
                <a16:creationId xmlns:a16="http://schemas.microsoft.com/office/drawing/2014/main" id="{52E56CF3-1F51-7BC5-A613-5B02CECBFBEF}"/>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4" name="TextBox 23">
            <a:extLst>
              <a:ext uri="{FF2B5EF4-FFF2-40B4-BE49-F238E27FC236}">
                <a16:creationId xmlns:a16="http://schemas.microsoft.com/office/drawing/2014/main" id="{B62A251B-1CE6-B4D1-017B-055D29385056}"/>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TextBox 24">
            <a:extLst>
              <a:ext uri="{FF2B5EF4-FFF2-40B4-BE49-F238E27FC236}">
                <a16:creationId xmlns:a16="http://schemas.microsoft.com/office/drawing/2014/main" id="{BB5DD773-8694-29E8-4AF1-F1E58DA73473}"/>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6" name="Rectangle 25">
            <a:extLst>
              <a:ext uri="{FF2B5EF4-FFF2-40B4-BE49-F238E27FC236}">
                <a16:creationId xmlns:a16="http://schemas.microsoft.com/office/drawing/2014/main" id="{8D9E103A-6350-45AC-D0EA-5E804473347C}"/>
              </a:ext>
            </a:extLst>
          </p:cNvPr>
          <p:cNvSpPr/>
          <p:nvPr/>
        </p:nvSpPr>
        <p:spPr>
          <a:xfrm>
            <a:off x="1375757" y="5715658"/>
            <a:ext cx="642126" cy="365125"/>
          </a:xfrm>
          <a:prstGeom prst="rect">
            <a:avLst/>
          </a:prstGeom>
          <a:ln w="28575">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7" name="Oval 26">
            <a:extLst>
              <a:ext uri="{FF2B5EF4-FFF2-40B4-BE49-F238E27FC236}">
                <a16:creationId xmlns:a16="http://schemas.microsoft.com/office/drawing/2014/main" id="{D056C229-EBD4-B5BA-D6A8-6FC9FAB6E0C4}"/>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8" name="Straight Arrow Connector 27">
            <a:extLst>
              <a:ext uri="{FF2B5EF4-FFF2-40B4-BE49-F238E27FC236}">
                <a16:creationId xmlns:a16="http://schemas.microsoft.com/office/drawing/2014/main" id="{73E80B60-3B93-F0D9-3A7F-F62E25ECF5E5}"/>
              </a:ext>
            </a:extLst>
          </p:cNvPr>
          <p:cNvCxnSpPr>
            <a:cxnSpLocks/>
            <a:stCxn id="27"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BD1278E9-500C-4AF0-48C6-3B5B4AF06629}"/>
              </a:ext>
            </a:extLst>
          </p:cNvPr>
          <p:cNvCxnSpPr>
            <a:cxnSpLocks/>
            <a:stCxn id="26" idx="0"/>
            <a:endCxn id="27"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06D5B9B6-1B41-F09C-BBF3-0465E6991627}"/>
              </a:ext>
            </a:extLst>
          </p:cNvPr>
          <p:cNvSpPr/>
          <p:nvPr/>
        </p:nvSpPr>
        <p:spPr>
          <a:xfrm>
            <a:off x="2248875" y="5709291"/>
            <a:ext cx="642126" cy="365125"/>
          </a:xfrm>
          <a:prstGeom prst="rect">
            <a:avLst/>
          </a:prstGeom>
          <a:ln w="28575">
            <a:solidFill>
              <a:srgbClr val="7D3E0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1" name="Oval 30">
            <a:extLst>
              <a:ext uri="{FF2B5EF4-FFF2-40B4-BE49-F238E27FC236}">
                <a16:creationId xmlns:a16="http://schemas.microsoft.com/office/drawing/2014/main" id="{CE45B907-5A28-8564-A868-2FA43406DCD5}"/>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2" name="Straight Arrow Connector 31">
            <a:extLst>
              <a:ext uri="{FF2B5EF4-FFF2-40B4-BE49-F238E27FC236}">
                <a16:creationId xmlns:a16="http://schemas.microsoft.com/office/drawing/2014/main" id="{A8D212D2-C684-E421-4858-E57E2ECBE7CB}"/>
              </a:ext>
            </a:extLst>
          </p:cNvPr>
          <p:cNvCxnSpPr>
            <a:cxnSpLocks/>
            <a:stCxn id="31"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A4BBB2F-D14B-7FB3-6B6E-4F9744186A82}"/>
              </a:ext>
            </a:extLst>
          </p:cNvPr>
          <p:cNvCxnSpPr>
            <a:cxnSpLocks/>
            <a:stCxn id="30" idx="0"/>
            <a:endCxn id="31"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9FE6919E-535A-F286-3064-2D62F42A0168}"/>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5" name="Oval 34">
            <a:extLst>
              <a:ext uri="{FF2B5EF4-FFF2-40B4-BE49-F238E27FC236}">
                <a16:creationId xmlns:a16="http://schemas.microsoft.com/office/drawing/2014/main" id="{8E41B8CA-FEC6-7A00-D360-124FDA31862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6" name="Oval 35">
            <a:extLst>
              <a:ext uri="{FF2B5EF4-FFF2-40B4-BE49-F238E27FC236}">
                <a16:creationId xmlns:a16="http://schemas.microsoft.com/office/drawing/2014/main" id="{8956C35F-9D40-BDC2-4FD3-D465F6515A52}"/>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7" name="Straight Arrow Connector 36">
            <a:extLst>
              <a:ext uri="{FF2B5EF4-FFF2-40B4-BE49-F238E27FC236}">
                <a16:creationId xmlns:a16="http://schemas.microsoft.com/office/drawing/2014/main" id="{70A0E343-36CC-0205-7A2A-F9060C7D44EF}"/>
              </a:ext>
            </a:extLst>
          </p:cNvPr>
          <p:cNvCxnSpPr>
            <a:cxnSpLocks/>
            <a:stCxn id="34" idx="0"/>
            <a:endCxn id="35"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3688F45D-EDFC-6343-FC1D-A2F81EE8ABAA}"/>
              </a:ext>
            </a:extLst>
          </p:cNvPr>
          <p:cNvCxnSpPr>
            <a:cxnSpLocks/>
            <a:stCxn id="26" idx="0"/>
            <a:endCxn id="36"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C37B1DB5-7434-B342-B0DA-798096C6B100}"/>
              </a:ext>
            </a:extLst>
          </p:cNvPr>
          <p:cNvCxnSpPr>
            <a:cxnSpLocks/>
            <a:stCxn id="35" idx="0"/>
            <a:endCxn id="9"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B3C26B35-9D4F-F21C-0D86-F119493B83D1}"/>
              </a:ext>
            </a:extLst>
          </p:cNvPr>
          <p:cNvCxnSpPr>
            <a:cxnSpLocks/>
            <a:stCxn id="36" idx="0"/>
            <a:endCxn id="9"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1" name="Oval 40">
            <a:extLst>
              <a:ext uri="{FF2B5EF4-FFF2-40B4-BE49-F238E27FC236}">
                <a16:creationId xmlns:a16="http://schemas.microsoft.com/office/drawing/2014/main" id="{9C947F89-2533-39F5-DF88-542CD1F0934A}"/>
              </a:ext>
            </a:extLst>
          </p:cNvPr>
          <p:cNvSpPr/>
          <p:nvPr/>
        </p:nvSpPr>
        <p:spPr>
          <a:xfrm>
            <a:off x="4110228" y="5038598"/>
            <a:ext cx="182880" cy="182880"/>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2" name="Oval 41">
            <a:extLst>
              <a:ext uri="{FF2B5EF4-FFF2-40B4-BE49-F238E27FC236}">
                <a16:creationId xmlns:a16="http://schemas.microsoft.com/office/drawing/2014/main" id="{A384EC6F-15E6-9E16-8E07-7F1E4672CB55}"/>
              </a:ext>
            </a:extLst>
          </p:cNvPr>
          <p:cNvSpPr/>
          <p:nvPr/>
        </p:nvSpPr>
        <p:spPr>
          <a:xfrm>
            <a:off x="5082965"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FF897056-B39E-7C38-05FE-9E8DD8C7CD0F}"/>
              </a:ext>
            </a:extLst>
          </p:cNvPr>
          <p:cNvCxnSpPr>
            <a:cxnSpLocks/>
            <a:stCxn id="26" idx="0"/>
            <a:endCxn id="41" idx="3"/>
          </p:cNvCxnSpPr>
          <p:nvPr/>
        </p:nvCxnSpPr>
        <p:spPr>
          <a:xfrm flipV="1">
            <a:off x="1696820" y="5194696"/>
            <a:ext cx="2440190" cy="520962"/>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9FC55B2-6336-C5BB-0E03-AE0C313D016F}"/>
              </a:ext>
            </a:extLst>
          </p:cNvPr>
          <p:cNvCxnSpPr>
            <a:cxnSpLocks/>
            <a:stCxn id="34" idx="0"/>
            <a:endCxn id="42" idx="3"/>
          </p:cNvCxnSpPr>
          <p:nvPr/>
        </p:nvCxnSpPr>
        <p:spPr>
          <a:xfrm flipV="1">
            <a:off x="3509300" y="5194696"/>
            <a:ext cx="1600447"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7E3842-6892-F41B-FA9A-0AD3A4FECCBF}"/>
              </a:ext>
            </a:extLst>
          </p:cNvPr>
          <p:cNvCxnSpPr>
            <a:cxnSpLocks/>
            <a:stCxn id="41" idx="0"/>
          </p:cNvCxnSpPr>
          <p:nvPr/>
        </p:nvCxnSpPr>
        <p:spPr>
          <a:xfrm flipV="1">
            <a:off x="4201668" y="4680396"/>
            <a:ext cx="2024" cy="358202"/>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9031A4AD-DF3E-7904-3831-F7EF2DFDAD42}"/>
              </a:ext>
            </a:extLst>
          </p:cNvPr>
          <p:cNvCxnSpPr>
            <a:cxnSpLocks/>
            <a:stCxn id="42" idx="0"/>
          </p:cNvCxnSpPr>
          <p:nvPr/>
        </p:nvCxnSpPr>
        <p:spPr>
          <a:xfrm flipH="1" flipV="1">
            <a:off x="5174400" y="4680396"/>
            <a:ext cx="5"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8" name="Oval 47">
            <a:extLst>
              <a:ext uri="{FF2B5EF4-FFF2-40B4-BE49-F238E27FC236}">
                <a16:creationId xmlns:a16="http://schemas.microsoft.com/office/drawing/2014/main" id="{C2F0B8EF-C80C-F63E-01A0-10CC1A5C1875}"/>
              </a:ext>
            </a:extLst>
          </p:cNvPr>
          <p:cNvSpPr/>
          <p:nvPr/>
        </p:nvSpPr>
        <p:spPr>
          <a:xfrm>
            <a:off x="1323263" y="5039905"/>
            <a:ext cx="488528" cy="372003"/>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9" name="Straight Arrow Connector 72">
            <a:extLst>
              <a:ext uri="{FF2B5EF4-FFF2-40B4-BE49-F238E27FC236}">
                <a16:creationId xmlns:a16="http://schemas.microsoft.com/office/drawing/2014/main" id="{5A8FDBD7-6C96-5AA9-7513-C4C2952C7129}"/>
              </a:ext>
            </a:extLst>
          </p:cNvPr>
          <p:cNvCxnSpPr>
            <a:cxnSpLocks/>
            <a:stCxn id="48" idx="2"/>
            <a:endCxn id="47" idx="2"/>
          </p:cNvCxnSpPr>
          <p:nvPr/>
        </p:nvCxnSpPr>
        <p:spPr>
          <a:xfrm rot="10800000" flipH="1">
            <a:off x="1323262" y="4670519"/>
            <a:ext cx="247135" cy="555388"/>
          </a:xfrm>
          <a:prstGeom prst="curvedConnector4">
            <a:avLst>
              <a:gd name="adj1" fmla="val -92500"/>
              <a:gd name="adj2" fmla="val 66745"/>
            </a:avLst>
          </a:prstGeom>
          <a:ln w="28575">
            <a:solidFill>
              <a:schemeClr val="accent5">
                <a:lumMod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72">
            <a:extLst>
              <a:ext uri="{FF2B5EF4-FFF2-40B4-BE49-F238E27FC236}">
                <a16:creationId xmlns:a16="http://schemas.microsoft.com/office/drawing/2014/main" id="{D307EC02-0F16-49F9-B9AA-57FEE94C8081}"/>
              </a:ext>
            </a:extLst>
          </p:cNvPr>
          <p:cNvCxnSpPr>
            <a:cxnSpLocks/>
            <a:stCxn id="48" idx="6"/>
            <a:endCxn id="47" idx="2"/>
          </p:cNvCxnSpPr>
          <p:nvPr/>
        </p:nvCxnSpPr>
        <p:spPr>
          <a:xfrm flipH="1" flipV="1">
            <a:off x="1570398" y="4670519"/>
            <a:ext cx="241393" cy="555388"/>
          </a:xfrm>
          <a:prstGeom prst="curvedConnector4">
            <a:avLst>
              <a:gd name="adj1" fmla="val -94700"/>
              <a:gd name="adj2" fmla="val 66745"/>
            </a:avLst>
          </a:prstGeom>
          <a:ln w="28575">
            <a:solidFill>
              <a:srgbClr val="7D3E05"/>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02989E1E-1515-1745-C2B1-8B7F0FB32E0B}"/>
              </a:ext>
            </a:extLst>
          </p:cNvPr>
          <p:cNvCxnSpPr>
            <a:cxnSpLocks/>
            <a:stCxn id="47" idx="0"/>
            <a:endCxn id="7" idx="3"/>
          </p:cNvCxnSpPr>
          <p:nvPr/>
        </p:nvCxnSpPr>
        <p:spPr>
          <a:xfrm flipV="1">
            <a:off x="1570398" y="3622845"/>
            <a:ext cx="451950"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296FE7C0-FC8F-6D37-D15A-E1A1B2F1E7CD}"/>
              </a:ext>
            </a:extLst>
          </p:cNvPr>
          <p:cNvCxnSpPr>
            <a:cxnSpLocks/>
            <a:stCxn id="26" idx="0"/>
            <a:endCxn id="48" idx="3"/>
          </p:cNvCxnSpPr>
          <p:nvPr/>
        </p:nvCxnSpPr>
        <p:spPr>
          <a:xfrm flipH="1" flipV="1">
            <a:off x="1394806" y="5357429"/>
            <a:ext cx="302014" cy="358229"/>
          </a:xfrm>
          <a:prstGeom prst="straightConnector1">
            <a:avLst/>
          </a:prstGeom>
          <a:ln w="28575">
            <a:solidFill>
              <a:schemeClr val="accent5">
                <a:lumMod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B6E97573-BC9C-13F7-78AB-79FE6CE82E93}"/>
              </a:ext>
            </a:extLst>
          </p:cNvPr>
          <p:cNvCxnSpPr>
            <a:cxnSpLocks/>
            <a:stCxn id="30" idx="0"/>
            <a:endCxn id="48" idx="4"/>
          </p:cNvCxnSpPr>
          <p:nvPr/>
        </p:nvCxnSpPr>
        <p:spPr>
          <a:xfrm flipH="1" flipV="1">
            <a:off x="1567527" y="5411908"/>
            <a:ext cx="1002411" cy="297383"/>
          </a:xfrm>
          <a:prstGeom prst="straightConnector1">
            <a:avLst/>
          </a:prstGeom>
          <a:ln w="28575">
            <a:solidFill>
              <a:srgbClr val="7D3E05"/>
            </a:solidFill>
            <a:tailEnd type="triangle" w="med" len="lg"/>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5B8B28F4-E697-7484-74FC-9175B07A7739}"/>
              </a:ext>
            </a:extLst>
          </p:cNvPr>
          <p:cNvCxnSpPr>
            <a:cxnSpLocks/>
            <a:stCxn id="34" idx="0"/>
            <a:endCxn id="48"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76E3823E-8ECD-9606-55A9-C7D9581A16F4}"/>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6" name="TextBox 55">
            <a:extLst>
              <a:ext uri="{FF2B5EF4-FFF2-40B4-BE49-F238E27FC236}">
                <a16:creationId xmlns:a16="http://schemas.microsoft.com/office/drawing/2014/main" id="{026BA11F-9BE6-3AE6-2DE9-07709DAB0C7C}"/>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7" name="TextBox 56">
            <a:extLst>
              <a:ext uri="{FF2B5EF4-FFF2-40B4-BE49-F238E27FC236}">
                <a16:creationId xmlns:a16="http://schemas.microsoft.com/office/drawing/2014/main" id="{1B9A24A7-B0E2-CE80-540F-7FDFB6A5274E}"/>
              </a:ext>
            </a:extLst>
          </p:cNvPr>
          <p:cNvSpPr txBox="1"/>
          <p:nvPr/>
        </p:nvSpPr>
        <p:spPr>
          <a:xfrm>
            <a:off x="3415541" y="2393669"/>
            <a:ext cx="2324671" cy="338554"/>
          </a:xfrm>
          <a:prstGeom prst="rect">
            <a:avLst/>
          </a:prstGeom>
          <a:noFill/>
        </p:spPr>
        <p:txBody>
          <a:bodyPr wrap="square" rtlCol="0">
            <a:spAutoFit/>
          </a:bodyPr>
          <a:lstStyle/>
          <a:p>
            <a:pPr algn="ctr"/>
            <a:r>
              <a:rPr lang="en-US" sz="1600" dirty="0" err="1"/>
              <a:t>fun.targ</a:t>
            </a:r>
            <a:r>
              <a:rPr lang="en-US" sz="1600" dirty="0"/>
              <a:t> = </a:t>
            </a:r>
            <a:r>
              <a:rPr lang="en-US" sz="1600" dirty="0" err="1"/>
              <a:t>arg.type</a:t>
            </a:r>
            <a:endParaRPr lang="en-US" sz="1600" dirty="0"/>
          </a:p>
        </p:txBody>
      </p:sp>
      <p:sp>
        <p:nvSpPr>
          <p:cNvPr id="58" name="TextBox 57">
            <a:extLst>
              <a:ext uri="{FF2B5EF4-FFF2-40B4-BE49-F238E27FC236}">
                <a16:creationId xmlns:a16="http://schemas.microsoft.com/office/drawing/2014/main" id="{C5D9216D-B5C3-2ACC-4FE3-C0F3B4784E55}"/>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sp>
        <p:nvSpPr>
          <p:cNvPr id="59" name="TextBox 58">
            <a:extLst>
              <a:ext uri="{FF2B5EF4-FFF2-40B4-BE49-F238E27FC236}">
                <a16:creationId xmlns:a16="http://schemas.microsoft.com/office/drawing/2014/main" id="{BB095FBE-904A-C0B9-01E5-C70F1836D7EB}"/>
              </a:ext>
            </a:extLst>
          </p:cNvPr>
          <p:cNvSpPr txBox="1"/>
          <p:nvPr/>
        </p:nvSpPr>
        <p:spPr>
          <a:xfrm>
            <a:off x="6211689" y="2119536"/>
            <a:ext cx="4960740" cy="830997"/>
          </a:xfrm>
          <a:prstGeom prst="rect">
            <a:avLst/>
          </a:prstGeom>
          <a:noFill/>
        </p:spPr>
        <p:txBody>
          <a:bodyPr wrap="square" rtlCol="0">
            <a:spAutoFit/>
          </a:bodyPr>
          <a:lstStyle/>
          <a:p>
            <a:pPr algn="ctr"/>
            <a:r>
              <a:rPr lang="en-US" sz="2400" dirty="0"/>
              <a:t>how do we </a:t>
            </a:r>
            <a:r>
              <a:rPr lang="en-US" sz="2400" dirty="0">
                <a:solidFill>
                  <a:srgbClr val="CB6608"/>
                </a:solidFill>
              </a:rPr>
              <a:t>enumerate </a:t>
            </a:r>
            <a:r>
              <a:rPr lang="en-US" sz="2400" dirty="0"/>
              <a:t>terms accepted by this ECTA?</a:t>
            </a:r>
          </a:p>
        </p:txBody>
      </p:sp>
      <p:sp>
        <p:nvSpPr>
          <p:cNvPr id="60" name="TextBox 59">
            <a:extLst>
              <a:ext uri="{FF2B5EF4-FFF2-40B4-BE49-F238E27FC236}">
                <a16:creationId xmlns:a16="http://schemas.microsoft.com/office/drawing/2014/main" id="{3FEF18AB-490D-0387-AEB3-7D0501097790}"/>
              </a:ext>
            </a:extLst>
          </p:cNvPr>
          <p:cNvSpPr txBox="1"/>
          <p:nvPr/>
        </p:nvSpPr>
        <p:spPr>
          <a:xfrm>
            <a:off x="5643463" y="3518525"/>
            <a:ext cx="6095198" cy="384721"/>
          </a:xfrm>
          <a:prstGeom prst="rect">
            <a:avLst/>
          </a:prstGeom>
          <a:noFill/>
        </p:spPr>
        <p:txBody>
          <a:bodyPr wrap="square">
            <a:spAutoFit/>
          </a:bodyPr>
          <a:lstStyle/>
          <a:p>
            <a:pPr algn="ctr"/>
            <a:r>
              <a:rPr lang="en-US" dirty="0">
                <a:solidFill>
                  <a:srgbClr val="000000"/>
                </a:solidFill>
                <a:latin typeface="Consolas" panose="020B0609020204030204" pitchFamily="49" charset="0"/>
              </a:rPr>
              <a:t>($) (</a:t>
            </a:r>
            <a:r>
              <a:rPr lang="en-US" sz="1800" dirty="0">
                <a:solidFill>
                  <a:srgbClr val="000000"/>
                </a:solidFill>
                <a:latin typeface="Consolas" panose="020B0609020204030204" pitchFamily="49" charset="0"/>
              </a:rPr>
              <a:t>h :: Int </a:t>
            </a:r>
            <a:r>
              <a:rPr lang="en-US" dirty="0">
                <a:solidFill>
                  <a:srgbClr val="000000"/>
                </a:solidFill>
                <a:latin typeface="Consolas" panose="020B0609020204030204" pitchFamily="49" charset="0"/>
              </a:rPr>
              <a:t>→ Bool</a:t>
            </a:r>
            <a:r>
              <a:rPr lang="en-US" sz="1800" b="0" i="0" u="none" strike="noStrike" dirty="0">
                <a:solidFill>
                  <a:srgbClr val="000000"/>
                </a:solidFill>
                <a:effectLst/>
                <a:latin typeface="Consolas" panose="020B0609020204030204" pitchFamily="49" charset="0"/>
              </a:rPr>
              <a:t>) x</a:t>
            </a:r>
            <a:endParaRPr lang="en-US" dirty="0"/>
          </a:p>
        </p:txBody>
      </p:sp>
      <p:pic>
        <p:nvPicPr>
          <p:cNvPr id="62" name="Picture 2" descr="http://vector.me/files/images/4/3/436768/red_green_ok_not_ok_icons">
            <a:extLst>
              <a:ext uri="{FF2B5EF4-FFF2-40B4-BE49-F238E27FC236}">
                <a16:creationId xmlns:a16="http://schemas.microsoft.com/office/drawing/2014/main" id="{1784CB3C-4526-30D7-3E59-A5DA21F336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9779" y="3496716"/>
            <a:ext cx="439653" cy="439653"/>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E3B93CDB-E35F-9D5A-6B77-81D18D5F8BD1}"/>
              </a:ext>
            </a:extLst>
          </p:cNvPr>
          <p:cNvSpPr txBox="1"/>
          <p:nvPr/>
        </p:nvSpPr>
        <p:spPr>
          <a:xfrm>
            <a:off x="-45720" y="4242816"/>
            <a:ext cx="1658648" cy="338554"/>
          </a:xfrm>
          <a:prstGeom prst="rect">
            <a:avLst/>
          </a:prstGeom>
          <a:solidFill>
            <a:schemeClr val="bg1"/>
          </a:solidFill>
        </p:spPr>
        <p:txBody>
          <a:bodyPr wrap="square" rtlCol="0">
            <a:spAutoFit/>
          </a:bodyPr>
          <a:lstStyle/>
          <a:p>
            <a:pPr algn="ctr"/>
            <a:r>
              <a:rPr lang="en-US" sz="1600" b="1" dirty="0" err="1">
                <a:solidFill>
                  <a:srgbClr val="C00000"/>
                </a:solidFill>
              </a:rPr>
              <a:t>targ</a:t>
            </a:r>
            <a:r>
              <a:rPr lang="en-US" sz="1600" b="1" dirty="0">
                <a:solidFill>
                  <a:srgbClr val="C00000"/>
                </a:solidFill>
              </a:rPr>
              <a:t> = tret</a:t>
            </a:r>
          </a:p>
        </p:txBody>
      </p:sp>
      <p:sp>
        <p:nvSpPr>
          <p:cNvPr id="47" name="Rectangle 46">
            <a:extLst>
              <a:ext uri="{FF2B5EF4-FFF2-40B4-BE49-F238E27FC236}">
                <a16:creationId xmlns:a16="http://schemas.microsoft.com/office/drawing/2014/main" id="{C2F875D2-3D3F-422F-0FD8-3CBCF9B1246B}"/>
              </a:ext>
            </a:extLst>
          </p:cNvPr>
          <p:cNvSpPr/>
          <p:nvPr/>
        </p:nvSpPr>
        <p:spPr>
          <a:xfrm>
            <a:off x="134179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3" name="TextBox 2">
            <a:extLst>
              <a:ext uri="{FF2B5EF4-FFF2-40B4-BE49-F238E27FC236}">
                <a16:creationId xmlns:a16="http://schemas.microsoft.com/office/drawing/2014/main" id="{484E9A54-B31B-288C-8F6F-8BEF80816BB5}"/>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111619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26" presetClass="emph" presetSubtype="0" fill="hold" grpId="1" nodeType="withEffect">
                                  <p:stCondLst>
                                    <p:cond delay="0"/>
                                  </p:stCondLst>
                                  <p:childTnLst>
                                    <p:animEffect transition="out" filter="fade">
                                      <p:cBhvr>
                                        <p:cTn id="10" dur="500" tmFilter="0, 0; .2, .5; .8, .5; 1, 0"/>
                                        <p:tgtEl>
                                          <p:spTgt spid="63"/>
                                        </p:tgtEl>
                                      </p:cBhvr>
                                    </p:animEffect>
                                    <p:animScale>
                                      <p:cBhvr>
                                        <p:cTn id="11" dur="25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63B5-423B-2834-7695-E9A8E3DD52D2}"/>
              </a:ext>
            </a:extLst>
          </p:cNvPr>
          <p:cNvSpPr>
            <a:spLocks noGrp="1"/>
          </p:cNvSpPr>
          <p:nvPr>
            <p:ph type="title"/>
          </p:nvPr>
        </p:nvSpPr>
        <p:spPr/>
        <p:txBody>
          <a:bodyPr/>
          <a:lstStyle/>
          <a:p>
            <a:r>
              <a:rPr lang="en-US" dirty="0"/>
              <a:t>enumerating terms</a:t>
            </a:r>
          </a:p>
        </p:txBody>
      </p:sp>
      <p:sp>
        <p:nvSpPr>
          <p:cNvPr id="4" name="Slide Number Placeholder 3">
            <a:extLst>
              <a:ext uri="{FF2B5EF4-FFF2-40B4-BE49-F238E27FC236}">
                <a16:creationId xmlns:a16="http://schemas.microsoft.com/office/drawing/2014/main" id="{FB7A854F-C3F5-7730-3633-2B4D600D3F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34</a:t>
            </a:fld>
            <a:endParaRPr lang="en-US"/>
          </a:p>
        </p:txBody>
      </p:sp>
      <p:sp>
        <p:nvSpPr>
          <p:cNvPr id="7" name="Oval 6">
            <a:extLst>
              <a:ext uri="{FF2B5EF4-FFF2-40B4-BE49-F238E27FC236}">
                <a16:creationId xmlns:a16="http://schemas.microsoft.com/office/drawing/2014/main" id="{1F96B8E4-75E6-CE5F-BCC8-AB9C308BCDC5}"/>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8" name="Rectangle 7">
            <a:extLst>
              <a:ext uri="{FF2B5EF4-FFF2-40B4-BE49-F238E27FC236}">
                <a16:creationId xmlns:a16="http://schemas.microsoft.com/office/drawing/2014/main" id="{BFA0838D-CEFA-CCC6-4331-BFE3D2DFF280}"/>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9" name="Rectangle 8">
            <a:extLst>
              <a:ext uri="{FF2B5EF4-FFF2-40B4-BE49-F238E27FC236}">
                <a16:creationId xmlns:a16="http://schemas.microsoft.com/office/drawing/2014/main" id="{5B2E6774-7134-E32C-D493-90F83667C27D}"/>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10" name="Straight Arrow Connector 9">
            <a:extLst>
              <a:ext uri="{FF2B5EF4-FFF2-40B4-BE49-F238E27FC236}">
                <a16:creationId xmlns:a16="http://schemas.microsoft.com/office/drawing/2014/main" id="{22F4D005-F4B7-3B3C-53C2-C8E3861896C3}"/>
              </a:ext>
            </a:extLst>
          </p:cNvPr>
          <p:cNvCxnSpPr>
            <a:cxnSpLocks/>
            <a:stCxn id="8" idx="0"/>
            <a:endCxn id="7"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2D672044-16F3-47CD-24E1-9CD9EF4F038F}"/>
              </a:ext>
            </a:extLst>
          </p:cNvPr>
          <p:cNvCxnSpPr>
            <a:cxnSpLocks/>
            <a:stCxn id="9" idx="0"/>
            <a:endCxn id="7"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7137BBE-AECE-E006-9625-2B84CC6A4514}"/>
              </a:ext>
            </a:extLst>
          </p:cNvPr>
          <p:cNvCxnSpPr>
            <a:cxnSpLocks/>
            <a:stCxn id="7" idx="0"/>
            <a:endCxn id="18"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6E7A1DE9-6C8E-8D56-53D8-6101A6350D0F}"/>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4" name="Rectangle 13">
            <a:extLst>
              <a:ext uri="{FF2B5EF4-FFF2-40B4-BE49-F238E27FC236}">
                <a16:creationId xmlns:a16="http://schemas.microsoft.com/office/drawing/2014/main" id="{248A6380-13E1-3D2C-50ED-D0080CB684E3}"/>
              </a:ext>
            </a:extLst>
          </p:cNvPr>
          <p:cNvSpPr/>
          <p:nvPr/>
        </p:nvSpPr>
        <p:spPr>
          <a:xfrm>
            <a:off x="3975092"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sp>
        <p:nvSpPr>
          <p:cNvPr id="15" name="Rectangle 14">
            <a:extLst>
              <a:ext uri="{FF2B5EF4-FFF2-40B4-BE49-F238E27FC236}">
                <a16:creationId xmlns:a16="http://schemas.microsoft.com/office/drawing/2014/main" id="{DA9E2F9E-39DD-AEB6-63F4-F69311D3BE0A}"/>
              </a:ext>
            </a:extLst>
          </p:cNvPr>
          <p:cNvSpPr/>
          <p:nvPr/>
        </p:nvSpPr>
        <p:spPr>
          <a:xfrm>
            <a:off x="4945800"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y</a:t>
            </a:r>
          </a:p>
        </p:txBody>
      </p:sp>
      <p:cxnSp>
        <p:nvCxnSpPr>
          <p:cNvPr id="16" name="Straight Arrow Connector 15">
            <a:extLst>
              <a:ext uri="{FF2B5EF4-FFF2-40B4-BE49-F238E27FC236}">
                <a16:creationId xmlns:a16="http://schemas.microsoft.com/office/drawing/2014/main" id="{291EB3B7-D632-ED05-FF22-1372BA1B133F}"/>
              </a:ext>
            </a:extLst>
          </p:cNvPr>
          <p:cNvCxnSpPr>
            <a:cxnSpLocks/>
            <a:stCxn id="14" idx="0"/>
            <a:endCxn id="13" idx="3"/>
          </p:cNvCxnSpPr>
          <p:nvPr/>
        </p:nvCxnSpPr>
        <p:spPr>
          <a:xfrm flipV="1">
            <a:off x="4203692" y="3622845"/>
            <a:ext cx="143453"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0C308AB-AB39-D9E4-D617-2EB845ACA578}"/>
              </a:ext>
            </a:extLst>
          </p:cNvPr>
          <p:cNvCxnSpPr>
            <a:cxnSpLocks/>
            <a:stCxn id="15" idx="0"/>
            <a:endCxn id="13" idx="5"/>
          </p:cNvCxnSpPr>
          <p:nvPr/>
        </p:nvCxnSpPr>
        <p:spPr>
          <a:xfrm flipH="1" flipV="1">
            <a:off x="4901355" y="3622845"/>
            <a:ext cx="273045"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3B0D79AF-11C9-A993-77BA-6C02524DD375}"/>
              </a:ext>
            </a:extLst>
          </p:cNvPr>
          <p:cNvCxnSpPr>
            <a:cxnSpLocks/>
            <a:stCxn id="13" idx="0"/>
            <a:endCxn id="18"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6FB4EB39-3730-9D0B-1A04-24EDF1B370E5}"/>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sp>
        <p:nvSpPr>
          <p:cNvPr id="22" name="TextBox 21">
            <a:extLst>
              <a:ext uri="{FF2B5EF4-FFF2-40B4-BE49-F238E27FC236}">
                <a16:creationId xmlns:a16="http://schemas.microsoft.com/office/drawing/2014/main" id="{6ED53DCF-28C7-4E10-5AB0-25838FF5557D}"/>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3" name="TextBox 22">
            <a:extLst>
              <a:ext uri="{FF2B5EF4-FFF2-40B4-BE49-F238E27FC236}">
                <a16:creationId xmlns:a16="http://schemas.microsoft.com/office/drawing/2014/main" id="{52E56CF3-1F51-7BC5-A613-5B02CECBFBEF}"/>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4" name="TextBox 23">
            <a:extLst>
              <a:ext uri="{FF2B5EF4-FFF2-40B4-BE49-F238E27FC236}">
                <a16:creationId xmlns:a16="http://schemas.microsoft.com/office/drawing/2014/main" id="{B62A251B-1CE6-B4D1-017B-055D29385056}"/>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TextBox 24">
            <a:extLst>
              <a:ext uri="{FF2B5EF4-FFF2-40B4-BE49-F238E27FC236}">
                <a16:creationId xmlns:a16="http://schemas.microsoft.com/office/drawing/2014/main" id="{BB5DD773-8694-29E8-4AF1-F1E58DA73473}"/>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6" name="Rectangle 25">
            <a:extLst>
              <a:ext uri="{FF2B5EF4-FFF2-40B4-BE49-F238E27FC236}">
                <a16:creationId xmlns:a16="http://schemas.microsoft.com/office/drawing/2014/main" id="{8D9E103A-6350-45AC-D0EA-5E804473347C}"/>
              </a:ext>
            </a:extLst>
          </p:cNvPr>
          <p:cNvSpPr/>
          <p:nvPr/>
        </p:nvSpPr>
        <p:spPr>
          <a:xfrm>
            <a:off x="1375757" y="5715658"/>
            <a:ext cx="642126" cy="365125"/>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7" name="Oval 26">
            <a:extLst>
              <a:ext uri="{FF2B5EF4-FFF2-40B4-BE49-F238E27FC236}">
                <a16:creationId xmlns:a16="http://schemas.microsoft.com/office/drawing/2014/main" id="{D056C229-EBD4-B5BA-D6A8-6FC9FAB6E0C4}"/>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8" name="Straight Arrow Connector 27">
            <a:extLst>
              <a:ext uri="{FF2B5EF4-FFF2-40B4-BE49-F238E27FC236}">
                <a16:creationId xmlns:a16="http://schemas.microsoft.com/office/drawing/2014/main" id="{73E80B60-3B93-F0D9-3A7F-F62E25ECF5E5}"/>
              </a:ext>
            </a:extLst>
          </p:cNvPr>
          <p:cNvCxnSpPr>
            <a:cxnSpLocks/>
            <a:stCxn id="27"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BD1278E9-500C-4AF0-48C6-3B5B4AF06629}"/>
              </a:ext>
            </a:extLst>
          </p:cNvPr>
          <p:cNvCxnSpPr>
            <a:cxnSpLocks/>
            <a:endCxn id="27" idx="3"/>
          </p:cNvCxnSpPr>
          <p:nvPr/>
        </p:nvCxnSpPr>
        <p:spPr>
          <a:xfrm flipV="1">
            <a:off x="1717405" y="5194696"/>
            <a:ext cx="338627"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06D5B9B6-1B41-F09C-BBF3-0465E6991627}"/>
              </a:ext>
            </a:extLst>
          </p:cNvPr>
          <p:cNvSpPr/>
          <p:nvPr/>
        </p:nvSpPr>
        <p:spPr>
          <a:xfrm>
            <a:off x="2248875" y="5709291"/>
            <a:ext cx="642126" cy="365125"/>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1" name="Oval 30">
            <a:extLst>
              <a:ext uri="{FF2B5EF4-FFF2-40B4-BE49-F238E27FC236}">
                <a16:creationId xmlns:a16="http://schemas.microsoft.com/office/drawing/2014/main" id="{CE45B907-5A28-8564-A868-2FA43406DCD5}"/>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2" name="Straight Arrow Connector 31">
            <a:extLst>
              <a:ext uri="{FF2B5EF4-FFF2-40B4-BE49-F238E27FC236}">
                <a16:creationId xmlns:a16="http://schemas.microsoft.com/office/drawing/2014/main" id="{A8D212D2-C684-E421-4858-E57E2ECBE7CB}"/>
              </a:ext>
            </a:extLst>
          </p:cNvPr>
          <p:cNvCxnSpPr>
            <a:cxnSpLocks/>
            <a:stCxn id="31"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A4BBB2F-D14B-7FB3-6B6E-4F9744186A82}"/>
              </a:ext>
            </a:extLst>
          </p:cNvPr>
          <p:cNvCxnSpPr>
            <a:cxnSpLocks/>
            <a:stCxn id="30" idx="0"/>
            <a:endCxn id="31"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9FE6919E-535A-F286-3064-2D62F42A0168}"/>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5" name="Oval 34">
            <a:extLst>
              <a:ext uri="{FF2B5EF4-FFF2-40B4-BE49-F238E27FC236}">
                <a16:creationId xmlns:a16="http://schemas.microsoft.com/office/drawing/2014/main" id="{8E41B8CA-FEC6-7A00-D360-124FDA31862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6" name="Oval 35">
            <a:extLst>
              <a:ext uri="{FF2B5EF4-FFF2-40B4-BE49-F238E27FC236}">
                <a16:creationId xmlns:a16="http://schemas.microsoft.com/office/drawing/2014/main" id="{8956C35F-9D40-BDC2-4FD3-D465F6515A52}"/>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7" name="Straight Arrow Connector 36">
            <a:extLst>
              <a:ext uri="{FF2B5EF4-FFF2-40B4-BE49-F238E27FC236}">
                <a16:creationId xmlns:a16="http://schemas.microsoft.com/office/drawing/2014/main" id="{70A0E343-36CC-0205-7A2A-F9060C7D44EF}"/>
              </a:ext>
            </a:extLst>
          </p:cNvPr>
          <p:cNvCxnSpPr>
            <a:cxnSpLocks/>
            <a:stCxn id="34" idx="0"/>
            <a:endCxn id="35"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3688F45D-EDFC-6343-FC1D-A2F81EE8ABAA}"/>
              </a:ext>
            </a:extLst>
          </p:cNvPr>
          <p:cNvCxnSpPr>
            <a:cxnSpLocks/>
            <a:stCxn id="26" idx="0"/>
            <a:endCxn id="36"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C37B1DB5-7434-B342-B0DA-798096C6B100}"/>
              </a:ext>
            </a:extLst>
          </p:cNvPr>
          <p:cNvCxnSpPr>
            <a:cxnSpLocks/>
            <a:stCxn id="35" idx="0"/>
            <a:endCxn id="9"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B3C26B35-9D4F-F21C-0D86-F119493B83D1}"/>
              </a:ext>
            </a:extLst>
          </p:cNvPr>
          <p:cNvCxnSpPr>
            <a:cxnSpLocks/>
            <a:stCxn id="36" idx="0"/>
            <a:endCxn id="9"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1" name="Oval 40">
            <a:extLst>
              <a:ext uri="{FF2B5EF4-FFF2-40B4-BE49-F238E27FC236}">
                <a16:creationId xmlns:a16="http://schemas.microsoft.com/office/drawing/2014/main" id="{9C947F89-2533-39F5-DF88-542CD1F0934A}"/>
              </a:ext>
            </a:extLst>
          </p:cNvPr>
          <p:cNvSpPr/>
          <p:nvPr/>
        </p:nvSpPr>
        <p:spPr>
          <a:xfrm>
            <a:off x="4110228" y="5038598"/>
            <a:ext cx="182880" cy="182880"/>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2" name="Oval 41">
            <a:extLst>
              <a:ext uri="{FF2B5EF4-FFF2-40B4-BE49-F238E27FC236}">
                <a16:creationId xmlns:a16="http://schemas.microsoft.com/office/drawing/2014/main" id="{A384EC6F-15E6-9E16-8E07-7F1E4672CB55}"/>
              </a:ext>
            </a:extLst>
          </p:cNvPr>
          <p:cNvSpPr/>
          <p:nvPr/>
        </p:nvSpPr>
        <p:spPr>
          <a:xfrm>
            <a:off x="5082965"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FF897056-B39E-7C38-05FE-9E8DD8C7CD0F}"/>
              </a:ext>
            </a:extLst>
          </p:cNvPr>
          <p:cNvCxnSpPr>
            <a:cxnSpLocks/>
            <a:stCxn id="26" idx="0"/>
            <a:endCxn id="41" idx="3"/>
          </p:cNvCxnSpPr>
          <p:nvPr/>
        </p:nvCxnSpPr>
        <p:spPr>
          <a:xfrm flipV="1">
            <a:off x="1696820" y="5194696"/>
            <a:ext cx="2440190" cy="520962"/>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9FC55B2-6336-C5BB-0E03-AE0C313D016F}"/>
              </a:ext>
            </a:extLst>
          </p:cNvPr>
          <p:cNvCxnSpPr>
            <a:cxnSpLocks/>
            <a:stCxn id="34" idx="0"/>
            <a:endCxn id="42" idx="3"/>
          </p:cNvCxnSpPr>
          <p:nvPr/>
        </p:nvCxnSpPr>
        <p:spPr>
          <a:xfrm flipV="1">
            <a:off x="3509300" y="5194696"/>
            <a:ext cx="1600447"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7E3842-6892-F41B-FA9A-0AD3A4FECCBF}"/>
              </a:ext>
            </a:extLst>
          </p:cNvPr>
          <p:cNvCxnSpPr>
            <a:cxnSpLocks/>
            <a:stCxn id="41" idx="0"/>
          </p:cNvCxnSpPr>
          <p:nvPr/>
        </p:nvCxnSpPr>
        <p:spPr>
          <a:xfrm flipV="1">
            <a:off x="4201668" y="4680396"/>
            <a:ext cx="2024" cy="358202"/>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9031A4AD-DF3E-7904-3831-F7EF2DFDAD42}"/>
              </a:ext>
            </a:extLst>
          </p:cNvPr>
          <p:cNvCxnSpPr>
            <a:cxnSpLocks/>
            <a:stCxn id="42" idx="0"/>
          </p:cNvCxnSpPr>
          <p:nvPr/>
        </p:nvCxnSpPr>
        <p:spPr>
          <a:xfrm flipH="1" flipV="1">
            <a:off x="5174400" y="4680396"/>
            <a:ext cx="5"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C2F875D2-3D3F-422F-0FD8-3CBCF9B1246B}"/>
              </a:ext>
            </a:extLst>
          </p:cNvPr>
          <p:cNvSpPr/>
          <p:nvPr/>
        </p:nvSpPr>
        <p:spPr>
          <a:xfrm>
            <a:off x="134179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8" name="Oval 47">
            <a:extLst>
              <a:ext uri="{FF2B5EF4-FFF2-40B4-BE49-F238E27FC236}">
                <a16:creationId xmlns:a16="http://schemas.microsoft.com/office/drawing/2014/main" id="{C2F0B8EF-C80C-F63E-01A0-10CC1A5C1875}"/>
              </a:ext>
            </a:extLst>
          </p:cNvPr>
          <p:cNvSpPr/>
          <p:nvPr/>
        </p:nvSpPr>
        <p:spPr>
          <a:xfrm>
            <a:off x="1323263" y="5039905"/>
            <a:ext cx="488528" cy="372003"/>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9" name="Straight Arrow Connector 72">
            <a:extLst>
              <a:ext uri="{FF2B5EF4-FFF2-40B4-BE49-F238E27FC236}">
                <a16:creationId xmlns:a16="http://schemas.microsoft.com/office/drawing/2014/main" id="{5A8FDBD7-6C96-5AA9-7513-C4C2952C7129}"/>
              </a:ext>
            </a:extLst>
          </p:cNvPr>
          <p:cNvCxnSpPr>
            <a:cxnSpLocks/>
            <a:stCxn id="48" idx="2"/>
            <a:endCxn id="47" idx="2"/>
          </p:cNvCxnSpPr>
          <p:nvPr/>
        </p:nvCxnSpPr>
        <p:spPr>
          <a:xfrm rot="10800000" flipH="1">
            <a:off x="1323262" y="4670519"/>
            <a:ext cx="247135" cy="555388"/>
          </a:xfrm>
          <a:prstGeom prst="curvedConnector4">
            <a:avLst>
              <a:gd name="adj1" fmla="val -92500"/>
              <a:gd name="adj2" fmla="val 66745"/>
            </a:avLst>
          </a:prstGeom>
          <a:ln w="28575">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72">
            <a:extLst>
              <a:ext uri="{FF2B5EF4-FFF2-40B4-BE49-F238E27FC236}">
                <a16:creationId xmlns:a16="http://schemas.microsoft.com/office/drawing/2014/main" id="{D307EC02-0F16-49F9-B9AA-57FEE94C8081}"/>
              </a:ext>
            </a:extLst>
          </p:cNvPr>
          <p:cNvCxnSpPr>
            <a:cxnSpLocks/>
            <a:stCxn id="48" idx="6"/>
            <a:endCxn id="47" idx="2"/>
          </p:cNvCxnSpPr>
          <p:nvPr/>
        </p:nvCxnSpPr>
        <p:spPr>
          <a:xfrm flipH="1" flipV="1">
            <a:off x="1570398" y="4670519"/>
            <a:ext cx="241393" cy="555388"/>
          </a:xfrm>
          <a:prstGeom prst="curvedConnector4">
            <a:avLst>
              <a:gd name="adj1" fmla="val -94700"/>
              <a:gd name="adj2" fmla="val 66745"/>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02989E1E-1515-1745-C2B1-8B7F0FB32E0B}"/>
              </a:ext>
            </a:extLst>
          </p:cNvPr>
          <p:cNvCxnSpPr>
            <a:cxnSpLocks/>
            <a:stCxn id="47" idx="0"/>
            <a:endCxn id="7" idx="3"/>
          </p:cNvCxnSpPr>
          <p:nvPr/>
        </p:nvCxnSpPr>
        <p:spPr>
          <a:xfrm flipV="1">
            <a:off x="1570398" y="3622845"/>
            <a:ext cx="451950"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296FE7C0-FC8F-6D37-D15A-E1A1B2F1E7CD}"/>
              </a:ext>
            </a:extLst>
          </p:cNvPr>
          <p:cNvCxnSpPr>
            <a:cxnSpLocks/>
            <a:stCxn id="26" idx="0"/>
            <a:endCxn id="48"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B6E97573-BC9C-13F7-78AB-79FE6CE82E93}"/>
              </a:ext>
            </a:extLst>
          </p:cNvPr>
          <p:cNvCxnSpPr>
            <a:cxnSpLocks/>
            <a:stCxn id="30" idx="0"/>
            <a:endCxn id="48" idx="4"/>
          </p:cNvCxnSpPr>
          <p:nvPr/>
        </p:nvCxnSpPr>
        <p:spPr>
          <a:xfrm flipH="1" flipV="1">
            <a:off x="1567527" y="5411908"/>
            <a:ext cx="1002411" cy="297383"/>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5B8B28F4-E697-7484-74FC-9175B07A7739}"/>
              </a:ext>
            </a:extLst>
          </p:cNvPr>
          <p:cNvCxnSpPr>
            <a:cxnSpLocks/>
            <a:stCxn id="34" idx="0"/>
            <a:endCxn id="48"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76E3823E-8ECD-9606-55A9-C7D9581A16F4}"/>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6" name="TextBox 55">
            <a:extLst>
              <a:ext uri="{FF2B5EF4-FFF2-40B4-BE49-F238E27FC236}">
                <a16:creationId xmlns:a16="http://schemas.microsoft.com/office/drawing/2014/main" id="{026BA11F-9BE6-3AE6-2DE9-07709DAB0C7C}"/>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7" name="TextBox 56">
            <a:extLst>
              <a:ext uri="{FF2B5EF4-FFF2-40B4-BE49-F238E27FC236}">
                <a16:creationId xmlns:a16="http://schemas.microsoft.com/office/drawing/2014/main" id="{1B9A24A7-B0E2-CE80-540F-7FDFB6A5274E}"/>
              </a:ext>
            </a:extLst>
          </p:cNvPr>
          <p:cNvSpPr txBox="1"/>
          <p:nvPr/>
        </p:nvSpPr>
        <p:spPr>
          <a:xfrm>
            <a:off x="3415541" y="2393669"/>
            <a:ext cx="2324671" cy="338554"/>
          </a:xfrm>
          <a:prstGeom prst="rect">
            <a:avLst/>
          </a:prstGeom>
          <a:noFill/>
        </p:spPr>
        <p:txBody>
          <a:bodyPr wrap="square" rtlCol="0">
            <a:spAutoFit/>
          </a:bodyPr>
          <a:lstStyle/>
          <a:p>
            <a:pPr algn="ctr"/>
            <a:r>
              <a:rPr lang="en-US" sz="1600" dirty="0" err="1"/>
              <a:t>fun.targ</a:t>
            </a:r>
            <a:r>
              <a:rPr lang="en-US" sz="1600" dirty="0"/>
              <a:t> = </a:t>
            </a:r>
            <a:r>
              <a:rPr lang="en-US" sz="1600" dirty="0" err="1"/>
              <a:t>arg.type</a:t>
            </a:r>
            <a:endParaRPr lang="en-US" sz="1600" dirty="0"/>
          </a:p>
        </p:txBody>
      </p:sp>
      <p:sp>
        <p:nvSpPr>
          <p:cNvPr id="58" name="TextBox 57">
            <a:extLst>
              <a:ext uri="{FF2B5EF4-FFF2-40B4-BE49-F238E27FC236}">
                <a16:creationId xmlns:a16="http://schemas.microsoft.com/office/drawing/2014/main" id="{C5D9216D-B5C3-2ACC-4FE3-C0F3B4784E55}"/>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sp>
        <p:nvSpPr>
          <p:cNvPr id="59" name="TextBox 58">
            <a:extLst>
              <a:ext uri="{FF2B5EF4-FFF2-40B4-BE49-F238E27FC236}">
                <a16:creationId xmlns:a16="http://schemas.microsoft.com/office/drawing/2014/main" id="{BB095FBE-904A-C0B9-01E5-C70F1836D7EB}"/>
              </a:ext>
            </a:extLst>
          </p:cNvPr>
          <p:cNvSpPr txBox="1"/>
          <p:nvPr/>
        </p:nvSpPr>
        <p:spPr>
          <a:xfrm>
            <a:off x="6211689" y="2119536"/>
            <a:ext cx="4960740" cy="830997"/>
          </a:xfrm>
          <a:prstGeom prst="rect">
            <a:avLst/>
          </a:prstGeom>
          <a:noFill/>
        </p:spPr>
        <p:txBody>
          <a:bodyPr wrap="square" rtlCol="0">
            <a:spAutoFit/>
          </a:bodyPr>
          <a:lstStyle/>
          <a:p>
            <a:pPr algn="ctr"/>
            <a:r>
              <a:rPr lang="en-US" sz="2400" dirty="0"/>
              <a:t>how do we </a:t>
            </a:r>
            <a:r>
              <a:rPr lang="en-US" sz="2400" dirty="0">
                <a:solidFill>
                  <a:srgbClr val="CB6608"/>
                </a:solidFill>
              </a:rPr>
              <a:t>enumerate </a:t>
            </a:r>
            <a:r>
              <a:rPr lang="en-US" sz="2400" dirty="0"/>
              <a:t>terms accepted by this ECTA?</a:t>
            </a:r>
          </a:p>
        </p:txBody>
      </p:sp>
      <p:sp>
        <p:nvSpPr>
          <p:cNvPr id="60" name="TextBox 59">
            <a:extLst>
              <a:ext uri="{FF2B5EF4-FFF2-40B4-BE49-F238E27FC236}">
                <a16:creationId xmlns:a16="http://schemas.microsoft.com/office/drawing/2014/main" id="{2C451FB9-64FC-AE97-4B80-599139C4BBE6}"/>
              </a:ext>
            </a:extLst>
          </p:cNvPr>
          <p:cNvSpPr txBox="1"/>
          <p:nvPr/>
        </p:nvSpPr>
        <p:spPr>
          <a:xfrm>
            <a:off x="5643463" y="3518525"/>
            <a:ext cx="6095198" cy="384721"/>
          </a:xfrm>
          <a:prstGeom prst="rect">
            <a:avLst/>
          </a:prstGeom>
          <a:noFill/>
        </p:spPr>
        <p:txBody>
          <a:bodyPr wrap="square">
            <a:spAutoFit/>
          </a:bodyPr>
          <a:lstStyle/>
          <a:p>
            <a:pPr algn="ctr"/>
            <a:r>
              <a:rPr lang="en-US" dirty="0">
                <a:solidFill>
                  <a:srgbClr val="000000"/>
                </a:solidFill>
                <a:latin typeface="Consolas" panose="020B0609020204030204" pitchFamily="49" charset="0"/>
              </a:rPr>
              <a:t>($) (</a:t>
            </a:r>
            <a:r>
              <a:rPr lang="en-US" sz="1800" dirty="0">
                <a:solidFill>
                  <a:srgbClr val="000000"/>
                </a:solidFill>
                <a:latin typeface="Consolas" panose="020B0609020204030204" pitchFamily="49" charset="0"/>
              </a:rPr>
              <a:t>h :: Int </a:t>
            </a:r>
            <a:r>
              <a:rPr lang="en-US" dirty="0">
                <a:solidFill>
                  <a:srgbClr val="000000"/>
                </a:solidFill>
                <a:latin typeface="Consolas" panose="020B0609020204030204" pitchFamily="49" charset="0"/>
              </a:rPr>
              <a:t>→ Bool</a:t>
            </a:r>
            <a:r>
              <a:rPr lang="en-US" sz="1800" b="0" i="0" u="none" strike="noStrike" dirty="0">
                <a:solidFill>
                  <a:srgbClr val="000000"/>
                </a:solidFill>
                <a:effectLst/>
                <a:latin typeface="Consolas" panose="020B0609020204030204" pitchFamily="49" charset="0"/>
              </a:rPr>
              <a:t>) x</a:t>
            </a:r>
            <a:endParaRPr lang="en-US" dirty="0"/>
          </a:p>
        </p:txBody>
      </p:sp>
      <p:pic>
        <p:nvPicPr>
          <p:cNvPr id="61" name="Picture 2" descr="http://vector.me/files/images/4/3/436768/red_green_ok_not_ok_icons">
            <a:extLst>
              <a:ext uri="{FF2B5EF4-FFF2-40B4-BE49-F238E27FC236}">
                <a16:creationId xmlns:a16="http://schemas.microsoft.com/office/drawing/2014/main" id="{9D20E2AB-5378-E09D-AE7E-FB86174411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9779" y="3496716"/>
            <a:ext cx="439653" cy="439653"/>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99A5A5C5-74F0-19BC-6741-5F388EE413FF}"/>
              </a:ext>
            </a:extLst>
          </p:cNvPr>
          <p:cNvSpPr txBox="1"/>
          <p:nvPr/>
        </p:nvSpPr>
        <p:spPr>
          <a:xfrm>
            <a:off x="5643463" y="3936369"/>
            <a:ext cx="6095198" cy="384721"/>
          </a:xfrm>
          <a:prstGeom prst="rect">
            <a:avLst/>
          </a:prstGeom>
          <a:noFill/>
        </p:spPr>
        <p:txBody>
          <a:bodyPr wrap="square">
            <a:spAutoFit/>
          </a:bodyPr>
          <a:lstStyle/>
          <a:p>
            <a:pPr algn="ctr"/>
            <a:r>
              <a:rPr lang="en-US" dirty="0">
                <a:solidFill>
                  <a:srgbClr val="000000"/>
                </a:solidFill>
                <a:latin typeface="Consolas" panose="020B0609020204030204" pitchFamily="49" charset="0"/>
              </a:rPr>
              <a:t>($) (</a:t>
            </a:r>
            <a:r>
              <a:rPr lang="en-US" sz="1800" dirty="0">
                <a:solidFill>
                  <a:srgbClr val="000000"/>
                </a:solidFill>
                <a:latin typeface="Consolas" panose="020B0609020204030204" pitchFamily="49" charset="0"/>
              </a:rPr>
              <a:t>h :: Bool </a:t>
            </a:r>
            <a:r>
              <a:rPr lang="en-US" dirty="0">
                <a:solidFill>
                  <a:srgbClr val="000000"/>
                </a:solidFill>
                <a:latin typeface="Consolas" panose="020B0609020204030204" pitchFamily="49" charset="0"/>
              </a:rPr>
              <a:t>→ Bool</a:t>
            </a:r>
            <a:r>
              <a:rPr lang="en-US" sz="1800" b="0" i="0" u="none" strike="noStrike" dirty="0">
                <a:solidFill>
                  <a:srgbClr val="000000"/>
                </a:solidFill>
                <a:effectLst/>
                <a:latin typeface="Consolas" panose="020B0609020204030204" pitchFamily="49" charset="0"/>
              </a:rPr>
              <a:t>) x</a:t>
            </a:r>
            <a:endParaRPr lang="en-US" dirty="0"/>
          </a:p>
        </p:txBody>
      </p:sp>
      <p:pic>
        <p:nvPicPr>
          <p:cNvPr id="63" name="Picture 2" descr="http://vector.me/files/images/4/3/436768/red_green_ok_not_ok_icons">
            <a:extLst>
              <a:ext uri="{FF2B5EF4-FFF2-40B4-BE49-F238E27FC236}">
                <a16:creationId xmlns:a16="http://schemas.microsoft.com/office/drawing/2014/main" id="{C7558710-5EE8-139C-1A78-0AC13459FC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8552" y="3936369"/>
            <a:ext cx="439653" cy="439653"/>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574EE062-9EBD-F88B-66E1-5CFC9FEEBEF1}"/>
              </a:ext>
            </a:extLst>
          </p:cNvPr>
          <p:cNvSpPr txBox="1"/>
          <p:nvPr/>
        </p:nvSpPr>
        <p:spPr>
          <a:xfrm>
            <a:off x="3411669" y="2391390"/>
            <a:ext cx="2324671" cy="338554"/>
          </a:xfrm>
          <a:prstGeom prst="rect">
            <a:avLst/>
          </a:prstGeom>
          <a:solidFill>
            <a:schemeClr val="bg1"/>
          </a:solidFill>
        </p:spPr>
        <p:txBody>
          <a:bodyPr wrap="square" rtlCol="0">
            <a:spAutoFit/>
          </a:bodyPr>
          <a:lstStyle/>
          <a:p>
            <a:pPr algn="ctr"/>
            <a:r>
              <a:rPr lang="en-US" sz="1600" b="1" dirty="0" err="1">
                <a:solidFill>
                  <a:srgbClr val="C00000"/>
                </a:solidFill>
              </a:rPr>
              <a:t>fun.targ</a:t>
            </a:r>
            <a:r>
              <a:rPr lang="en-US" sz="1600" b="1" dirty="0">
                <a:solidFill>
                  <a:srgbClr val="C00000"/>
                </a:solidFill>
              </a:rPr>
              <a:t> = </a:t>
            </a:r>
            <a:r>
              <a:rPr lang="en-US" sz="1600" b="1" dirty="0" err="1">
                <a:solidFill>
                  <a:srgbClr val="C00000"/>
                </a:solidFill>
              </a:rPr>
              <a:t>arg.type</a:t>
            </a:r>
            <a:endParaRPr lang="en-US" sz="1600" b="1" dirty="0">
              <a:solidFill>
                <a:srgbClr val="C00000"/>
              </a:solidFill>
            </a:endParaRPr>
          </a:p>
        </p:txBody>
      </p:sp>
      <p:sp>
        <p:nvSpPr>
          <p:cNvPr id="18" name="Rectangle 17">
            <a:extLst>
              <a:ext uri="{FF2B5EF4-FFF2-40B4-BE49-F238E27FC236}">
                <a16:creationId xmlns:a16="http://schemas.microsoft.com/office/drawing/2014/main" id="{306CC7BD-8427-AD82-8625-B7277739502F}"/>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21" name="Straight Arrow Connector 20">
            <a:extLst>
              <a:ext uri="{FF2B5EF4-FFF2-40B4-BE49-F238E27FC236}">
                <a16:creationId xmlns:a16="http://schemas.microsoft.com/office/drawing/2014/main" id="{E4168F2F-9C16-985D-3EA3-DAD5E7DF6C0E}"/>
              </a:ext>
            </a:extLst>
          </p:cNvPr>
          <p:cNvCxnSpPr>
            <a:cxnSpLocks/>
            <a:stCxn id="18" idx="0"/>
            <a:endCxn id="20"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84CBCF3B-3EB3-1EAB-0141-FA9CE3076B0E}"/>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210971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26" presetClass="emph" presetSubtype="0" fill="hold" grpId="1" nodeType="withEffect">
                                  <p:stCondLst>
                                    <p:cond delay="0"/>
                                  </p:stCondLst>
                                  <p:childTnLst>
                                    <p:animEffect transition="out" filter="fade">
                                      <p:cBhvr>
                                        <p:cTn id="10" dur="500" tmFilter="0, 0; .2, .5; .8, .5; 1, 0"/>
                                        <p:tgtEl>
                                          <p:spTgt spid="69"/>
                                        </p:tgtEl>
                                      </p:cBhvr>
                                    </p:animEffect>
                                    <p:animScale>
                                      <p:cBhvr>
                                        <p:cTn id="11" dur="250" autoRev="1" fill="hold"/>
                                        <p:tgtEl>
                                          <p:spTgt spid="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1681-48D2-58AF-4CBE-9A8495A2CA5E}"/>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
        <p:nvSpPr>
          <p:cNvPr id="2" name="Title 1">
            <a:extLst>
              <a:ext uri="{FF2B5EF4-FFF2-40B4-BE49-F238E27FC236}">
                <a16:creationId xmlns:a16="http://schemas.microsoft.com/office/drawing/2014/main" id="{A3CE63B5-423B-2834-7695-E9A8E3DD52D2}"/>
              </a:ext>
            </a:extLst>
          </p:cNvPr>
          <p:cNvSpPr>
            <a:spLocks noGrp="1"/>
          </p:cNvSpPr>
          <p:nvPr>
            <p:ph type="title"/>
          </p:nvPr>
        </p:nvSpPr>
        <p:spPr/>
        <p:txBody>
          <a:bodyPr/>
          <a:lstStyle/>
          <a:p>
            <a:r>
              <a:rPr lang="en-US" dirty="0"/>
              <a:t>enumerating terms</a:t>
            </a:r>
          </a:p>
        </p:txBody>
      </p:sp>
      <p:sp>
        <p:nvSpPr>
          <p:cNvPr id="4" name="Slide Number Placeholder 3">
            <a:extLst>
              <a:ext uri="{FF2B5EF4-FFF2-40B4-BE49-F238E27FC236}">
                <a16:creationId xmlns:a16="http://schemas.microsoft.com/office/drawing/2014/main" id="{FB7A854F-C3F5-7730-3633-2B4D600D3FF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35</a:t>
            </a:fld>
            <a:endParaRPr lang="en-US"/>
          </a:p>
        </p:txBody>
      </p:sp>
      <p:sp>
        <p:nvSpPr>
          <p:cNvPr id="7" name="Oval 6">
            <a:extLst>
              <a:ext uri="{FF2B5EF4-FFF2-40B4-BE49-F238E27FC236}">
                <a16:creationId xmlns:a16="http://schemas.microsoft.com/office/drawing/2014/main" id="{1F96B8E4-75E6-CE5F-BCC8-AB9C308BCDC5}"/>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8" name="Rectangle 7">
            <a:extLst>
              <a:ext uri="{FF2B5EF4-FFF2-40B4-BE49-F238E27FC236}">
                <a16:creationId xmlns:a16="http://schemas.microsoft.com/office/drawing/2014/main" id="{BFA0838D-CEFA-CCC6-4331-BFE3D2DFF280}"/>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9" name="Rectangle 8">
            <a:extLst>
              <a:ext uri="{FF2B5EF4-FFF2-40B4-BE49-F238E27FC236}">
                <a16:creationId xmlns:a16="http://schemas.microsoft.com/office/drawing/2014/main" id="{5B2E6774-7134-E32C-D493-90F83667C27D}"/>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10" name="Straight Arrow Connector 9">
            <a:extLst>
              <a:ext uri="{FF2B5EF4-FFF2-40B4-BE49-F238E27FC236}">
                <a16:creationId xmlns:a16="http://schemas.microsoft.com/office/drawing/2014/main" id="{22F4D005-F4B7-3B3C-53C2-C8E3861896C3}"/>
              </a:ext>
            </a:extLst>
          </p:cNvPr>
          <p:cNvCxnSpPr>
            <a:cxnSpLocks/>
            <a:stCxn id="8" idx="0"/>
            <a:endCxn id="7"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2D672044-16F3-47CD-24E1-9CD9EF4F038F}"/>
              </a:ext>
            </a:extLst>
          </p:cNvPr>
          <p:cNvCxnSpPr>
            <a:cxnSpLocks/>
            <a:stCxn id="9" idx="0"/>
            <a:endCxn id="7"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7137BBE-AECE-E006-9625-2B84CC6A4514}"/>
              </a:ext>
            </a:extLst>
          </p:cNvPr>
          <p:cNvCxnSpPr>
            <a:cxnSpLocks/>
            <a:stCxn id="7" idx="0"/>
            <a:endCxn id="18"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6E7A1DE9-6C8E-8D56-53D8-6101A6350D0F}"/>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4" name="Rectangle 13">
            <a:extLst>
              <a:ext uri="{FF2B5EF4-FFF2-40B4-BE49-F238E27FC236}">
                <a16:creationId xmlns:a16="http://schemas.microsoft.com/office/drawing/2014/main" id="{248A6380-13E1-3D2C-50ED-D0080CB684E3}"/>
              </a:ext>
            </a:extLst>
          </p:cNvPr>
          <p:cNvSpPr/>
          <p:nvPr/>
        </p:nvSpPr>
        <p:spPr>
          <a:xfrm>
            <a:off x="3975092"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sp>
        <p:nvSpPr>
          <p:cNvPr id="15" name="Rectangle 14">
            <a:extLst>
              <a:ext uri="{FF2B5EF4-FFF2-40B4-BE49-F238E27FC236}">
                <a16:creationId xmlns:a16="http://schemas.microsoft.com/office/drawing/2014/main" id="{DA9E2F9E-39DD-AEB6-63F4-F69311D3BE0A}"/>
              </a:ext>
            </a:extLst>
          </p:cNvPr>
          <p:cNvSpPr/>
          <p:nvPr/>
        </p:nvSpPr>
        <p:spPr>
          <a:xfrm>
            <a:off x="4945800"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y</a:t>
            </a:r>
          </a:p>
        </p:txBody>
      </p:sp>
      <p:cxnSp>
        <p:nvCxnSpPr>
          <p:cNvPr id="16" name="Straight Arrow Connector 15">
            <a:extLst>
              <a:ext uri="{FF2B5EF4-FFF2-40B4-BE49-F238E27FC236}">
                <a16:creationId xmlns:a16="http://schemas.microsoft.com/office/drawing/2014/main" id="{291EB3B7-D632-ED05-FF22-1372BA1B133F}"/>
              </a:ext>
            </a:extLst>
          </p:cNvPr>
          <p:cNvCxnSpPr>
            <a:cxnSpLocks/>
            <a:stCxn id="14" idx="0"/>
            <a:endCxn id="13" idx="3"/>
          </p:cNvCxnSpPr>
          <p:nvPr/>
        </p:nvCxnSpPr>
        <p:spPr>
          <a:xfrm flipV="1">
            <a:off x="4203692" y="3622845"/>
            <a:ext cx="143453"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0C308AB-AB39-D9E4-D617-2EB845ACA578}"/>
              </a:ext>
            </a:extLst>
          </p:cNvPr>
          <p:cNvCxnSpPr>
            <a:cxnSpLocks/>
            <a:stCxn id="15" idx="0"/>
            <a:endCxn id="13" idx="5"/>
          </p:cNvCxnSpPr>
          <p:nvPr/>
        </p:nvCxnSpPr>
        <p:spPr>
          <a:xfrm flipH="1" flipV="1">
            <a:off x="4901355" y="3622845"/>
            <a:ext cx="273045"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3B0D79AF-11C9-A993-77BA-6C02524DD375}"/>
              </a:ext>
            </a:extLst>
          </p:cNvPr>
          <p:cNvCxnSpPr>
            <a:cxnSpLocks/>
            <a:stCxn id="13" idx="0"/>
            <a:endCxn id="18"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6FB4EB39-3730-9D0B-1A04-24EDF1B370E5}"/>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sp>
        <p:nvSpPr>
          <p:cNvPr id="22" name="TextBox 21">
            <a:extLst>
              <a:ext uri="{FF2B5EF4-FFF2-40B4-BE49-F238E27FC236}">
                <a16:creationId xmlns:a16="http://schemas.microsoft.com/office/drawing/2014/main" id="{6ED53DCF-28C7-4E10-5AB0-25838FF5557D}"/>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3" name="TextBox 22">
            <a:extLst>
              <a:ext uri="{FF2B5EF4-FFF2-40B4-BE49-F238E27FC236}">
                <a16:creationId xmlns:a16="http://schemas.microsoft.com/office/drawing/2014/main" id="{52E56CF3-1F51-7BC5-A613-5B02CECBFBEF}"/>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4" name="TextBox 23">
            <a:extLst>
              <a:ext uri="{FF2B5EF4-FFF2-40B4-BE49-F238E27FC236}">
                <a16:creationId xmlns:a16="http://schemas.microsoft.com/office/drawing/2014/main" id="{B62A251B-1CE6-B4D1-017B-055D29385056}"/>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TextBox 24">
            <a:extLst>
              <a:ext uri="{FF2B5EF4-FFF2-40B4-BE49-F238E27FC236}">
                <a16:creationId xmlns:a16="http://schemas.microsoft.com/office/drawing/2014/main" id="{BB5DD773-8694-29E8-4AF1-F1E58DA73473}"/>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6" name="Rectangle 25">
            <a:extLst>
              <a:ext uri="{FF2B5EF4-FFF2-40B4-BE49-F238E27FC236}">
                <a16:creationId xmlns:a16="http://schemas.microsoft.com/office/drawing/2014/main" id="{8D9E103A-6350-45AC-D0EA-5E804473347C}"/>
              </a:ext>
            </a:extLst>
          </p:cNvPr>
          <p:cNvSpPr/>
          <p:nvPr/>
        </p:nvSpPr>
        <p:spPr>
          <a:xfrm>
            <a:off x="1375757" y="5715658"/>
            <a:ext cx="642126" cy="365125"/>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7" name="Oval 26">
            <a:extLst>
              <a:ext uri="{FF2B5EF4-FFF2-40B4-BE49-F238E27FC236}">
                <a16:creationId xmlns:a16="http://schemas.microsoft.com/office/drawing/2014/main" id="{D056C229-EBD4-B5BA-D6A8-6FC9FAB6E0C4}"/>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8" name="Straight Arrow Connector 27">
            <a:extLst>
              <a:ext uri="{FF2B5EF4-FFF2-40B4-BE49-F238E27FC236}">
                <a16:creationId xmlns:a16="http://schemas.microsoft.com/office/drawing/2014/main" id="{73E80B60-3B93-F0D9-3A7F-F62E25ECF5E5}"/>
              </a:ext>
            </a:extLst>
          </p:cNvPr>
          <p:cNvCxnSpPr>
            <a:cxnSpLocks/>
            <a:stCxn id="27"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BD1278E9-500C-4AF0-48C6-3B5B4AF06629}"/>
              </a:ext>
            </a:extLst>
          </p:cNvPr>
          <p:cNvCxnSpPr>
            <a:cxnSpLocks/>
            <a:stCxn id="26" idx="0"/>
            <a:endCxn id="27"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06D5B9B6-1B41-F09C-BBF3-0465E6991627}"/>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1" name="Oval 30">
            <a:extLst>
              <a:ext uri="{FF2B5EF4-FFF2-40B4-BE49-F238E27FC236}">
                <a16:creationId xmlns:a16="http://schemas.microsoft.com/office/drawing/2014/main" id="{CE45B907-5A28-8564-A868-2FA43406DCD5}"/>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2" name="Straight Arrow Connector 31">
            <a:extLst>
              <a:ext uri="{FF2B5EF4-FFF2-40B4-BE49-F238E27FC236}">
                <a16:creationId xmlns:a16="http://schemas.microsoft.com/office/drawing/2014/main" id="{A8D212D2-C684-E421-4858-E57E2ECBE7CB}"/>
              </a:ext>
            </a:extLst>
          </p:cNvPr>
          <p:cNvCxnSpPr>
            <a:cxnSpLocks/>
            <a:stCxn id="31"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A4BBB2F-D14B-7FB3-6B6E-4F9744186A82}"/>
              </a:ext>
            </a:extLst>
          </p:cNvPr>
          <p:cNvCxnSpPr>
            <a:cxnSpLocks/>
            <a:stCxn id="30" idx="0"/>
            <a:endCxn id="31"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9FE6919E-535A-F286-3064-2D62F42A0168}"/>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5" name="Oval 34">
            <a:extLst>
              <a:ext uri="{FF2B5EF4-FFF2-40B4-BE49-F238E27FC236}">
                <a16:creationId xmlns:a16="http://schemas.microsoft.com/office/drawing/2014/main" id="{8E41B8CA-FEC6-7A00-D360-124FDA31862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6" name="Oval 35">
            <a:extLst>
              <a:ext uri="{FF2B5EF4-FFF2-40B4-BE49-F238E27FC236}">
                <a16:creationId xmlns:a16="http://schemas.microsoft.com/office/drawing/2014/main" id="{8956C35F-9D40-BDC2-4FD3-D465F6515A52}"/>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7" name="Straight Arrow Connector 36">
            <a:extLst>
              <a:ext uri="{FF2B5EF4-FFF2-40B4-BE49-F238E27FC236}">
                <a16:creationId xmlns:a16="http://schemas.microsoft.com/office/drawing/2014/main" id="{70A0E343-36CC-0205-7A2A-F9060C7D44EF}"/>
              </a:ext>
            </a:extLst>
          </p:cNvPr>
          <p:cNvCxnSpPr>
            <a:cxnSpLocks/>
            <a:stCxn id="34" idx="0"/>
            <a:endCxn id="35"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3688F45D-EDFC-6343-FC1D-A2F81EE8ABAA}"/>
              </a:ext>
            </a:extLst>
          </p:cNvPr>
          <p:cNvCxnSpPr>
            <a:cxnSpLocks/>
            <a:stCxn id="26" idx="0"/>
            <a:endCxn id="36"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C37B1DB5-7434-B342-B0DA-798096C6B100}"/>
              </a:ext>
            </a:extLst>
          </p:cNvPr>
          <p:cNvCxnSpPr>
            <a:cxnSpLocks/>
            <a:stCxn id="35" idx="0"/>
            <a:endCxn id="9"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B3C26B35-9D4F-F21C-0D86-F119493B83D1}"/>
              </a:ext>
            </a:extLst>
          </p:cNvPr>
          <p:cNvCxnSpPr>
            <a:cxnSpLocks/>
            <a:stCxn id="36" idx="0"/>
            <a:endCxn id="9"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1" name="Oval 40">
            <a:extLst>
              <a:ext uri="{FF2B5EF4-FFF2-40B4-BE49-F238E27FC236}">
                <a16:creationId xmlns:a16="http://schemas.microsoft.com/office/drawing/2014/main" id="{9C947F89-2533-39F5-DF88-542CD1F0934A}"/>
              </a:ext>
            </a:extLst>
          </p:cNvPr>
          <p:cNvSpPr/>
          <p:nvPr/>
        </p:nvSpPr>
        <p:spPr>
          <a:xfrm>
            <a:off x="4110228" y="5038598"/>
            <a:ext cx="182880" cy="182880"/>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2" name="Oval 41">
            <a:extLst>
              <a:ext uri="{FF2B5EF4-FFF2-40B4-BE49-F238E27FC236}">
                <a16:creationId xmlns:a16="http://schemas.microsoft.com/office/drawing/2014/main" id="{A384EC6F-15E6-9E16-8E07-7F1E4672CB55}"/>
              </a:ext>
            </a:extLst>
          </p:cNvPr>
          <p:cNvSpPr/>
          <p:nvPr/>
        </p:nvSpPr>
        <p:spPr>
          <a:xfrm>
            <a:off x="5082965"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FF897056-B39E-7C38-05FE-9E8DD8C7CD0F}"/>
              </a:ext>
            </a:extLst>
          </p:cNvPr>
          <p:cNvCxnSpPr>
            <a:cxnSpLocks/>
            <a:stCxn id="26" idx="0"/>
            <a:endCxn id="41" idx="3"/>
          </p:cNvCxnSpPr>
          <p:nvPr/>
        </p:nvCxnSpPr>
        <p:spPr>
          <a:xfrm flipV="1">
            <a:off x="1696820" y="5194696"/>
            <a:ext cx="2440190" cy="520962"/>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9FC55B2-6336-C5BB-0E03-AE0C313D016F}"/>
              </a:ext>
            </a:extLst>
          </p:cNvPr>
          <p:cNvCxnSpPr>
            <a:cxnSpLocks/>
            <a:stCxn id="34" idx="0"/>
            <a:endCxn id="42" idx="3"/>
          </p:cNvCxnSpPr>
          <p:nvPr/>
        </p:nvCxnSpPr>
        <p:spPr>
          <a:xfrm flipV="1">
            <a:off x="3509300" y="5194696"/>
            <a:ext cx="1600447"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7E3842-6892-F41B-FA9A-0AD3A4FECCBF}"/>
              </a:ext>
            </a:extLst>
          </p:cNvPr>
          <p:cNvCxnSpPr>
            <a:cxnSpLocks/>
            <a:stCxn id="41" idx="0"/>
          </p:cNvCxnSpPr>
          <p:nvPr/>
        </p:nvCxnSpPr>
        <p:spPr>
          <a:xfrm flipV="1">
            <a:off x="4201668" y="4680396"/>
            <a:ext cx="2024" cy="358202"/>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9031A4AD-DF3E-7904-3831-F7EF2DFDAD42}"/>
              </a:ext>
            </a:extLst>
          </p:cNvPr>
          <p:cNvCxnSpPr>
            <a:cxnSpLocks/>
            <a:stCxn id="42" idx="0"/>
          </p:cNvCxnSpPr>
          <p:nvPr/>
        </p:nvCxnSpPr>
        <p:spPr>
          <a:xfrm flipH="1" flipV="1">
            <a:off x="5174400" y="4680396"/>
            <a:ext cx="5"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C2F875D2-3D3F-422F-0FD8-3CBCF9B1246B}"/>
              </a:ext>
            </a:extLst>
          </p:cNvPr>
          <p:cNvSpPr/>
          <p:nvPr/>
        </p:nvSpPr>
        <p:spPr>
          <a:xfrm>
            <a:off x="134179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8" name="Oval 47">
            <a:extLst>
              <a:ext uri="{FF2B5EF4-FFF2-40B4-BE49-F238E27FC236}">
                <a16:creationId xmlns:a16="http://schemas.microsoft.com/office/drawing/2014/main" id="{C2F0B8EF-C80C-F63E-01A0-10CC1A5C1875}"/>
              </a:ext>
            </a:extLst>
          </p:cNvPr>
          <p:cNvSpPr/>
          <p:nvPr/>
        </p:nvSpPr>
        <p:spPr>
          <a:xfrm>
            <a:off x="1323263" y="5039905"/>
            <a:ext cx="488528" cy="372003"/>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9" name="Straight Arrow Connector 72">
            <a:extLst>
              <a:ext uri="{FF2B5EF4-FFF2-40B4-BE49-F238E27FC236}">
                <a16:creationId xmlns:a16="http://schemas.microsoft.com/office/drawing/2014/main" id="{5A8FDBD7-6C96-5AA9-7513-C4C2952C7129}"/>
              </a:ext>
            </a:extLst>
          </p:cNvPr>
          <p:cNvCxnSpPr>
            <a:cxnSpLocks/>
            <a:stCxn id="48" idx="2"/>
            <a:endCxn id="47" idx="2"/>
          </p:cNvCxnSpPr>
          <p:nvPr/>
        </p:nvCxnSpPr>
        <p:spPr>
          <a:xfrm rot="10800000" flipH="1">
            <a:off x="1323262" y="4670519"/>
            <a:ext cx="247135" cy="555388"/>
          </a:xfrm>
          <a:prstGeom prst="curvedConnector4">
            <a:avLst>
              <a:gd name="adj1" fmla="val -92500"/>
              <a:gd name="adj2" fmla="val 66745"/>
            </a:avLst>
          </a:prstGeom>
          <a:ln w="28575">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72">
            <a:extLst>
              <a:ext uri="{FF2B5EF4-FFF2-40B4-BE49-F238E27FC236}">
                <a16:creationId xmlns:a16="http://schemas.microsoft.com/office/drawing/2014/main" id="{D307EC02-0F16-49F9-B9AA-57FEE94C8081}"/>
              </a:ext>
            </a:extLst>
          </p:cNvPr>
          <p:cNvCxnSpPr>
            <a:cxnSpLocks/>
            <a:stCxn id="48" idx="6"/>
            <a:endCxn id="47" idx="2"/>
          </p:cNvCxnSpPr>
          <p:nvPr/>
        </p:nvCxnSpPr>
        <p:spPr>
          <a:xfrm flipH="1" flipV="1">
            <a:off x="1570398" y="4670519"/>
            <a:ext cx="241393" cy="555388"/>
          </a:xfrm>
          <a:prstGeom prst="curvedConnector4">
            <a:avLst>
              <a:gd name="adj1" fmla="val -94700"/>
              <a:gd name="adj2" fmla="val 66745"/>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02989E1E-1515-1745-C2B1-8B7F0FB32E0B}"/>
              </a:ext>
            </a:extLst>
          </p:cNvPr>
          <p:cNvCxnSpPr>
            <a:cxnSpLocks/>
            <a:stCxn id="47" idx="0"/>
            <a:endCxn id="7" idx="3"/>
          </p:cNvCxnSpPr>
          <p:nvPr/>
        </p:nvCxnSpPr>
        <p:spPr>
          <a:xfrm flipV="1">
            <a:off x="1570398" y="3622845"/>
            <a:ext cx="451950"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296FE7C0-FC8F-6D37-D15A-E1A1B2F1E7CD}"/>
              </a:ext>
            </a:extLst>
          </p:cNvPr>
          <p:cNvCxnSpPr>
            <a:cxnSpLocks/>
            <a:stCxn id="26" idx="0"/>
            <a:endCxn id="48" idx="3"/>
          </p:cNvCxnSpPr>
          <p:nvPr/>
        </p:nvCxnSpPr>
        <p:spPr>
          <a:xfrm flipH="1" flipV="1">
            <a:off x="1394806" y="5357429"/>
            <a:ext cx="302014" cy="358229"/>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B6E97573-BC9C-13F7-78AB-79FE6CE82E93}"/>
              </a:ext>
            </a:extLst>
          </p:cNvPr>
          <p:cNvCxnSpPr>
            <a:cxnSpLocks/>
            <a:stCxn id="30" idx="0"/>
            <a:endCxn id="48"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5B8B28F4-E697-7484-74FC-9175B07A7739}"/>
              </a:ext>
            </a:extLst>
          </p:cNvPr>
          <p:cNvCxnSpPr>
            <a:cxnSpLocks/>
            <a:stCxn id="34" idx="0"/>
            <a:endCxn id="48"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76E3823E-8ECD-9606-55A9-C7D9581A16F4}"/>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6" name="TextBox 55">
            <a:extLst>
              <a:ext uri="{FF2B5EF4-FFF2-40B4-BE49-F238E27FC236}">
                <a16:creationId xmlns:a16="http://schemas.microsoft.com/office/drawing/2014/main" id="{026BA11F-9BE6-3AE6-2DE9-07709DAB0C7C}"/>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7" name="TextBox 56">
            <a:extLst>
              <a:ext uri="{FF2B5EF4-FFF2-40B4-BE49-F238E27FC236}">
                <a16:creationId xmlns:a16="http://schemas.microsoft.com/office/drawing/2014/main" id="{1B9A24A7-B0E2-CE80-540F-7FDFB6A5274E}"/>
              </a:ext>
            </a:extLst>
          </p:cNvPr>
          <p:cNvSpPr txBox="1"/>
          <p:nvPr/>
        </p:nvSpPr>
        <p:spPr>
          <a:xfrm>
            <a:off x="3415541" y="2393669"/>
            <a:ext cx="2324671" cy="338554"/>
          </a:xfrm>
          <a:prstGeom prst="rect">
            <a:avLst/>
          </a:prstGeom>
          <a:noFill/>
        </p:spPr>
        <p:txBody>
          <a:bodyPr wrap="square" rtlCol="0">
            <a:spAutoFit/>
          </a:bodyPr>
          <a:lstStyle/>
          <a:p>
            <a:pPr algn="ctr"/>
            <a:r>
              <a:rPr lang="en-US" sz="1600" dirty="0" err="1"/>
              <a:t>fun.targ</a:t>
            </a:r>
            <a:r>
              <a:rPr lang="en-US" sz="1600" dirty="0"/>
              <a:t> = </a:t>
            </a:r>
            <a:r>
              <a:rPr lang="en-US" sz="1600" dirty="0" err="1"/>
              <a:t>arg.type</a:t>
            </a:r>
            <a:endParaRPr lang="en-US" sz="1600" dirty="0"/>
          </a:p>
        </p:txBody>
      </p:sp>
      <p:sp>
        <p:nvSpPr>
          <p:cNvPr id="58" name="TextBox 57">
            <a:extLst>
              <a:ext uri="{FF2B5EF4-FFF2-40B4-BE49-F238E27FC236}">
                <a16:creationId xmlns:a16="http://schemas.microsoft.com/office/drawing/2014/main" id="{C5D9216D-B5C3-2ACC-4FE3-C0F3B4784E55}"/>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sp>
        <p:nvSpPr>
          <p:cNvPr id="59" name="TextBox 58">
            <a:extLst>
              <a:ext uri="{FF2B5EF4-FFF2-40B4-BE49-F238E27FC236}">
                <a16:creationId xmlns:a16="http://schemas.microsoft.com/office/drawing/2014/main" id="{BB095FBE-904A-C0B9-01E5-C70F1836D7EB}"/>
              </a:ext>
            </a:extLst>
          </p:cNvPr>
          <p:cNvSpPr txBox="1"/>
          <p:nvPr/>
        </p:nvSpPr>
        <p:spPr>
          <a:xfrm>
            <a:off x="6211689" y="2119536"/>
            <a:ext cx="4960740" cy="830997"/>
          </a:xfrm>
          <a:prstGeom prst="rect">
            <a:avLst/>
          </a:prstGeom>
          <a:noFill/>
        </p:spPr>
        <p:txBody>
          <a:bodyPr wrap="square" rtlCol="0">
            <a:spAutoFit/>
          </a:bodyPr>
          <a:lstStyle/>
          <a:p>
            <a:pPr algn="ctr"/>
            <a:r>
              <a:rPr lang="en-US" sz="2400" dirty="0"/>
              <a:t>how do we </a:t>
            </a:r>
            <a:r>
              <a:rPr lang="en-US" sz="2400" dirty="0">
                <a:solidFill>
                  <a:srgbClr val="CB6608"/>
                </a:solidFill>
              </a:rPr>
              <a:t>enumerate </a:t>
            </a:r>
            <a:r>
              <a:rPr lang="en-US" sz="2400" dirty="0"/>
              <a:t>terms accepted by this ECTA?</a:t>
            </a:r>
          </a:p>
        </p:txBody>
      </p:sp>
      <p:sp>
        <p:nvSpPr>
          <p:cNvPr id="60" name="TextBox 59">
            <a:extLst>
              <a:ext uri="{FF2B5EF4-FFF2-40B4-BE49-F238E27FC236}">
                <a16:creationId xmlns:a16="http://schemas.microsoft.com/office/drawing/2014/main" id="{2C451FB9-64FC-AE97-4B80-599139C4BBE6}"/>
              </a:ext>
            </a:extLst>
          </p:cNvPr>
          <p:cNvSpPr txBox="1"/>
          <p:nvPr/>
        </p:nvSpPr>
        <p:spPr>
          <a:xfrm>
            <a:off x="5643463" y="3518525"/>
            <a:ext cx="6095198" cy="384721"/>
          </a:xfrm>
          <a:prstGeom prst="rect">
            <a:avLst/>
          </a:prstGeom>
          <a:noFill/>
        </p:spPr>
        <p:txBody>
          <a:bodyPr wrap="square">
            <a:spAutoFit/>
          </a:bodyPr>
          <a:lstStyle/>
          <a:p>
            <a:pPr algn="ctr"/>
            <a:r>
              <a:rPr lang="en-US" dirty="0">
                <a:solidFill>
                  <a:srgbClr val="000000"/>
                </a:solidFill>
                <a:latin typeface="Consolas" panose="020B0609020204030204" pitchFamily="49" charset="0"/>
              </a:rPr>
              <a:t>($) (</a:t>
            </a:r>
            <a:r>
              <a:rPr lang="en-US" sz="1800" dirty="0">
                <a:solidFill>
                  <a:srgbClr val="000000"/>
                </a:solidFill>
                <a:latin typeface="Consolas" panose="020B0609020204030204" pitchFamily="49" charset="0"/>
              </a:rPr>
              <a:t>h :: Int </a:t>
            </a:r>
            <a:r>
              <a:rPr lang="en-US" dirty="0">
                <a:solidFill>
                  <a:srgbClr val="000000"/>
                </a:solidFill>
                <a:latin typeface="Consolas" panose="020B0609020204030204" pitchFamily="49" charset="0"/>
              </a:rPr>
              <a:t>→ Bool</a:t>
            </a:r>
            <a:r>
              <a:rPr lang="en-US" sz="1800" b="0" i="0" u="none" strike="noStrike" dirty="0">
                <a:solidFill>
                  <a:srgbClr val="000000"/>
                </a:solidFill>
                <a:effectLst/>
                <a:latin typeface="Consolas" panose="020B0609020204030204" pitchFamily="49" charset="0"/>
              </a:rPr>
              <a:t>) x</a:t>
            </a:r>
            <a:endParaRPr lang="en-US" dirty="0"/>
          </a:p>
        </p:txBody>
      </p:sp>
      <p:pic>
        <p:nvPicPr>
          <p:cNvPr id="61" name="Picture 2" descr="http://vector.me/files/images/4/3/436768/red_green_ok_not_ok_icons">
            <a:extLst>
              <a:ext uri="{FF2B5EF4-FFF2-40B4-BE49-F238E27FC236}">
                <a16:creationId xmlns:a16="http://schemas.microsoft.com/office/drawing/2014/main" id="{9D20E2AB-5378-E09D-AE7E-FB86174411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9779" y="3496716"/>
            <a:ext cx="439653" cy="439653"/>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99A5A5C5-74F0-19BC-6741-5F388EE413FF}"/>
              </a:ext>
            </a:extLst>
          </p:cNvPr>
          <p:cNvSpPr txBox="1"/>
          <p:nvPr/>
        </p:nvSpPr>
        <p:spPr>
          <a:xfrm>
            <a:off x="5643463" y="3936369"/>
            <a:ext cx="6095198" cy="384721"/>
          </a:xfrm>
          <a:prstGeom prst="rect">
            <a:avLst/>
          </a:prstGeom>
          <a:noFill/>
        </p:spPr>
        <p:txBody>
          <a:bodyPr wrap="square">
            <a:spAutoFit/>
          </a:bodyPr>
          <a:lstStyle/>
          <a:p>
            <a:pPr algn="ctr"/>
            <a:r>
              <a:rPr lang="en-US" dirty="0">
                <a:solidFill>
                  <a:srgbClr val="000000"/>
                </a:solidFill>
                <a:latin typeface="Consolas" panose="020B0609020204030204" pitchFamily="49" charset="0"/>
              </a:rPr>
              <a:t>($) (</a:t>
            </a:r>
            <a:r>
              <a:rPr lang="en-US" sz="1800" dirty="0">
                <a:solidFill>
                  <a:srgbClr val="000000"/>
                </a:solidFill>
                <a:latin typeface="Consolas" panose="020B0609020204030204" pitchFamily="49" charset="0"/>
              </a:rPr>
              <a:t>h :: Bool </a:t>
            </a:r>
            <a:r>
              <a:rPr lang="en-US" dirty="0">
                <a:solidFill>
                  <a:srgbClr val="000000"/>
                </a:solidFill>
                <a:latin typeface="Consolas" panose="020B0609020204030204" pitchFamily="49" charset="0"/>
              </a:rPr>
              <a:t>→ Bool</a:t>
            </a:r>
            <a:r>
              <a:rPr lang="en-US" sz="1800" b="0" i="0" u="none" strike="noStrike" dirty="0">
                <a:solidFill>
                  <a:srgbClr val="000000"/>
                </a:solidFill>
                <a:effectLst/>
                <a:latin typeface="Consolas" panose="020B0609020204030204" pitchFamily="49" charset="0"/>
              </a:rPr>
              <a:t>) x</a:t>
            </a:r>
            <a:endParaRPr lang="en-US" dirty="0"/>
          </a:p>
        </p:txBody>
      </p:sp>
      <p:pic>
        <p:nvPicPr>
          <p:cNvPr id="63" name="Picture 2" descr="http://vector.me/files/images/4/3/436768/red_green_ok_not_ok_icons">
            <a:extLst>
              <a:ext uri="{FF2B5EF4-FFF2-40B4-BE49-F238E27FC236}">
                <a16:creationId xmlns:a16="http://schemas.microsoft.com/office/drawing/2014/main" id="{C7558710-5EE8-139C-1A78-0AC13459FC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8552" y="3936369"/>
            <a:ext cx="439653" cy="43965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06CC7BD-8427-AD82-8625-B7277739502F}"/>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21" name="Straight Arrow Connector 20">
            <a:extLst>
              <a:ext uri="{FF2B5EF4-FFF2-40B4-BE49-F238E27FC236}">
                <a16:creationId xmlns:a16="http://schemas.microsoft.com/office/drawing/2014/main" id="{E4168F2F-9C16-985D-3EA3-DAD5E7DF6C0E}"/>
              </a:ext>
            </a:extLst>
          </p:cNvPr>
          <p:cNvCxnSpPr>
            <a:cxnSpLocks/>
            <a:stCxn id="18" idx="0"/>
            <a:endCxn id="20"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AA000A3D-1914-61D2-2519-F33D751FA199}"/>
              </a:ext>
            </a:extLst>
          </p:cNvPr>
          <p:cNvSpPr txBox="1"/>
          <p:nvPr/>
        </p:nvSpPr>
        <p:spPr>
          <a:xfrm>
            <a:off x="5643463" y="4360131"/>
            <a:ext cx="6095198" cy="384721"/>
          </a:xfrm>
          <a:prstGeom prst="rect">
            <a:avLst/>
          </a:prstGeom>
          <a:noFill/>
        </p:spPr>
        <p:txBody>
          <a:bodyPr wrap="square">
            <a:spAutoFit/>
          </a:bodyPr>
          <a:lstStyle/>
          <a:p>
            <a:pPr algn="ctr"/>
            <a:r>
              <a:rPr lang="en-US" dirty="0">
                <a:solidFill>
                  <a:srgbClr val="000000"/>
                </a:solidFill>
                <a:latin typeface="Consolas" panose="020B0609020204030204" pitchFamily="49" charset="0"/>
              </a:rPr>
              <a:t>($) (</a:t>
            </a:r>
            <a:r>
              <a:rPr lang="en-US" sz="1800" dirty="0">
                <a:solidFill>
                  <a:srgbClr val="000000"/>
                </a:solidFill>
                <a:latin typeface="Consolas" panose="020B0609020204030204" pitchFamily="49" charset="0"/>
              </a:rPr>
              <a:t>h :: Int </a:t>
            </a:r>
            <a:r>
              <a:rPr lang="en-US" dirty="0">
                <a:solidFill>
                  <a:srgbClr val="000000"/>
                </a:solidFill>
                <a:latin typeface="Consolas" panose="020B0609020204030204" pitchFamily="49" charset="0"/>
              </a:rPr>
              <a:t>→ Int</a:t>
            </a:r>
            <a:r>
              <a:rPr lang="en-US" sz="1800" b="0" i="0" u="none" strike="noStrike" dirty="0">
                <a:solidFill>
                  <a:srgbClr val="000000"/>
                </a:solidFill>
                <a:effectLst/>
                <a:latin typeface="Consolas" panose="020B0609020204030204" pitchFamily="49" charset="0"/>
              </a:rPr>
              <a:t>) x</a:t>
            </a:r>
            <a:endParaRPr lang="en-US" dirty="0"/>
          </a:p>
        </p:txBody>
      </p:sp>
      <p:pic>
        <p:nvPicPr>
          <p:cNvPr id="65" name="Picture 64">
            <a:extLst>
              <a:ext uri="{FF2B5EF4-FFF2-40B4-BE49-F238E27FC236}">
                <a16:creationId xmlns:a16="http://schemas.microsoft.com/office/drawing/2014/main" id="{F0FEE7A1-B8F6-6A34-6F7D-D8446A906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5010" y="4402611"/>
            <a:ext cx="413195" cy="413195"/>
          </a:xfrm>
          <a:prstGeom prst="rect">
            <a:avLst/>
          </a:prstGeom>
        </p:spPr>
      </p:pic>
      <p:sp>
        <p:nvSpPr>
          <p:cNvPr id="66" name="TextBox 65">
            <a:extLst>
              <a:ext uri="{FF2B5EF4-FFF2-40B4-BE49-F238E27FC236}">
                <a16:creationId xmlns:a16="http://schemas.microsoft.com/office/drawing/2014/main" id="{C9F386B4-693F-6AE6-0F69-C4348276EA9F}"/>
              </a:ext>
            </a:extLst>
          </p:cNvPr>
          <p:cNvSpPr txBox="1"/>
          <p:nvPr/>
        </p:nvSpPr>
        <p:spPr>
          <a:xfrm rot="20955996">
            <a:off x="6940405" y="1379232"/>
            <a:ext cx="2682063" cy="523220"/>
          </a:xfrm>
          <a:prstGeom prst="rect">
            <a:avLst/>
          </a:prstGeom>
          <a:noFill/>
        </p:spPr>
        <p:txBody>
          <a:bodyPr wrap="square">
            <a:spAutoFit/>
          </a:bodyPr>
          <a:lstStyle/>
          <a:p>
            <a:pPr algn="ctr"/>
            <a:r>
              <a:rPr lang="en-US" sz="2800" dirty="0">
                <a:solidFill>
                  <a:srgbClr val="CB6608"/>
                </a:solidFill>
              </a:rPr>
              <a:t>efficiently</a:t>
            </a:r>
            <a:endParaRPr lang="en-US" sz="2800" dirty="0"/>
          </a:p>
        </p:txBody>
      </p:sp>
      <p:grpSp>
        <p:nvGrpSpPr>
          <p:cNvPr id="67" name="Group 66">
            <a:extLst>
              <a:ext uri="{FF2B5EF4-FFF2-40B4-BE49-F238E27FC236}">
                <a16:creationId xmlns:a16="http://schemas.microsoft.com/office/drawing/2014/main" id="{4936D4F7-9690-574E-5E5A-65777C30AA17}"/>
              </a:ext>
            </a:extLst>
          </p:cNvPr>
          <p:cNvGrpSpPr/>
          <p:nvPr/>
        </p:nvGrpSpPr>
        <p:grpSpPr>
          <a:xfrm>
            <a:off x="7760441" y="1998400"/>
            <a:ext cx="1041990" cy="523220"/>
            <a:chOff x="6379535" y="2115879"/>
            <a:chExt cx="1041990" cy="523220"/>
          </a:xfrm>
        </p:grpSpPr>
        <p:sp>
          <p:nvSpPr>
            <p:cNvPr id="68" name="Arc 67">
              <a:extLst>
                <a:ext uri="{FF2B5EF4-FFF2-40B4-BE49-F238E27FC236}">
                  <a16:creationId xmlns:a16="http://schemas.microsoft.com/office/drawing/2014/main" id="{C6AFEBD8-8FC0-072B-1398-CF1E83C43705}"/>
                </a:ext>
              </a:extLst>
            </p:cNvPr>
            <p:cNvSpPr/>
            <p:nvPr/>
          </p:nvSpPr>
          <p:spPr>
            <a:xfrm>
              <a:off x="6379535" y="2115879"/>
              <a:ext cx="520995" cy="523220"/>
            </a:xfrm>
            <a:prstGeom prst="arc">
              <a:avLst/>
            </a:prstGeom>
            <a:ln w="28575">
              <a:solidFill>
                <a:srgbClr val="CB6608"/>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0" name="Arc 69">
              <a:extLst>
                <a:ext uri="{FF2B5EF4-FFF2-40B4-BE49-F238E27FC236}">
                  <a16:creationId xmlns:a16="http://schemas.microsoft.com/office/drawing/2014/main" id="{339397FE-F667-3C98-7A87-F81B5C227F96}"/>
                </a:ext>
              </a:extLst>
            </p:cNvPr>
            <p:cNvSpPr/>
            <p:nvPr/>
          </p:nvSpPr>
          <p:spPr>
            <a:xfrm>
              <a:off x="6900530" y="2115879"/>
              <a:ext cx="520995" cy="523220"/>
            </a:xfrm>
            <a:prstGeom prst="arc">
              <a:avLst>
                <a:gd name="adj1" fmla="val 10543145"/>
                <a:gd name="adj2" fmla="val 16347474"/>
              </a:avLst>
            </a:prstGeom>
            <a:ln w="28575">
              <a:solidFill>
                <a:srgbClr val="CB6608"/>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5" name="Rectangle 4">
            <a:extLst>
              <a:ext uri="{FF2B5EF4-FFF2-40B4-BE49-F238E27FC236}">
                <a16:creationId xmlns:a16="http://schemas.microsoft.com/office/drawing/2014/main" id="{547DA321-9804-9512-4743-D646998C75CE}"/>
              </a:ext>
            </a:extLst>
          </p:cNvPr>
          <p:cNvSpPr/>
          <p:nvPr/>
        </p:nvSpPr>
        <p:spPr>
          <a:xfrm>
            <a:off x="8028099" y="4904581"/>
            <a:ext cx="5530484" cy="2267006"/>
          </a:xfrm>
          <a:prstGeom prst="rect">
            <a:avLst/>
          </a:prstGeom>
          <a:solidFill>
            <a:srgbClr val="FFFFFF">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92949A2B-1190-0BE7-6785-AB3BB0F6E4CD}"/>
              </a:ext>
            </a:extLst>
          </p:cNvPr>
          <p:cNvSpPr txBox="1"/>
          <p:nvPr/>
        </p:nvSpPr>
        <p:spPr>
          <a:xfrm rot="21143992">
            <a:off x="7505866" y="5136979"/>
            <a:ext cx="3206307" cy="861774"/>
          </a:xfrm>
          <a:prstGeom prst="rect">
            <a:avLst/>
          </a:prstGeom>
          <a:solidFill>
            <a:srgbClr val="CB6608"/>
          </a:solidFill>
          <a:ln>
            <a:noFill/>
          </a:ln>
        </p:spPr>
        <p:txBody>
          <a:bodyPr wrap="square" lIns="0" tIns="0" rIns="0" bIns="0" rtlCol="0">
            <a:spAutoFit/>
          </a:bodyPr>
          <a:lstStyle/>
          <a:p>
            <a:pPr algn="ctr"/>
            <a:r>
              <a:rPr lang="en-US" sz="2800" dirty="0">
                <a:solidFill>
                  <a:schemeClr val="bg1"/>
                </a:solidFill>
              </a:rPr>
              <a:t>only 4/22 runs</a:t>
            </a:r>
            <a:br>
              <a:rPr lang="en-US" sz="2800" dirty="0">
                <a:solidFill>
                  <a:schemeClr val="bg1"/>
                </a:solidFill>
              </a:rPr>
            </a:br>
            <a:r>
              <a:rPr lang="en-US" sz="2800" dirty="0">
                <a:solidFill>
                  <a:schemeClr val="bg1"/>
                </a:solidFill>
              </a:rPr>
              <a:t>satisfy constraints</a:t>
            </a:r>
          </a:p>
        </p:txBody>
      </p:sp>
    </p:spTree>
    <p:extLst>
      <p:ext uri="{BB962C8B-B14F-4D97-AF65-F5344CB8AC3E}">
        <p14:creationId xmlns:p14="http://schemas.microsoft.com/office/powerpoint/2010/main" val="161174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36</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8" name="Rectangle 7">
            <a:extLst>
              <a:ext uri="{FF2B5EF4-FFF2-40B4-BE49-F238E27FC236}">
                <a16:creationId xmlns:a16="http://schemas.microsoft.com/office/drawing/2014/main" id="{10F60AA8-D54A-0412-16F6-35EBF9FBA226}"/>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F226C77-E163-2E6C-8532-ABE3D7E332C9}"/>
              </a:ext>
            </a:extLst>
          </p:cNvPr>
          <p:cNvCxnSpPr>
            <a:cxnSpLocks/>
            <a:stCxn id="8" idx="0"/>
            <a:endCxn id="6"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381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6" name="Oval 25">
            <a:extLst>
              <a:ext uri="{FF2B5EF4-FFF2-40B4-BE49-F238E27FC236}">
                <a16:creationId xmlns:a16="http://schemas.microsoft.com/office/drawing/2014/main" id="{9B04FA45-70E7-F391-F2ED-70FE44AC7B09}"/>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7" name="Straight Arrow Connector 26">
            <a:extLst>
              <a:ext uri="{FF2B5EF4-FFF2-40B4-BE49-F238E27FC236}">
                <a16:creationId xmlns:a16="http://schemas.microsoft.com/office/drawing/2014/main" id="{60597009-26ED-5FCF-CA01-39F57F1988B8}"/>
              </a:ext>
            </a:extLst>
          </p:cNvPr>
          <p:cNvCxnSpPr>
            <a:cxnSpLocks/>
            <a:stCxn id="26"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B0229BB-316B-F6B6-E208-E13E6F2BB4FB}"/>
              </a:ext>
            </a:extLst>
          </p:cNvPr>
          <p:cNvCxnSpPr>
            <a:cxnSpLocks/>
            <a:stCxn id="25" idx="0"/>
            <a:endCxn id="26"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4" name="Oval 33">
            <a:extLst>
              <a:ext uri="{FF2B5EF4-FFF2-40B4-BE49-F238E27FC236}">
                <a16:creationId xmlns:a16="http://schemas.microsoft.com/office/drawing/2014/main" id="{1E211D0A-1E77-6E2A-C492-4C012D11D83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5" name="Oval 34">
            <a:extLst>
              <a:ext uri="{FF2B5EF4-FFF2-40B4-BE49-F238E27FC236}">
                <a16:creationId xmlns:a16="http://schemas.microsoft.com/office/drawing/2014/main" id="{507B1922-85E1-3B9F-F3AE-DDD4E90563F5}"/>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6" name="Straight Arrow Connector 35">
            <a:extLst>
              <a:ext uri="{FF2B5EF4-FFF2-40B4-BE49-F238E27FC236}">
                <a16:creationId xmlns:a16="http://schemas.microsoft.com/office/drawing/2014/main" id="{EB09FA13-252E-FB8D-309D-F5DC5ED5C87F}"/>
              </a:ext>
            </a:extLst>
          </p:cNvPr>
          <p:cNvCxnSpPr>
            <a:cxnSpLocks/>
            <a:stCxn id="33" idx="0"/>
            <a:endCxn id="34"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69C320D-E60A-B849-F2FF-D81323F00039}"/>
              </a:ext>
            </a:extLst>
          </p:cNvPr>
          <p:cNvCxnSpPr>
            <a:cxnSpLocks/>
            <a:stCxn id="25" idx="0"/>
            <a:endCxn id="35"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E1B54A2-DD74-9387-0564-6A4BB176DF02}"/>
              </a:ext>
            </a:extLst>
          </p:cNvPr>
          <p:cNvCxnSpPr>
            <a:cxnSpLocks/>
            <a:stCxn id="34" idx="0"/>
            <a:endCxn id="8"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BBC00EF-A3DF-23E8-071A-406F7D1CB970}"/>
              </a:ext>
            </a:extLst>
          </p:cNvPr>
          <p:cNvCxnSpPr>
            <a:cxnSpLocks/>
            <a:stCxn id="35" idx="0"/>
            <a:endCxn id="8"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7" name="Oval 46">
            <a:extLst>
              <a:ext uri="{FF2B5EF4-FFF2-40B4-BE49-F238E27FC236}">
                <a16:creationId xmlns:a16="http://schemas.microsoft.com/office/drawing/2014/main" id="{E6A6F5B6-A516-94A7-1F32-885FC5616FEB}"/>
              </a:ext>
            </a:extLst>
          </p:cNvPr>
          <p:cNvSpPr/>
          <p:nvPr/>
        </p:nvSpPr>
        <p:spPr>
          <a:xfrm>
            <a:off x="1323263" y="5039905"/>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8" name="Straight Arrow Connector 72">
            <a:extLst>
              <a:ext uri="{FF2B5EF4-FFF2-40B4-BE49-F238E27FC236}">
                <a16:creationId xmlns:a16="http://schemas.microsoft.com/office/drawing/2014/main" id="{486C5BD6-B6F5-3460-C6DE-7C5C66D79F2C}"/>
              </a:ext>
            </a:extLst>
          </p:cNvPr>
          <p:cNvCxnSpPr>
            <a:cxnSpLocks/>
            <a:stCxn id="47" idx="2"/>
            <a:endCxn id="46" idx="2"/>
          </p:cNvCxnSpPr>
          <p:nvPr/>
        </p:nvCxnSpPr>
        <p:spPr>
          <a:xfrm rot="10800000" flipH="1">
            <a:off x="1323262" y="4670519"/>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49" name="Straight Arrow Connector 72">
            <a:extLst>
              <a:ext uri="{FF2B5EF4-FFF2-40B4-BE49-F238E27FC236}">
                <a16:creationId xmlns:a16="http://schemas.microsoft.com/office/drawing/2014/main" id="{0988ED49-155D-D835-E7E7-0D3D35735DD2}"/>
              </a:ext>
            </a:extLst>
          </p:cNvPr>
          <p:cNvCxnSpPr>
            <a:cxnSpLocks/>
            <a:stCxn id="47" idx="6"/>
            <a:endCxn id="46" idx="2"/>
          </p:cNvCxnSpPr>
          <p:nvPr/>
        </p:nvCxnSpPr>
        <p:spPr>
          <a:xfrm flipH="1" flipV="1">
            <a:off x="1570398" y="4670519"/>
            <a:ext cx="241393" cy="555388"/>
          </a:xfrm>
          <a:prstGeom prst="curvedConnector4">
            <a:avLst>
              <a:gd name="adj1" fmla="val -94700"/>
              <a:gd name="adj2" fmla="val 6674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82ED07-001C-C64D-8715-2D56315D9948}"/>
              </a:ext>
            </a:extLst>
          </p:cNvPr>
          <p:cNvCxnSpPr>
            <a:cxnSpLocks/>
            <a:stCxn id="25" idx="0"/>
            <a:endCxn id="47"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278C980-B732-25AA-DDED-235E40A93D3F}"/>
              </a:ext>
            </a:extLst>
          </p:cNvPr>
          <p:cNvCxnSpPr>
            <a:cxnSpLocks/>
            <a:stCxn id="29" idx="0"/>
            <a:endCxn id="47"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F2B2B1B-B7BA-C83E-5089-8BC442B592E7}"/>
              </a:ext>
            </a:extLst>
          </p:cNvPr>
          <p:cNvCxnSpPr>
            <a:cxnSpLocks/>
            <a:stCxn id="33" idx="0"/>
            <a:endCxn id="47"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6" name="TextBox 55">
            <a:extLst>
              <a:ext uri="{FF2B5EF4-FFF2-40B4-BE49-F238E27FC236}">
                <a16:creationId xmlns:a16="http://schemas.microsoft.com/office/drawing/2014/main" id="{DC0F00AF-D351-C72B-8048-FD79CCD8A7DC}"/>
              </a:ext>
            </a:extLst>
          </p:cNvPr>
          <p:cNvSpPr txBox="1"/>
          <p:nvPr/>
        </p:nvSpPr>
        <p:spPr>
          <a:xfrm>
            <a:off x="3415541" y="2393669"/>
            <a:ext cx="2324671" cy="338554"/>
          </a:xfrm>
          <a:prstGeom prst="rect">
            <a:avLst/>
          </a:prstGeom>
          <a:noFill/>
        </p:spPr>
        <p:txBody>
          <a:bodyPr wrap="square" rtlCol="0">
            <a:spAutoFit/>
          </a:bodyPr>
          <a:lstStyle/>
          <a:p>
            <a:pPr algn="ctr"/>
            <a:r>
              <a:rPr lang="en-US" sz="1600" dirty="0" err="1"/>
              <a:t>fun.targ</a:t>
            </a:r>
            <a:r>
              <a:rPr lang="en-US" sz="1600" dirty="0"/>
              <a:t> = </a:t>
            </a:r>
            <a:r>
              <a:rPr lang="en-US" sz="1600" dirty="0" err="1"/>
              <a:t>arg.type</a:t>
            </a:r>
            <a:endParaRPr lang="en-US" sz="1600" dirty="0"/>
          </a:p>
        </p:txBody>
      </p:sp>
      <p:sp>
        <p:nvSpPr>
          <p:cNvPr id="57" name="TextBox 56">
            <a:extLst>
              <a:ext uri="{FF2B5EF4-FFF2-40B4-BE49-F238E27FC236}">
                <a16:creationId xmlns:a16="http://schemas.microsoft.com/office/drawing/2014/main" id="{CDE4C66C-8042-E5CD-6085-2C6C4B745A49}"/>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sp>
        <p:nvSpPr>
          <p:cNvPr id="58" name="TextBox 57">
            <a:extLst>
              <a:ext uri="{FF2B5EF4-FFF2-40B4-BE49-F238E27FC236}">
                <a16:creationId xmlns:a16="http://schemas.microsoft.com/office/drawing/2014/main" id="{4861B4D2-08BE-9A9B-AF5D-BF82E795E79E}"/>
              </a:ext>
            </a:extLst>
          </p:cNvPr>
          <p:cNvSpPr txBox="1"/>
          <p:nvPr/>
        </p:nvSpPr>
        <p:spPr>
          <a:xfrm>
            <a:off x="6211689" y="2119536"/>
            <a:ext cx="4960740" cy="830997"/>
          </a:xfrm>
          <a:prstGeom prst="rect">
            <a:avLst/>
          </a:prstGeom>
          <a:noFill/>
        </p:spPr>
        <p:txBody>
          <a:bodyPr wrap="square" rtlCol="0">
            <a:spAutoFit/>
          </a:bodyPr>
          <a:lstStyle/>
          <a:p>
            <a:pPr algn="ctr"/>
            <a:r>
              <a:rPr lang="en-US" sz="2400" dirty="0">
                <a:solidFill>
                  <a:srgbClr val="CB6608"/>
                </a:solidFill>
              </a:rPr>
              <a:t>idea: </a:t>
            </a:r>
            <a:r>
              <a:rPr lang="en-US" sz="2400" dirty="0"/>
              <a:t>resolve constrained</a:t>
            </a:r>
          </a:p>
          <a:p>
            <a:pPr algn="ctr"/>
            <a:r>
              <a:rPr lang="en-US" sz="2400" dirty="0"/>
              <a:t>states lazily</a:t>
            </a:r>
          </a:p>
        </p:txBody>
      </p:sp>
      <p:sp>
        <p:nvSpPr>
          <p:cNvPr id="3" name="TextBox 2">
            <a:extLst>
              <a:ext uri="{FF2B5EF4-FFF2-40B4-BE49-F238E27FC236}">
                <a16:creationId xmlns:a16="http://schemas.microsoft.com/office/drawing/2014/main" id="{E0237C30-D35A-749E-200F-158F6B0DA311}"/>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2442979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37</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8" name="Rectangle 7">
            <a:extLst>
              <a:ext uri="{FF2B5EF4-FFF2-40B4-BE49-F238E27FC236}">
                <a16:creationId xmlns:a16="http://schemas.microsoft.com/office/drawing/2014/main" id="{10F60AA8-D54A-0412-16F6-35EBF9FBA226}"/>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F226C77-E163-2E6C-8532-ABE3D7E332C9}"/>
              </a:ext>
            </a:extLst>
          </p:cNvPr>
          <p:cNvCxnSpPr>
            <a:cxnSpLocks/>
            <a:stCxn id="8" idx="0"/>
            <a:endCxn id="6"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6" name="Oval 25">
            <a:extLst>
              <a:ext uri="{FF2B5EF4-FFF2-40B4-BE49-F238E27FC236}">
                <a16:creationId xmlns:a16="http://schemas.microsoft.com/office/drawing/2014/main" id="{9B04FA45-70E7-F391-F2ED-70FE44AC7B09}"/>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7" name="Straight Arrow Connector 26">
            <a:extLst>
              <a:ext uri="{FF2B5EF4-FFF2-40B4-BE49-F238E27FC236}">
                <a16:creationId xmlns:a16="http://schemas.microsoft.com/office/drawing/2014/main" id="{60597009-26ED-5FCF-CA01-39F57F1988B8}"/>
              </a:ext>
            </a:extLst>
          </p:cNvPr>
          <p:cNvCxnSpPr>
            <a:cxnSpLocks/>
            <a:stCxn id="26"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B0229BB-316B-F6B6-E208-E13E6F2BB4FB}"/>
              </a:ext>
            </a:extLst>
          </p:cNvPr>
          <p:cNvCxnSpPr>
            <a:cxnSpLocks/>
            <a:stCxn id="25" idx="0"/>
            <a:endCxn id="26"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4" name="Oval 33">
            <a:extLst>
              <a:ext uri="{FF2B5EF4-FFF2-40B4-BE49-F238E27FC236}">
                <a16:creationId xmlns:a16="http://schemas.microsoft.com/office/drawing/2014/main" id="{1E211D0A-1E77-6E2A-C492-4C012D11D83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5" name="Oval 34">
            <a:extLst>
              <a:ext uri="{FF2B5EF4-FFF2-40B4-BE49-F238E27FC236}">
                <a16:creationId xmlns:a16="http://schemas.microsoft.com/office/drawing/2014/main" id="{507B1922-85E1-3B9F-F3AE-DDD4E90563F5}"/>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6" name="Straight Arrow Connector 35">
            <a:extLst>
              <a:ext uri="{FF2B5EF4-FFF2-40B4-BE49-F238E27FC236}">
                <a16:creationId xmlns:a16="http://schemas.microsoft.com/office/drawing/2014/main" id="{EB09FA13-252E-FB8D-309D-F5DC5ED5C87F}"/>
              </a:ext>
            </a:extLst>
          </p:cNvPr>
          <p:cNvCxnSpPr>
            <a:cxnSpLocks/>
            <a:stCxn id="33" idx="0"/>
            <a:endCxn id="34"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69C320D-E60A-B849-F2FF-D81323F00039}"/>
              </a:ext>
            </a:extLst>
          </p:cNvPr>
          <p:cNvCxnSpPr>
            <a:cxnSpLocks/>
            <a:stCxn id="25" idx="0"/>
            <a:endCxn id="35"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E1B54A2-DD74-9387-0564-6A4BB176DF02}"/>
              </a:ext>
            </a:extLst>
          </p:cNvPr>
          <p:cNvCxnSpPr>
            <a:cxnSpLocks/>
            <a:stCxn id="34" idx="0"/>
            <a:endCxn id="8"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BBC00EF-A3DF-23E8-071A-406F7D1CB970}"/>
              </a:ext>
            </a:extLst>
          </p:cNvPr>
          <p:cNvCxnSpPr>
            <a:cxnSpLocks/>
            <a:stCxn id="35" idx="0"/>
            <a:endCxn id="8"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7" name="Oval 46">
            <a:extLst>
              <a:ext uri="{FF2B5EF4-FFF2-40B4-BE49-F238E27FC236}">
                <a16:creationId xmlns:a16="http://schemas.microsoft.com/office/drawing/2014/main" id="{E6A6F5B6-A516-94A7-1F32-885FC5616FEB}"/>
              </a:ext>
            </a:extLst>
          </p:cNvPr>
          <p:cNvSpPr/>
          <p:nvPr/>
        </p:nvSpPr>
        <p:spPr>
          <a:xfrm>
            <a:off x="1323263" y="5039905"/>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8" name="Straight Arrow Connector 72">
            <a:extLst>
              <a:ext uri="{FF2B5EF4-FFF2-40B4-BE49-F238E27FC236}">
                <a16:creationId xmlns:a16="http://schemas.microsoft.com/office/drawing/2014/main" id="{486C5BD6-B6F5-3460-C6DE-7C5C66D79F2C}"/>
              </a:ext>
            </a:extLst>
          </p:cNvPr>
          <p:cNvCxnSpPr>
            <a:cxnSpLocks/>
            <a:stCxn id="47" idx="2"/>
            <a:endCxn id="46" idx="2"/>
          </p:cNvCxnSpPr>
          <p:nvPr/>
        </p:nvCxnSpPr>
        <p:spPr>
          <a:xfrm rot="10800000" flipH="1">
            <a:off x="1323262" y="4670519"/>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49" name="Straight Arrow Connector 72">
            <a:extLst>
              <a:ext uri="{FF2B5EF4-FFF2-40B4-BE49-F238E27FC236}">
                <a16:creationId xmlns:a16="http://schemas.microsoft.com/office/drawing/2014/main" id="{0988ED49-155D-D835-E7E7-0D3D35735DD2}"/>
              </a:ext>
            </a:extLst>
          </p:cNvPr>
          <p:cNvCxnSpPr>
            <a:cxnSpLocks/>
            <a:stCxn id="47" idx="6"/>
            <a:endCxn id="46" idx="2"/>
          </p:cNvCxnSpPr>
          <p:nvPr/>
        </p:nvCxnSpPr>
        <p:spPr>
          <a:xfrm flipH="1" flipV="1">
            <a:off x="1570398" y="4670519"/>
            <a:ext cx="241393" cy="555388"/>
          </a:xfrm>
          <a:prstGeom prst="curvedConnector4">
            <a:avLst>
              <a:gd name="adj1" fmla="val -94700"/>
              <a:gd name="adj2" fmla="val 6674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82ED07-001C-C64D-8715-2D56315D9948}"/>
              </a:ext>
            </a:extLst>
          </p:cNvPr>
          <p:cNvCxnSpPr>
            <a:cxnSpLocks/>
            <a:stCxn id="25" idx="0"/>
            <a:endCxn id="47"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278C980-B732-25AA-DDED-235E40A93D3F}"/>
              </a:ext>
            </a:extLst>
          </p:cNvPr>
          <p:cNvCxnSpPr>
            <a:cxnSpLocks/>
            <a:stCxn id="29" idx="0"/>
            <a:endCxn id="47"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F2B2B1B-B7BA-C83E-5089-8BC442B592E7}"/>
              </a:ext>
            </a:extLst>
          </p:cNvPr>
          <p:cNvCxnSpPr>
            <a:cxnSpLocks/>
            <a:stCxn id="33" idx="0"/>
            <a:endCxn id="47"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6" name="TextBox 55">
            <a:extLst>
              <a:ext uri="{FF2B5EF4-FFF2-40B4-BE49-F238E27FC236}">
                <a16:creationId xmlns:a16="http://schemas.microsoft.com/office/drawing/2014/main" id="{DC0F00AF-D351-C72B-8048-FD79CCD8A7DC}"/>
              </a:ext>
            </a:extLst>
          </p:cNvPr>
          <p:cNvSpPr txBox="1"/>
          <p:nvPr/>
        </p:nvSpPr>
        <p:spPr>
          <a:xfrm>
            <a:off x="3415541" y="2393669"/>
            <a:ext cx="2324671" cy="338554"/>
          </a:xfrm>
          <a:prstGeom prst="rect">
            <a:avLst/>
          </a:prstGeom>
          <a:noFill/>
        </p:spPr>
        <p:txBody>
          <a:bodyPr wrap="square" rtlCol="0">
            <a:spAutoFit/>
          </a:bodyPr>
          <a:lstStyle/>
          <a:p>
            <a:pPr algn="ctr"/>
            <a:r>
              <a:rPr lang="en-US" sz="1600" dirty="0" err="1"/>
              <a:t>fun.targ</a:t>
            </a:r>
            <a:r>
              <a:rPr lang="en-US" sz="1600" dirty="0"/>
              <a:t> = </a:t>
            </a:r>
            <a:r>
              <a:rPr lang="en-US" sz="1600" dirty="0" err="1"/>
              <a:t>arg.type</a:t>
            </a:r>
            <a:endParaRPr lang="en-US" sz="1600" dirty="0"/>
          </a:p>
        </p:txBody>
      </p:sp>
      <p:sp>
        <p:nvSpPr>
          <p:cNvPr id="57" name="TextBox 56">
            <a:extLst>
              <a:ext uri="{FF2B5EF4-FFF2-40B4-BE49-F238E27FC236}">
                <a16:creationId xmlns:a16="http://schemas.microsoft.com/office/drawing/2014/main" id="{CDE4C66C-8042-E5CD-6085-2C6C4B745A49}"/>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solidFill>
                  <a:srgbClr val="CB6608"/>
                </a:solidFill>
              </a:rPr>
              <a:t>targ</a:t>
            </a:r>
            <a:r>
              <a:rPr lang="en-US" sz="1600" dirty="0">
                <a:solidFill>
                  <a:srgbClr val="CB6608"/>
                </a:solidFill>
              </a:rPr>
              <a:t> = v</a:t>
            </a:r>
            <a:r>
              <a:rPr lang="en-US" sz="1600" baseline="-25000" dirty="0">
                <a:solidFill>
                  <a:srgbClr val="CB6608"/>
                </a:solidFill>
              </a:rPr>
              <a:t>1</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solidFill>
                  <a:srgbClr val="CB6608"/>
                </a:solidFill>
              </a:rPr>
              <a:t>type = v</a:t>
            </a:r>
            <a:r>
              <a:rPr lang="en-US" sz="1600" baseline="-25000" dirty="0">
                <a:solidFill>
                  <a:srgbClr val="CB6608"/>
                </a:solidFill>
              </a:rPr>
              <a:t>1</a:t>
            </a:r>
          </a:p>
        </p:txBody>
      </p:sp>
      <p:sp>
        <p:nvSpPr>
          <p:cNvPr id="62" name="TextBox 61">
            <a:extLst>
              <a:ext uri="{FF2B5EF4-FFF2-40B4-BE49-F238E27FC236}">
                <a16:creationId xmlns:a16="http://schemas.microsoft.com/office/drawing/2014/main" id="{E70AD119-E189-3B7F-89AD-0B25791BF51A}"/>
              </a:ext>
            </a:extLst>
          </p:cNvPr>
          <p:cNvSpPr txBox="1"/>
          <p:nvPr/>
        </p:nvSpPr>
        <p:spPr>
          <a:xfrm>
            <a:off x="7706596" y="2827945"/>
            <a:ext cx="2110644" cy="646331"/>
          </a:xfrm>
          <a:prstGeom prst="rect">
            <a:avLst/>
          </a:prstGeom>
          <a:noFill/>
        </p:spPr>
        <p:txBody>
          <a:bodyPr wrap="square" rtlCol="0">
            <a:spAutoFit/>
          </a:bodyPr>
          <a:lstStyle/>
          <a:p>
            <a:r>
              <a:rPr lang="en-US" dirty="0">
                <a:solidFill>
                  <a:srgbClr val="CB6608"/>
                </a:solidFill>
              </a:rPr>
              <a:t>propagate constraint down</a:t>
            </a:r>
          </a:p>
        </p:txBody>
      </p:sp>
      <p:cxnSp>
        <p:nvCxnSpPr>
          <p:cNvPr id="63" name="Straight Connector 62">
            <a:extLst>
              <a:ext uri="{FF2B5EF4-FFF2-40B4-BE49-F238E27FC236}">
                <a16:creationId xmlns:a16="http://schemas.microsoft.com/office/drawing/2014/main" id="{E019C7B9-F82C-9E00-2521-624839C66C35}"/>
              </a:ext>
            </a:extLst>
          </p:cNvPr>
          <p:cNvCxnSpPr>
            <a:cxnSpLocks/>
            <a:stCxn id="62" idx="1"/>
          </p:cNvCxnSpPr>
          <p:nvPr/>
        </p:nvCxnSpPr>
        <p:spPr>
          <a:xfrm flipH="1">
            <a:off x="5985079" y="3151111"/>
            <a:ext cx="1721517" cy="56971"/>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9A67316-53FF-613A-B593-35412529019B}"/>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310036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6"/>
                                        </p:tgtEl>
                                      </p:cBhvr>
                                    </p:animEffect>
                                    <p:animScale>
                                      <p:cBhvr>
                                        <p:cTn id="7" dur="250" autoRev="1" fill="hold"/>
                                        <p:tgtEl>
                                          <p:spTgt spid="5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6"/>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6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9" grpId="0"/>
      <p:bldP spid="60" grpId="0"/>
      <p:bldP spid="62" grpId="0"/>
      <p:bldP spid="6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38</a:t>
            </a:fld>
            <a:endParaRPr lang="en-US"/>
          </a:p>
        </p:txBody>
      </p:sp>
      <p:sp>
        <p:nvSpPr>
          <p:cNvPr id="57" name="TextBox 56">
            <a:extLst>
              <a:ext uri="{FF2B5EF4-FFF2-40B4-BE49-F238E27FC236}">
                <a16:creationId xmlns:a16="http://schemas.microsoft.com/office/drawing/2014/main" id="{CDE4C66C-8042-E5CD-6085-2C6C4B745A49}"/>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grpSp>
        <p:nvGrpSpPr>
          <p:cNvPr id="3" name="Group 2">
            <a:extLst>
              <a:ext uri="{FF2B5EF4-FFF2-40B4-BE49-F238E27FC236}">
                <a16:creationId xmlns:a16="http://schemas.microsoft.com/office/drawing/2014/main" id="{1475CFB1-3D22-E965-B3CD-3F1D4AB2CB8B}"/>
              </a:ext>
            </a:extLst>
          </p:cNvPr>
          <p:cNvGrpSpPr/>
          <p:nvPr/>
        </p:nvGrpSpPr>
        <p:grpSpPr>
          <a:xfrm>
            <a:off x="274086" y="1434636"/>
            <a:ext cx="5482762" cy="4646147"/>
            <a:chOff x="274086" y="1434636"/>
            <a:chExt cx="5482762" cy="4646147"/>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8" name="Rectangle 7">
              <a:extLst>
                <a:ext uri="{FF2B5EF4-FFF2-40B4-BE49-F238E27FC236}">
                  <a16:creationId xmlns:a16="http://schemas.microsoft.com/office/drawing/2014/main" id="{10F60AA8-D54A-0412-16F6-35EBF9FBA226}"/>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F226C77-E163-2E6C-8532-ABE3D7E332C9}"/>
                </a:ext>
              </a:extLst>
            </p:cNvPr>
            <p:cNvCxnSpPr>
              <a:cxnSpLocks/>
              <a:stCxn id="8" idx="0"/>
              <a:endCxn id="6"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6" name="Oval 25">
              <a:extLst>
                <a:ext uri="{FF2B5EF4-FFF2-40B4-BE49-F238E27FC236}">
                  <a16:creationId xmlns:a16="http://schemas.microsoft.com/office/drawing/2014/main" id="{9B04FA45-70E7-F391-F2ED-70FE44AC7B09}"/>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7" name="Straight Arrow Connector 26">
              <a:extLst>
                <a:ext uri="{FF2B5EF4-FFF2-40B4-BE49-F238E27FC236}">
                  <a16:creationId xmlns:a16="http://schemas.microsoft.com/office/drawing/2014/main" id="{60597009-26ED-5FCF-CA01-39F57F1988B8}"/>
                </a:ext>
              </a:extLst>
            </p:cNvPr>
            <p:cNvCxnSpPr>
              <a:cxnSpLocks/>
              <a:stCxn id="26"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B0229BB-316B-F6B6-E208-E13E6F2BB4FB}"/>
                </a:ext>
              </a:extLst>
            </p:cNvPr>
            <p:cNvCxnSpPr>
              <a:cxnSpLocks/>
              <a:stCxn id="25" idx="0"/>
              <a:endCxn id="26"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4" name="Oval 33">
              <a:extLst>
                <a:ext uri="{FF2B5EF4-FFF2-40B4-BE49-F238E27FC236}">
                  <a16:creationId xmlns:a16="http://schemas.microsoft.com/office/drawing/2014/main" id="{1E211D0A-1E77-6E2A-C492-4C012D11D83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5" name="Oval 34">
              <a:extLst>
                <a:ext uri="{FF2B5EF4-FFF2-40B4-BE49-F238E27FC236}">
                  <a16:creationId xmlns:a16="http://schemas.microsoft.com/office/drawing/2014/main" id="{507B1922-85E1-3B9F-F3AE-DDD4E90563F5}"/>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6" name="Straight Arrow Connector 35">
              <a:extLst>
                <a:ext uri="{FF2B5EF4-FFF2-40B4-BE49-F238E27FC236}">
                  <a16:creationId xmlns:a16="http://schemas.microsoft.com/office/drawing/2014/main" id="{EB09FA13-252E-FB8D-309D-F5DC5ED5C87F}"/>
                </a:ext>
              </a:extLst>
            </p:cNvPr>
            <p:cNvCxnSpPr>
              <a:cxnSpLocks/>
              <a:stCxn id="33" idx="0"/>
              <a:endCxn id="34"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69C320D-E60A-B849-F2FF-D81323F00039}"/>
                </a:ext>
              </a:extLst>
            </p:cNvPr>
            <p:cNvCxnSpPr>
              <a:cxnSpLocks/>
              <a:stCxn id="25" idx="0"/>
              <a:endCxn id="35"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E1B54A2-DD74-9387-0564-6A4BB176DF02}"/>
                </a:ext>
              </a:extLst>
            </p:cNvPr>
            <p:cNvCxnSpPr>
              <a:cxnSpLocks/>
              <a:stCxn id="34" idx="0"/>
              <a:endCxn id="8"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BBC00EF-A3DF-23E8-071A-406F7D1CB970}"/>
                </a:ext>
              </a:extLst>
            </p:cNvPr>
            <p:cNvCxnSpPr>
              <a:cxnSpLocks/>
              <a:stCxn id="35" idx="0"/>
              <a:endCxn id="8"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7" name="Oval 46">
              <a:extLst>
                <a:ext uri="{FF2B5EF4-FFF2-40B4-BE49-F238E27FC236}">
                  <a16:creationId xmlns:a16="http://schemas.microsoft.com/office/drawing/2014/main" id="{E6A6F5B6-A516-94A7-1F32-885FC5616FEB}"/>
                </a:ext>
              </a:extLst>
            </p:cNvPr>
            <p:cNvSpPr/>
            <p:nvPr/>
          </p:nvSpPr>
          <p:spPr>
            <a:xfrm>
              <a:off x="1323263" y="5039905"/>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8" name="Straight Arrow Connector 72">
              <a:extLst>
                <a:ext uri="{FF2B5EF4-FFF2-40B4-BE49-F238E27FC236}">
                  <a16:creationId xmlns:a16="http://schemas.microsoft.com/office/drawing/2014/main" id="{486C5BD6-B6F5-3460-C6DE-7C5C66D79F2C}"/>
                </a:ext>
              </a:extLst>
            </p:cNvPr>
            <p:cNvCxnSpPr>
              <a:cxnSpLocks/>
              <a:stCxn id="47" idx="2"/>
              <a:endCxn id="46" idx="2"/>
            </p:cNvCxnSpPr>
            <p:nvPr/>
          </p:nvCxnSpPr>
          <p:spPr>
            <a:xfrm rot="10800000" flipH="1">
              <a:off x="1323262" y="4670519"/>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49" name="Straight Arrow Connector 72">
              <a:extLst>
                <a:ext uri="{FF2B5EF4-FFF2-40B4-BE49-F238E27FC236}">
                  <a16:creationId xmlns:a16="http://schemas.microsoft.com/office/drawing/2014/main" id="{0988ED49-155D-D835-E7E7-0D3D35735DD2}"/>
                </a:ext>
              </a:extLst>
            </p:cNvPr>
            <p:cNvCxnSpPr>
              <a:cxnSpLocks/>
              <a:stCxn id="47" idx="6"/>
              <a:endCxn id="46" idx="2"/>
            </p:cNvCxnSpPr>
            <p:nvPr/>
          </p:nvCxnSpPr>
          <p:spPr>
            <a:xfrm flipH="1" flipV="1">
              <a:off x="1570398" y="4670519"/>
              <a:ext cx="241393" cy="555388"/>
            </a:xfrm>
            <a:prstGeom prst="curvedConnector4">
              <a:avLst>
                <a:gd name="adj1" fmla="val -94700"/>
                <a:gd name="adj2" fmla="val 6674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82ED07-001C-C64D-8715-2D56315D9948}"/>
                </a:ext>
              </a:extLst>
            </p:cNvPr>
            <p:cNvCxnSpPr>
              <a:cxnSpLocks/>
              <a:stCxn id="25" idx="0"/>
              <a:endCxn id="47"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278C980-B732-25AA-DDED-235E40A93D3F}"/>
                </a:ext>
              </a:extLst>
            </p:cNvPr>
            <p:cNvCxnSpPr>
              <a:cxnSpLocks/>
              <a:stCxn id="29" idx="0"/>
              <a:endCxn id="47"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F2B2B1B-B7BA-C83E-5089-8BC442B592E7}"/>
                </a:ext>
              </a:extLst>
            </p:cNvPr>
            <p:cNvCxnSpPr>
              <a:cxnSpLocks/>
              <a:stCxn id="33" idx="0"/>
              <a:endCxn id="47"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t>targ</a:t>
              </a:r>
              <a:r>
                <a:rPr lang="en-US" sz="1600" dirty="0"/>
                <a:t> = v</a:t>
              </a:r>
              <a:r>
                <a:rPr lang="en-US" sz="1600" baseline="-25000" dirty="0"/>
                <a:t>1</a:t>
              </a:r>
            </a:p>
          </p:txBody>
        </p:sp>
      </p:gr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grpSp>
        <p:nvGrpSpPr>
          <p:cNvPr id="58" name="Group 57">
            <a:extLst>
              <a:ext uri="{FF2B5EF4-FFF2-40B4-BE49-F238E27FC236}">
                <a16:creationId xmlns:a16="http://schemas.microsoft.com/office/drawing/2014/main" id="{E3F12239-B77A-E1AF-067F-7628F863AAFD}"/>
              </a:ext>
            </a:extLst>
          </p:cNvPr>
          <p:cNvGrpSpPr/>
          <p:nvPr/>
        </p:nvGrpSpPr>
        <p:grpSpPr>
          <a:xfrm>
            <a:off x="7034292" y="1109254"/>
            <a:ext cx="1872569" cy="2132547"/>
            <a:chOff x="1323262" y="1434636"/>
            <a:chExt cx="4079738" cy="4646147"/>
          </a:xfrm>
        </p:grpSpPr>
        <p:cxnSp>
          <p:nvCxnSpPr>
            <p:cNvPr id="61" name="Straight Arrow Connector 60">
              <a:extLst>
                <a:ext uri="{FF2B5EF4-FFF2-40B4-BE49-F238E27FC236}">
                  <a16:creationId xmlns:a16="http://schemas.microsoft.com/office/drawing/2014/main" id="{0E2570C0-EBCB-5521-C5D5-F9F6999541E6}"/>
                </a:ext>
              </a:extLst>
            </p:cNvPr>
            <p:cNvCxnSpPr>
              <a:cxnSpLocks/>
              <a:stCxn id="81" idx="0"/>
              <a:endCxn id="96"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62" name="Oval 61">
              <a:extLst>
                <a:ext uri="{FF2B5EF4-FFF2-40B4-BE49-F238E27FC236}">
                  <a16:creationId xmlns:a16="http://schemas.microsoft.com/office/drawing/2014/main" id="{78DEECB4-8079-BB3C-64B4-2EF065FDA438}"/>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unary</a:t>
              </a:r>
              <a:endParaRPr lang="en-US" sz="1100" i="1" baseline="-25000" dirty="0"/>
            </a:p>
          </p:txBody>
        </p:sp>
        <p:cxnSp>
          <p:nvCxnSpPr>
            <p:cNvPr id="67" name="Straight Arrow Connector 66">
              <a:extLst>
                <a:ext uri="{FF2B5EF4-FFF2-40B4-BE49-F238E27FC236}">
                  <a16:creationId xmlns:a16="http://schemas.microsoft.com/office/drawing/2014/main" id="{C26E573A-FCED-11AE-2FE7-475DCA3EE1FE}"/>
                </a:ext>
              </a:extLst>
            </p:cNvPr>
            <p:cNvCxnSpPr>
              <a:cxnSpLocks/>
              <a:stCxn id="62" idx="0"/>
              <a:endCxn id="73"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68" name="Oval 67">
              <a:extLst>
                <a:ext uri="{FF2B5EF4-FFF2-40B4-BE49-F238E27FC236}">
                  <a16:creationId xmlns:a16="http://schemas.microsoft.com/office/drawing/2014/main" id="{D3330824-A4D3-F723-5048-C8CBC8ECD3B4}"/>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scalar</a:t>
              </a:r>
              <a:endParaRPr lang="en-US" sz="800" i="1" baseline="-25000" dirty="0"/>
            </a:p>
          </p:txBody>
        </p:sp>
        <p:sp>
          <p:nvSpPr>
            <p:cNvPr id="69" name="Rectangle 68">
              <a:extLst>
                <a:ext uri="{FF2B5EF4-FFF2-40B4-BE49-F238E27FC236}">
                  <a16:creationId xmlns:a16="http://schemas.microsoft.com/office/drawing/2014/main" id="{6D953B7B-0CDE-CA9C-5752-33D25D0964C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70" name="Rectangle 69">
              <a:extLst>
                <a:ext uri="{FF2B5EF4-FFF2-40B4-BE49-F238E27FC236}">
                  <a16:creationId xmlns:a16="http://schemas.microsoft.com/office/drawing/2014/main" id="{12C9F211-4697-0A13-07D7-49D0209A603B}"/>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71" name="Straight Arrow Connector 70">
              <a:extLst>
                <a:ext uri="{FF2B5EF4-FFF2-40B4-BE49-F238E27FC236}">
                  <a16:creationId xmlns:a16="http://schemas.microsoft.com/office/drawing/2014/main" id="{DD0A2165-F35B-22AC-F537-69E2B935E034}"/>
                </a:ext>
              </a:extLst>
            </p:cNvPr>
            <p:cNvCxnSpPr>
              <a:cxnSpLocks/>
              <a:stCxn id="69" idx="0"/>
              <a:endCxn id="68"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0A6192BA-B742-2C9E-0A6F-1DDD264E40D6}"/>
                </a:ext>
              </a:extLst>
            </p:cNvPr>
            <p:cNvCxnSpPr>
              <a:cxnSpLocks/>
              <a:stCxn id="70" idx="0"/>
              <a:endCxn id="68"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73" name="Rectangle 72">
              <a:extLst>
                <a:ext uri="{FF2B5EF4-FFF2-40B4-BE49-F238E27FC236}">
                  <a16:creationId xmlns:a16="http://schemas.microsoft.com/office/drawing/2014/main" id="{DB210302-1344-5C15-CC55-2B6017415AB7}"/>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solidFill>
                    <a:schemeClr val="tx1"/>
                  </a:solidFill>
                  <a:latin typeface="Consolas" panose="020B0609020204030204" pitchFamily="49" charset="0"/>
                </a:rPr>
                <a:t>$</a:t>
              </a:r>
            </a:p>
          </p:txBody>
        </p:sp>
        <p:cxnSp>
          <p:nvCxnSpPr>
            <p:cNvPr id="74" name="Straight Arrow Connector 73">
              <a:extLst>
                <a:ext uri="{FF2B5EF4-FFF2-40B4-BE49-F238E27FC236}">
                  <a16:creationId xmlns:a16="http://schemas.microsoft.com/office/drawing/2014/main" id="{9A22578B-72AC-48AF-01E5-42792B772DDD}"/>
                </a:ext>
              </a:extLst>
            </p:cNvPr>
            <p:cNvCxnSpPr>
              <a:cxnSpLocks/>
              <a:stCxn id="68" idx="0"/>
              <a:endCxn id="73"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75" name="Oval 74">
              <a:extLst>
                <a:ext uri="{FF2B5EF4-FFF2-40B4-BE49-F238E27FC236}">
                  <a16:creationId xmlns:a16="http://schemas.microsoft.com/office/drawing/2014/main" id="{B57A8FCA-9336-AA14-AC6B-6F0AAF37CF1D}"/>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i="1" dirty="0"/>
                <a:t>t</a:t>
              </a:r>
              <a:endParaRPr lang="en-US" sz="1400" dirty="0"/>
            </a:p>
          </p:txBody>
        </p:sp>
        <p:cxnSp>
          <p:nvCxnSpPr>
            <p:cNvPr id="76" name="Straight Arrow Connector 75">
              <a:extLst>
                <a:ext uri="{FF2B5EF4-FFF2-40B4-BE49-F238E27FC236}">
                  <a16:creationId xmlns:a16="http://schemas.microsoft.com/office/drawing/2014/main" id="{6C429B31-B07F-DCC8-5758-F6AD9608E726}"/>
                </a:ext>
              </a:extLst>
            </p:cNvPr>
            <p:cNvCxnSpPr>
              <a:cxnSpLocks/>
              <a:stCxn id="73" idx="0"/>
              <a:endCxn id="75"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81" name="Rectangle 80">
              <a:extLst>
                <a:ext uri="{FF2B5EF4-FFF2-40B4-BE49-F238E27FC236}">
                  <a16:creationId xmlns:a16="http://schemas.microsoft.com/office/drawing/2014/main" id="{2BE193FE-BFB7-1CED-DC0D-DE97410539DB}"/>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00" dirty="0">
                  <a:solidFill>
                    <a:schemeClr val="tx1"/>
                  </a:solidFill>
                  <a:latin typeface="Consolas" panose="020B0609020204030204" pitchFamily="49" charset="0"/>
                </a:rPr>
                <a:t>Int</a:t>
              </a:r>
            </a:p>
          </p:txBody>
        </p:sp>
        <p:sp>
          <p:nvSpPr>
            <p:cNvPr id="85" name="Rectangle 84">
              <a:extLst>
                <a:ext uri="{FF2B5EF4-FFF2-40B4-BE49-F238E27FC236}">
                  <a16:creationId xmlns:a16="http://schemas.microsoft.com/office/drawing/2014/main" id="{70D08ECE-DD31-BBDC-54C5-D02F6BB66C7C}"/>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00" dirty="0">
                  <a:solidFill>
                    <a:schemeClr val="tx1"/>
                  </a:solidFill>
                  <a:latin typeface="Consolas" panose="020B0609020204030204" pitchFamily="49" charset="0"/>
                </a:rPr>
                <a:t>Bool</a:t>
              </a:r>
            </a:p>
          </p:txBody>
        </p:sp>
        <p:sp>
          <p:nvSpPr>
            <p:cNvPr id="89" name="Rectangle 88">
              <a:extLst>
                <a:ext uri="{FF2B5EF4-FFF2-40B4-BE49-F238E27FC236}">
                  <a16:creationId xmlns:a16="http://schemas.microsoft.com/office/drawing/2014/main" id="{C5C1659F-8760-335E-2008-2032C553E590}"/>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 dirty="0">
                  <a:solidFill>
                    <a:schemeClr val="tx1"/>
                  </a:solidFill>
                  <a:latin typeface="Consolas" panose="020B0609020204030204" pitchFamily="49" charset="0"/>
                </a:rPr>
                <a:t>Char</a:t>
              </a:r>
            </a:p>
          </p:txBody>
        </p:sp>
        <p:sp>
          <p:nvSpPr>
            <p:cNvPr id="96" name="Oval 95">
              <a:extLst>
                <a:ext uri="{FF2B5EF4-FFF2-40B4-BE49-F238E27FC236}">
                  <a16:creationId xmlns:a16="http://schemas.microsoft.com/office/drawing/2014/main" id="{8DEBA055-39FD-1E0E-D0A4-16C3FBBAA2B3}"/>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97" name="Oval 96">
              <a:extLst>
                <a:ext uri="{FF2B5EF4-FFF2-40B4-BE49-F238E27FC236}">
                  <a16:creationId xmlns:a16="http://schemas.microsoft.com/office/drawing/2014/main" id="{B6DA4C39-F163-5ADC-6022-6B57CF85FA1F}"/>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98" name="Straight Arrow Connector 97">
              <a:extLst>
                <a:ext uri="{FF2B5EF4-FFF2-40B4-BE49-F238E27FC236}">
                  <a16:creationId xmlns:a16="http://schemas.microsoft.com/office/drawing/2014/main" id="{90D50027-67CD-B358-3929-67DCF2563CA8}"/>
                </a:ext>
              </a:extLst>
            </p:cNvPr>
            <p:cNvCxnSpPr>
              <a:cxnSpLocks/>
              <a:stCxn id="89" idx="0"/>
              <a:endCxn id="97"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D3411D56-743A-4C70-F754-E90FE0F05533}"/>
                </a:ext>
              </a:extLst>
            </p:cNvPr>
            <p:cNvCxnSpPr>
              <a:cxnSpLocks/>
              <a:stCxn id="96"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60CCD303-FAC2-3AAD-F303-875D069CF832}"/>
                </a:ext>
              </a:extLst>
            </p:cNvPr>
            <p:cNvCxnSpPr>
              <a:cxnSpLocks/>
              <a:stCxn id="97"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01" name="Rectangle 100">
              <a:extLst>
                <a:ext uri="{FF2B5EF4-FFF2-40B4-BE49-F238E27FC236}">
                  <a16:creationId xmlns:a16="http://schemas.microsoft.com/office/drawing/2014/main" id="{7C8E89C9-DD0A-8F9B-2A85-F9F56AD79E47}"/>
                </a:ext>
              </a:extLst>
            </p:cNvPr>
            <p:cNvSpPr/>
            <p:nvPr/>
          </p:nvSpPr>
          <p:spPr>
            <a:xfrm>
              <a:off x="134179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h</a:t>
              </a:r>
            </a:p>
          </p:txBody>
        </p:sp>
        <p:sp>
          <p:nvSpPr>
            <p:cNvPr id="102" name="Oval 101">
              <a:extLst>
                <a:ext uri="{FF2B5EF4-FFF2-40B4-BE49-F238E27FC236}">
                  <a16:creationId xmlns:a16="http://schemas.microsoft.com/office/drawing/2014/main" id="{7BA35A58-94F0-2547-7746-5D1D68828870}"/>
                </a:ext>
              </a:extLst>
            </p:cNvPr>
            <p:cNvSpPr/>
            <p:nvPr/>
          </p:nvSpPr>
          <p:spPr>
            <a:xfrm>
              <a:off x="1323263" y="5039905"/>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800" i="1" dirty="0"/>
                <a:t>any</a:t>
              </a:r>
              <a:endParaRPr lang="en-US" sz="1400" i="1" dirty="0"/>
            </a:p>
          </p:txBody>
        </p:sp>
        <p:cxnSp>
          <p:nvCxnSpPr>
            <p:cNvPr id="103" name="Straight Arrow Connector 72">
              <a:extLst>
                <a:ext uri="{FF2B5EF4-FFF2-40B4-BE49-F238E27FC236}">
                  <a16:creationId xmlns:a16="http://schemas.microsoft.com/office/drawing/2014/main" id="{4B885605-B58F-6F80-8B66-44E501599526}"/>
                </a:ext>
              </a:extLst>
            </p:cNvPr>
            <p:cNvCxnSpPr>
              <a:cxnSpLocks/>
              <a:stCxn id="102" idx="2"/>
              <a:endCxn id="101" idx="2"/>
            </p:cNvCxnSpPr>
            <p:nvPr/>
          </p:nvCxnSpPr>
          <p:spPr>
            <a:xfrm rot="10800000" flipH="1">
              <a:off x="1323262" y="4670519"/>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104" name="Straight Arrow Connector 72">
              <a:extLst>
                <a:ext uri="{FF2B5EF4-FFF2-40B4-BE49-F238E27FC236}">
                  <a16:creationId xmlns:a16="http://schemas.microsoft.com/office/drawing/2014/main" id="{31CD7F11-B27A-4634-2DCC-997FEAA5E6FC}"/>
                </a:ext>
              </a:extLst>
            </p:cNvPr>
            <p:cNvCxnSpPr>
              <a:cxnSpLocks/>
              <a:stCxn id="102" idx="6"/>
              <a:endCxn id="101" idx="2"/>
            </p:cNvCxnSpPr>
            <p:nvPr/>
          </p:nvCxnSpPr>
          <p:spPr>
            <a:xfrm flipH="1" flipV="1">
              <a:off x="1570398" y="4670519"/>
              <a:ext cx="241393" cy="555388"/>
            </a:xfrm>
            <a:prstGeom prst="curvedConnector4">
              <a:avLst>
                <a:gd name="adj1" fmla="val -94700"/>
                <a:gd name="adj2" fmla="val 6674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7049B8E8-CB2E-EBEE-CBB9-A0506F8153F2}"/>
                </a:ext>
              </a:extLst>
            </p:cNvPr>
            <p:cNvCxnSpPr>
              <a:cxnSpLocks/>
              <a:stCxn id="101" idx="0"/>
              <a:endCxn id="62" idx="3"/>
            </p:cNvCxnSpPr>
            <p:nvPr/>
          </p:nvCxnSpPr>
          <p:spPr>
            <a:xfrm flipV="1">
              <a:off x="1570398" y="3622845"/>
              <a:ext cx="451950"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5D019180-0E7F-486B-99C9-7504A7771830}"/>
                </a:ext>
              </a:extLst>
            </p:cNvPr>
            <p:cNvCxnSpPr>
              <a:cxnSpLocks/>
              <a:stCxn id="81" idx="0"/>
              <a:endCxn id="102"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7E443FEE-0690-6477-0A0D-8FFE8978C7CA}"/>
                </a:ext>
              </a:extLst>
            </p:cNvPr>
            <p:cNvCxnSpPr>
              <a:cxnSpLocks/>
              <a:stCxn id="85" idx="0"/>
              <a:endCxn id="102"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139B1EDC-C74C-50E6-1731-5C43C2A58F76}"/>
                </a:ext>
              </a:extLst>
            </p:cNvPr>
            <p:cNvCxnSpPr>
              <a:cxnSpLocks/>
              <a:stCxn id="89" idx="0"/>
              <a:endCxn id="102"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grpSp>
      <p:grpSp>
        <p:nvGrpSpPr>
          <p:cNvPr id="157" name="Group 156">
            <a:extLst>
              <a:ext uri="{FF2B5EF4-FFF2-40B4-BE49-F238E27FC236}">
                <a16:creationId xmlns:a16="http://schemas.microsoft.com/office/drawing/2014/main" id="{01C38B6F-ADE7-8842-B948-07457ACC7E39}"/>
              </a:ext>
            </a:extLst>
          </p:cNvPr>
          <p:cNvGrpSpPr/>
          <p:nvPr/>
        </p:nvGrpSpPr>
        <p:grpSpPr>
          <a:xfrm>
            <a:off x="9598459" y="2796642"/>
            <a:ext cx="1848475" cy="2132547"/>
            <a:chOff x="1375757" y="1434636"/>
            <a:chExt cx="4027243" cy="4646147"/>
          </a:xfrm>
        </p:grpSpPr>
        <p:cxnSp>
          <p:nvCxnSpPr>
            <p:cNvPr id="158" name="Straight Arrow Connector 157">
              <a:extLst>
                <a:ext uri="{FF2B5EF4-FFF2-40B4-BE49-F238E27FC236}">
                  <a16:creationId xmlns:a16="http://schemas.microsoft.com/office/drawing/2014/main" id="{844D127E-3926-AFF5-211D-B8556B124F98}"/>
                </a:ext>
              </a:extLst>
            </p:cNvPr>
            <p:cNvCxnSpPr>
              <a:cxnSpLocks/>
              <a:stCxn id="174" idx="0"/>
              <a:endCxn id="189"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59" name="Oval 158">
              <a:extLst>
                <a:ext uri="{FF2B5EF4-FFF2-40B4-BE49-F238E27FC236}">
                  <a16:creationId xmlns:a16="http://schemas.microsoft.com/office/drawing/2014/main" id="{1698EA5A-B8DD-8387-140A-1097494FF6A2}"/>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unary</a:t>
              </a:r>
              <a:endParaRPr lang="en-US" sz="1100" i="1" baseline="-25000" dirty="0"/>
            </a:p>
          </p:txBody>
        </p:sp>
        <p:sp>
          <p:nvSpPr>
            <p:cNvPr id="160" name="Rectangle 159">
              <a:extLst>
                <a:ext uri="{FF2B5EF4-FFF2-40B4-BE49-F238E27FC236}">
                  <a16:creationId xmlns:a16="http://schemas.microsoft.com/office/drawing/2014/main" id="{DD15432B-01C1-13B2-3674-4188D339C421}"/>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f</a:t>
              </a:r>
            </a:p>
          </p:txBody>
        </p:sp>
        <p:cxnSp>
          <p:nvCxnSpPr>
            <p:cNvPr id="162" name="Straight Arrow Connector 161">
              <a:extLst>
                <a:ext uri="{FF2B5EF4-FFF2-40B4-BE49-F238E27FC236}">
                  <a16:creationId xmlns:a16="http://schemas.microsoft.com/office/drawing/2014/main" id="{73B71619-CA23-8194-BE36-17B82868EE7F}"/>
                </a:ext>
              </a:extLst>
            </p:cNvPr>
            <p:cNvCxnSpPr>
              <a:cxnSpLocks/>
              <a:stCxn id="160" idx="0"/>
              <a:endCxn id="159"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187098F9-8E0B-B574-7A46-7ABC5748FE15}"/>
                </a:ext>
              </a:extLst>
            </p:cNvPr>
            <p:cNvCxnSpPr>
              <a:cxnSpLocks/>
              <a:stCxn id="159" idx="0"/>
              <a:endCxn id="170"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65" name="Oval 164">
              <a:extLst>
                <a:ext uri="{FF2B5EF4-FFF2-40B4-BE49-F238E27FC236}">
                  <a16:creationId xmlns:a16="http://schemas.microsoft.com/office/drawing/2014/main" id="{CC03BA81-B044-E333-3BA3-168F3892720D}"/>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scalar</a:t>
              </a:r>
              <a:endParaRPr lang="en-US" sz="800" i="1" baseline="-25000" dirty="0"/>
            </a:p>
          </p:txBody>
        </p:sp>
        <p:sp>
          <p:nvSpPr>
            <p:cNvPr id="166" name="Rectangle 165">
              <a:extLst>
                <a:ext uri="{FF2B5EF4-FFF2-40B4-BE49-F238E27FC236}">
                  <a16:creationId xmlns:a16="http://schemas.microsoft.com/office/drawing/2014/main" id="{02B516C4-2B48-B0E5-319C-B0BEFF2F6292}"/>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67" name="Rectangle 166">
              <a:extLst>
                <a:ext uri="{FF2B5EF4-FFF2-40B4-BE49-F238E27FC236}">
                  <a16:creationId xmlns:a16="http://schemas.microsoft.com/office/drawing/2014/main" id="{1CD94645-5869-2115-496A-42DDC9A95408}"/>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68" name="Straight Arrow Connector 167">
              <a:extLst>
                <a:ext uri="{FF2B5EF4-FFF2-40B4-BE49-F238E27FC236}">
                  <a16:creationId xmlns:a16="http://schemas.microsoft.com/office/drawing/2014/main" id="{1E750B92-F1AD-F006-3E30-4BF4A47EE3BB}"/>
                </a:ext>
              </a:extLst>
            </p:cNvPr>
            <p:cNvCxnSpPr>
              <a:cxnSpLocks/>
              <a:stCxn id="166" idx="0"/>
              <a:endCxn id="165"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9" name="Straight Arrow Connector 168">
              <a:extLst>
                <a:ext uri="{FF2B5EF4-FFF2-40B4-BE49-F238E27FC236}">
                  <a16:creationId xmlns:a16="http://schemas.microsoft.com/office/drawing/2014/main" id="{2E9B3AD9-D62E-994B-A83B-AC4178E9A45B}"/>
                </a:ext>
              </a:extLst>
            </p:cNvPr>
            <p:cNvCxnSpPr>
              <a:cxnSpLocks/>
              <a:stCxn id="167" idx="0"/>
              <a:endCxn id="165"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0" name="Rectangle 169">
              <a:extLst>
                <a:ext uri="{FF2B5EF4-FFF2-40B4-BE49-F238E27FC236}">
                  <a16:creationId xmlns:a16="http://schemas.microsoft.com/office/drawing/2014/main" id="{97570744-2B2B-BF78-3F4A-6C94180005F7}"/>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solidFill>
                    <a:schemeClr val="tx1"/>
                  </a:solidFill>
                  <a:latin typeface="Consolas" panose="020B0609020204030204" pitchFamily="49" charset="0"/>
                </a:rPr>
                <a:t>$</a:t>
              </a:r>
            </a:p>
          </p:txBody>
        </p:sp>
        <p:cxnSp>
          <p:nvCxnSpPr>
            <p:cNvPr id="171" name="Straight Arrow Connector 170">
              <a:extLst>
                <a:ext uri="{FF2B5EF4-FFF2-40B4-BE49-F238E27FC236}">
                  <a16:creationId xmlns:a16="http://schemas.microsoft.com/office/drawing/2014/main" id="{65104FF2-7AF9-2668-978D-4BB67711989D}"/>
                </a:ext>
              </a:extLst>
            </p:cNvPr>
            <p:cNvCxnSpPr>
              <a:cxnSpLocks/>
              <a:stCxn id="165" idx="0"/>
              <a:endCxn id="170"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72" name="Oval 171">
              <a:extLst>
                <a:ext uri="{FF2B5EF4-FFF2-40B4-BE49-F238E27FC236}">
                  <a16:creationId xmlns:a16="http://schemas.microsoft.com/office/drawing/2014/main" id="{0DED1A5A-4EAE-17E0-7D55-C90ED7A9A5DD}"/>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i="1" dirty="0"/>
                <a:t>t</a:t>
              </a:r>
              <a:endParaRPr lang="en-US" sz="1400" dirty="0"/>
            </a:p>
          </p:txBody>
        </p:sp>
        <p:cxnSp>
          <p:nvCxnSpPr>
            <p:cNvPr id="173" name="Straight Arrow Connector 172">
              <a:extLst>
                <a:ext uri="{FF2B5EF4-FFF2-40B4-BE49-F238E27FC236}">
                  <a16:creationId xmlns:a16="http://schemas.microsoft.com/office/drawing/2014/main" id="{6D73A28F-8C7C-2CA5-80C5-0E44EDDCE873}"/>
                </a:ext>
              </a:extLst>
            </p:cNvPr>
            <p:cNvCxnSpPr>
              <a:cxnSpLocks/>
              <a:stCxn id="170" idx="0"/>
              <a:endCxn id="172"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74" name="Rectangle 173">
              <a:extLst>
                <a:ext uri="{FF2B5EF4-FFF2-40B4-BE49-F238E27FC236}">
                  <a16:creationId xmlns:a16="http://schemas.microsoft.com/office/drawing/2014/main" id="{4DBD6062-5457-148A-223C-13C1E622BF18}"/>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00" dirty="0">
                  <a:solidFill>
                    <a:schemeClr val="tx1"/>
                  </a:solidFill>
                  <a:latin typeface="Consolas" panose="020B0609020204030204" pitchFamily="49" charset="0"/>
                </a:rPr>
                <a:t>Int</a:t>
              </a:r>
            </a:p>
          </p:txBody>
        </p:sp>
        <p:sp>
          <p:nvSpPr>
            <p:cNvPr id="175" name="Oval 174">
              <a:extLst>
                <a:ext uri="{FF2B5EF4-FFF2-40B4-BE49-F238E27FC236}">
                  <a16:creationId xmlns:a16="http://schemas.microsoft.com/office/drawing/2014/main" id="{B9DB711A-5E96-5A11-6B64-B2762F2D6A7C}"/>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76" name="Straight Arrow Connector 175">
              <a:extLst>
                <a:ext uri="{FF2B5EF4-FFF2-40B4-BE49-F238E27FC236}">
                  <a16:creationId xmlns:a16="http://schemas.microsoft.com/office/drawing/2014/main" id="{455223CA-BDDC-497D-2CE3-EDCBAC0C392C}"/>
                </a:ext>
              </a:extLst>
            </p:cNvPr>
            <p:cNvCxnSpPr>
              <a:cxnSpLocks/>
              <a:stCxn id="175"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77" name="Straight Arrow Connector 176">
              <a:extLst>
                <a:ext uri="{FF2B5EF4-FFF2-40B4-BE49-F238E27FC236}">
                  <a16:creationId xmlns:a16="http://schemas.microsoft.com/office/drawing/2014/main" id="{C696593F-8FD3-5869-8996-E9D29A03FE28}"/>
                </a:ext>
              </a:extLst>
            </p:cNvPr>
            <p:cNvCxnSpPr>
              <a:cxnSpLocks/>
              <a:stCxn id="174" idx="0"/>
              <a:endCxn id="175"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78" name="Rectangle 177">
              <a:extLst>
                <a:ext uri="{FF2B5EF4-FFF2-40B4-BE49-F238E27FC236}">
                  <a16:creationId xmlns:a16="http://schemas.microsoft.com/office/drawing/2014/main" id="{7D217C0C-AEB1-811F-899E-0E0D5014C05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00" dirty="0">
                  <a:solidFill>
                    <a:schemeClr val="tx1"/>
                  </a:solidFill>
                  <a:latin typeface="Consolas" panose="020B0609020204030204" pitchFamily="49" charset="0"/>
                </a:rPr>
                <a:t>Bool</a:t>
              </a:r>
            </a:p>
          </p:txBody>
        </p:sp>
        <p:sp>
          <p:nvSpPr>
            <p:cNvPr id="179" name="Oval 178">
              <a:extLst>
                <a:ext uri="{FF2B5EF4-FFF2-40B4-BE49-F238E27FC236}">
                  <a16:creationId xmlns:a16="http://schemas.microsoft.com/office/drawing/2014/main" id="{5A19B1A7-B1E8-329D-FFD1-84E9C9E89666}"/>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80" name="Straight Arrow Connector 179">
              <a:extLst>
                <a:ext uri="{FF2B5EF4-FFF2-40B4-BE49-F238E27FC236}">
                  <a16:creationId xmlns:a16="http://schemas.microsoft.com/office/drawing/2014/main" id="{6BFA7ADD-5415-1E7C-A9C5-D433E3201C3F}"/>
                </a:ext>
              </a:extLst>
            </p:cNvPr>
            <p:cNvCxnSpPr>
              <a:cxnSpLocks/>
              <a:stCxn id="179"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81" name="Straight Arrow Connector 180">
              <a:extLst>
                <a:ext uri="{FF2B5EF4-FFF2-40B4-BE49-F238E27FC236}">
                  <a16:creationId xmlns:a16="http://schemas.microsoft.com/office/drawing/2014/main" id="{2C8D7D2A-B6BA-512F-03C4-1F0F0369910B}"/>
                </a:ext>
              </a:extLst>
            </p:cNvPr>
            <p:cNvCxnSpPr>
              <a:cxnSpLocks/>
              <a:stCxn id="178" idx="0"/>
              <a:endCxn id="179"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82" name="Rectangle 181">
              <a:extLst>
                <a:ext uri="{FF2B5EF4-FFF2-40B4-BE49-F238E27FC236}">
                  <a16:creationId xmlns:a16="http://schemas.microsoft.com/office/drawing/2014/main" id="{B300568B-4C96-7D08-6673-C962A6E5B07D}"/>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 dirty="0">
                  <a:solidFill>
                    <a:schemeClr val="tx1"/>
                  </a:solidFill>
                  <a:latin typeface="Consolas" panose="020B0609020204030204" pitchFamily="49" charset="0"/>
                </a:rPr>
                <a:t>Char</a:t>
              </a:r>
            </a:p>
          </p:txBody>
        </p:sp>
        <p:sp>
          <p:nvSpPr>
            <p:cNvPr id="189" name="Oval 188">
              <a:extLst>
                <a:ext uri="{FF2B5EF4-FFF2-40B4-BE49-F238E27FC236}">
                  <a16:creationId xmlns:a16="http://schemas.microsoft.com/office/drawing/2014/main" id="{CFDC6887-E945-F39D-C73C-79B6DDEBCD1C}"/>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190" name="Oval 189">
              <a:extLst>
                <a:ext uri="{FF2B5EF4-FFF2-40B4-BE49-F238E27FC236}">
                  <a16:creationId xmlns:a16="http://schemas.microsoft.com/office/drawing/2014/main" id="{556BCBAE-4784-561A-233E-6B4A1428953F}"/>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91" name="Straight Arrow Connector 190">
              <a:extLst>
                <a:ext uri="{FF2B5EF4-FFF2-40B4-BE49-F238E27FC236}">
                  <a16:creationId xmlns:a16="http://schemas.microsoft.com/office/drawing/2014/main" id="{D62CD0DB-9433-A257-12B6-38007EA599C2}"/>
                </a:ext>
              </a:extLst>
            </p:cNvPr>
            <p:cNvCxnSpPr>
              <a:cxnSpLocks/>
              <a:stCxn id="182" idx="0"/>
              <a:endCxn id="190"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92" name="Straight Arrow Connector 191">
              <a:extLst>
                <a:ext uri="{FF2B5EF4-FFF2-40B4-BE49-F238E27FC236}">
                  <a16:creationId xmlns:a16="http://schemas.microsoft.com/office/drawing/2014/main" id="{67C790C1-18DC-DE7D-AFD6-52E67977450E}"/>
                </a:ext>
              </a:extLst>
            </p:cNvPr>
            <p:cNvCxnSpPr>
              <a:cxnSpLocks/>
              <a:stCxn id="189"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93" name="Straight Arrow Connector 192">
              <a:extLst>
                <a:ext uri="{FF2B5EF4-FFF2-40B4-BE49-F238E27FC236}">
                  <a16:creationId xmlns:a16="http://schemas.microsoft.com/office/drawing/2014/main" id="{20F79A56-D888-CC13-4B45-E26EAECAC091}"/>
                </a:ext>
              </a:extLst>
            </p:cNvPr>
            <p:cNvCxnSpPr>
              <a:cxnSpLocks/>
              <a:stCxn id="190"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grpSp>
      <p:grpSp>
        <p:nvGrpSpPr>
          <p:cNvPr id="202" name="Group 201">
            <a:extLst>
              <a:ext uri="{FF2B5EF4-FFF2-40B4-BE49-F238E27FC236}">
                <a16:creationId xmlns:a16="http://schemas.microsoft.com/office/drawing/2014/main" id="{3788BF40-13E1-ADA4-BBDF-FAD36ED5F9C0}"/>
              </a:ext>
            </a:extLst>
          </p:cNvPr>
          <p:cNvGrpSpPr/>
          <p:nvPr/>
        </p:nvGrpSpPr>
        <p:grpSpPr>
          <a:xfrm>
            <a:off x="7329320" y="4601056"/>
            <a:ext cx="1848475" cy="2132547"/>
            <a:chOff x="1375757" y="1434636"/>
            <a:chExt cx="4027243" cy="4646147"/>
          </a:xfrm>
        </p:grpSpPr>
        <p:cxnSp>
          <p:nvCxnSpPr>
            <p:cNvPr id="203" name="Straight Arrow Connector 202">
              <a:extLst>
                <a:ext uri="{FF2B5EF4-FFF2-40B4-BE49-F238E27FC236}">
                  <a16:creationId xmlns:a16="http://schemas.microsoft.com/office/drawing/2014/main" id="{EE53D49B-5A16-8FD6-4C64-96C0DCE87142}"/>
                </a:ext>
              </a:extLst>
            </p:cNvPr>
            <p:cNvCxnSpPr>
              <a:cxnSpLocks/>
              <a:stCxn id="219" idx="0"/>
              <a:endCxn id="234"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04" name="Oval 203">
              <a:extLst>
                <a:ext uri="{FF2B5EF4-FFF2-40B4-BE49-F238E27FC236}">
                  <a16:creationId xmlns:a16="http://schemas.microsoft.com/office/drawing/2014/main" id="{68589F5C-13EB-C2DC-260B-A70FB3BB8076}"/>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unary</a:t>
              </a:r>
              <a:endParaRPr lang="en-US" sz="1100" i="1" baseline="-25000" dirty="0"/>
            </a:p>
          </p:txBody>
        </p:sp>
        <p:sp>
          <p:nvSpPr>
            <p:cNvPr id="206" name="Rectangle 205">
              <a:extLst>
                <a:ext uri="{FF2B5EF4-FFF2-40B4-BE49-F238E27FC236}">
                  <a16:creationId xmlns:a16="http://schemas.microsoft.com/office/drawing/2014/main" id="{DF1EEC96-4226-06A0-B893-FC5AD1D6232B}"/>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g</a:t>
              </a:r>
            </a:p>
          </p:txBody>
        </p:sp>
        <p:cxnSp>
          <p:nvCxnSpPr>
            <p:cNvPr id="208" name="Straight Arrow Connector 207">
              <a:extLst>
                <a:ext uri="{FF2B5EF4-FFF2-40B4-BE49-F238E27FC236}">
                  <a16:creationId xmlns:a16="http://schemas.microsoft.com/office/drawing/2014/main" id="{A3756BCA-7348-03CE-684C-03BA8D2883B4}"/>
                </a:ext>
              </a:extLst>
            </p:cNvPr>
            <p:cNvCxnSpPr>
              <a:cxnSpLocks/>
              <a:stCxn id="206" idx="0"/>
              <a:endCxn id="204"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09" name="Straight Arrow Connector 208">
              <a:extLst>
                <a:ext uri="{FF2B5EF4-FFF2-40B4-BE49-F238E27FC236}">
                  <a16:creationId xmlns:a16="http://schemas.microsoft.com/office/drawing/2014/main" id="{39DCC90A-44D9-C572-771A-881B4D5852B0}"/>
                </a:ext>
              </a:extLst>
            </p:cNvPr>
            <p:cNvCxnSpPr>
              <a:cxnSpLocks/>
              <a:stCxn id="204" idx="0"/>
              <a:endCxn id="215"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0" name="Oval 209">
              <a:extLst>
                <a:ext uri="{FF2B5EF4-FFF2-40B4-BE49-F238E27FC236}">
                  <a16:creationId xmlns:a16="http://schemas.microsoft.com/office/drawing/2014/main" id="{6112FE87-F490-7CF7-C1B5-67C674F2E3E3}"/>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scalar</a:t>
              </a:r>
              <a:endParaRPr lang="en-US" sz="800" i="1" baseline="-25000" dirty="0"/>
            </a:p>
          </p:txBody>
        </p:sp>
        <p:sp>
          <p:nvSpPr>
            <p:cNvPr id="211" name="Rectangle 210">
              <a:extLst>
                <a:ext uri="{FF2B5EF4-FFF2-40B4-BE49-F238E27FC236}">
                  <a16:creationId xmlns:a16="http://schemas.microsoft.com/office/drawing/2014/main" id="{5D3882AD-2729-8954-FC0B-A51601F78D76}"/>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212" name="Rectangle 211">
              <a:extLst>
                <a:ext uri="{FF2B5EF4-FFF2-40B4-BE49-F238E27FC236}">
                  <a16:creationId xmlns:a16="http://schemas.microsoft.com/office/drawing/2014/main" id="{61AAB9C8-6791-C8D6-0DD5-674F02B8DD23}"/>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213" name="Straight Arrow Connector 212">
              <a:extLst>
                <a:ext uri="{FF2B5EF4-FFF2-40B4-BE49-F238E27FC236}">
                  <a16:creationId xmlns:a16="http://schemas.microsoft.com/office/drawing/2014/main" id="{BF1DF997-C2C0-0D86-E250-34D65BB47C3A}"/>
                </a:ext>
              </a:extLst>
            </p:cNvPr>
            <p:cNvCxnSpPr>
              <a:cxnSpLocks/>
              <a:stCxn id="211" idx="0"/>
              <a:endCxn id="210"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214" name="Straight Arrow Connector 213">
              <a:extLst>
                <a:ext uri="{FF2B5EF4-FFF2-40B4-BE49-F238E27FC236}">
                  <a16:creationId xmlns:a16="http://schemas.microsoft.com/office/drawing/2014/main" id="{910B5768-3BB8-E25B-4C79-B701529A4C7C}"/>
                </a:ext>
              </a:extLst>
            </p:cNvPr>
            <p:cNvCxnSpPr>
              <a:cxnSpLocks/>
              <a:stCxn id="212" idx="0"/>
              <a:endCxn id="210"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15" name="Rectangle 214">
              <a:extLst>
                <a:ext uri="{FF2B5EF4-FFF2-40B4-BE49-F238E27FC236}">
                  <a16:creationId xmlns:a16="http://schemas.microsoft.com/office/drawing/2014/main" id="{14EF3C8F-0326-57A5-FF2C-2C17CB719BA5}"/>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solidFill>
                    <a:schemeClr val="tx1"/>
                  </a:solidFill>
                  <a:latin typeface="Consolas" panose="020B0609020204030204" pitchFamily="49" charset="0"/>
                </a:rPr>
                <a:t>$</a:t>
              </a:r>
            </a:p>
          </p:txBody>
        </p:sp>
        <p:cxnSp>
          <p:nvCxnSpPr>
            <p:cNvPr id="216" name="Straight Arrow Connector 215">
              <a:extLst>
                <a:ext uri="{FF2B5EF4-FFF2-40B4-BE49-F238E27FC236}">
                  <a16:creationId xmlns:a16="http://schemas.microsoft.com/office/drawing/2014/main" id="{038692E2-9024-502C-420A-BEF84037EB59}"/>
                </a:ext>
              </a:extLst>
            </p:cNvPr>
            <p:cNvCxnSpPr>
              <a:cxnSpLocks/>
              <a:stCxn id="210" idx="0"/>
              <a:endCxn id="215"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7" name="Oval 216">
              <a:extLst>
                <a:ext uri="{FF2B5EF4-FFF2-40B4-BE49-F238E27FC236}">
                  <a16:creationId xmlns:a16="http://schemas.microsoft.com/office/drawing/2014/main" id="{FF3473E0-CA47-B658-0705-1A01BE17740E}"/>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i="1" dirty="0"/>
                <a:t>t</a:t>
              </a:r>
              <a:endParaRPr lang="en-US" sz="1400" dirty="0"/>
            </a:p>
          </p:txBody>
        </p:sp>
        <p:cxnSp>
          <p:nvCxnSpPr>
            <p:cNvPr id="218" name="Straight Arrow Connector 217">
              <a:extLst>
                <a:ext uri="{FF2B5EF4-FFF2-40B4-BE49-F238E27FC236}">
                  <a16:creationId xmlns:a16="http://schemas.microsoft.com/office/drawing/2014/main" id="{4FAEC2C9-728C-45D0-3902-66B1B20590BC}"/>
                </a:ext>
              </a:extLst>
            </p:cNvPr>
            <p:cNvCxnSpPr>
              <a:cxnSpLocks/>
              <a:stCxn id="215" idx="0"/>
              <a:endCxn id="217"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9" name="Rectangle 218">
              <a:extLst>
                <a:ext uri="{FF2B5EF4-FFF2-40B4-BE49-F238E27FC236}">
                  <a16:creationId xmlns:a16="http://schemas.microsoft.com/office/drawing/2014/main" id="{60B5A6CE-F75B-DC08-09A7-F3B1D9806AB8}"/>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00" dirty="0">
                  <a:solidFill>
                    <a:schemeClr val="tx1"/>
                  </a:solidFill>
                  <a:latin typeface="Consolas" panose="020B0609020204030204" pitchFamily="49" charset="0"/>
                </a:rPr>
                <a:t>Int</a:t>
              </a:r>
            </a:p>
          </p:txBody>
        </p:sp>
        <p:sp>
          <p:nvSpPr>
            <p:cNvPr id="227" name="Rectangle 226">
              <a:extLst>
                <a:ext uri="{FF2B5EF4-FFF2-40B4-BE49-F238E27FC236}">
                  <a16:creationId xmlns:a16="http://schemas.microsoft.com/office/drawing/2014/main" id="{0940BF4D-EE6D-8BF6-7C22-DA3FA45B93C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 dirty="0">
                  <a:solidFill>
                    <a:schemeClr val="tx1"/>
                  </a:solidFill>
                  <a:latin typeface="Consolas" panose="020B0609020204030204" pitchFamily="49" charset="0"/>
                </a:rPr>
                <a:t>Char</a:t>
              </a:r>
            </a:p>
          </p:txBody>
        </p:sp>
        <p:sp>
          <p:nvSpPr>
            <p:cNvPr id="228" name="Oval 227">
              <a:extLst>
                <a:ext uri="{FF2B5EF4-FFF2-40B4-BE49-F238E27FC236}">
                  <a16:creationId xmlns:a16="http://schemas.microsoft.com/office/drawing/2014/main" id="{8C1B47C0-C6CC-FFD7-1ED3-B100B8D59266}"/>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229" name="Oval 228">
              <a:extLst>
                <a:ext uri="{FF2B5EF4-FFF2-40B4-BE49-F238E27FC236}">
                  <a16:creationId xmlns:a16="http://schemas.microsoft.com/office/drawing/2014/main" id="{AAA968DF-330C-C407-802E-4516B9B65FC8}"/>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30" name="Straight Arrow Connector 229">
              <a:extLst>
                <a:ext uri="{FF2B5EF4-FFF2-40B4-BE49-F238E27FC236}">
                  <a16:creationId xmlns:a16="http://schemas.microsoft.com/office/drawing/2014/main" id="{FF9FD78E-BF27-DAAA-3171-049009B77DE8}"/>
                </a:ext>
              </a:extLst>
            </p:cNvPr>
            <p:cNvCxnSpPr>
              <a:cxnSpLocks/>
              <a:stCxn id="227" idx="0"/>
              <a:endCxn id="228"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31" name="Straight Arrow Connector 230">
              <a:extLst>
                <a:ext uri="{FF2B5EF4-FFF2-40B4-BE49-F238E27FC236}">
                  <a16:creationId xmlns:a16="http://schemas.microsoft.com/office/drawing/2014/main" id="{CB8D3F68-1A41-DF6E-5580-5C900AF43F5E}"/>
                </a:ext>
              </a:extLst>
            </p:cNvPr>
            <p:cNvCxnSpPr>
              <a:cxnSpLocks/>
              <a:stCxn id="219" idx="0"/>
              <a:endCxn id="229"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32" name="Straight Arrow Connector 231">
              <a:extLst>
                <a:ext uri="{FF2B5EF4-FFF2-40B4-BE49-F238E27FC236}">
                  <a16:creationId xmlns:a16="http://schemas.microsoft.com/office/drawing/2014/main" id="{629CB108-9DEA-8BC3-D053-7326B6DEA1A0}"/>
                </a:ext>
              </a:extLst>
            </p:cNvPr>
            <p:cNvCxnSpPr>
              <a:cxnSpLocks/>
              <a:stCxn id="228" idx="0"/>
              <a:endCxn id="206"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33" name="Straight Arrow Connector 232">
              <a:extLst>
                <a:ext uri="{FF2B5EF4-FFF2-40B4-BE49-F238E27FC236}">
                  <a16:creationId xmlns:a16="http://schemas.microsoft.com/office/drawing/2014/main" id="{939EAA24-C404-F6C7-FE21-B384B8FB7CD2}"/>
                </a:ext>
              </a:extLst>
            </p:cNvPr>
            <p:cNvCxnSpPr>
              <a:cxnSpLocks/>
              <a:stCxn id="229" idx="0"/>
              <a:endCxn id="206"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34" name="Oval 233">
              <a:extLst>
                <a:ext uri="{FF2B5EF4-FFF2-40B4-BE49-F238E27FC236}">
                  <a16:creationId xmlns:a16="http://schemas.microsoft.com/office/drawing/2014/main" id="{875A77EF-676D-74FC-749A-77169571D5A5}"/>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235" name="Oval 234">
              <a:extLst>
                <a:ext uri="{FF2B5EF4-FFF2-40B4-BE49-F238E27FC236}">
                  <a16:creationId xmlns:a16="http://schemas.microsoft.com/office/drawing/2014/main" id="{036B6DCE-AD8E-3CD8-65F6-02FD419DB3FE}"/>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36" name="Straight Arrow Connector 235">
              <a:extLst>
                <a:ext uri="{FF2B5EF4-FFF2-40B4-BE49-F238E27FC236}">
                  <a16:creationId xmlns:a16="http://schemas.microsoft.com/office/drawing/2014/main" id="{9CF6A60B-951F-231A-836E-15129C5DDC16}"/>
                </a:ext>
              </a:extLst>
            </p:cNvPr>
            <p:cNvCxnSpPr>
              <a:cxnSpLocks/>
              <a:stCxn id="227" idx="0"/>
              <a:endCxn id="235"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237" name="Straight Arrow Connector 236">
              <a:extLst>
                <a:ext uri="{FF2B5EF4-FFF2-40B4-BE49-F238E27FC236}">
                  <a16:creationId xmlns:a16="http://schemas.microsoft.com/office/drawing/2014/main" id="{F2221B04-1B81-A512-3609-F9815DA4DCFA}"/>
                </a:ext>
              </a:extLst>
            </p:cNvPr>
            <p:cNvCxnSpPr>
              <a:cxnSpLocks/>
              <a:stCxn id="234"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238" name="Straight Arrow Connector 237">
              <a:extLst>
                <a:ext uri="{FF2B5EF4-FFF2-40B4-BE49-F238E27FC236}">
                  <a16:creationId xmlns:a16="http://schemas.microsoft.com/office/drawing/2014/main" id="{9A41C435-902C-9853-AEA3-F2A21C25B19A}"/>
                </a:ext>
              </a:extLst>
            </p:cNvPr>
            <p:cNvCxnSpPr>
              <a:cxnSpLocks/>
              <a:stCxn id="235"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grpSp>
      <p:sp>
        <p:nvSpPr>
          <p:cNvPr id="56" name="Right Arrow 55">
            <a:extLst>
              <a:ext uri="{FF2B5EF4-FFF2-40B4-BE49-F238E27FC236}">
                <a16:creationId xmlns:a16="http://schemas.microsoft.com/office/drawing/2014/main" id="{AF36030E-8F1A-5360-A51B-57C767B195FB}"/>
              </a:ext>
            </a:extLst>
          </p:cNvPr>
          <p:cNvSpPr/>
          <p:nvPr/>
        </p:nvSpPr>
        <p:spPr>
          <a:xfrm rot="19496399">
            <a:off x="5595329" y="3268089"/>
            <a:ext cx="1330727" cy="390480"/>
          </a:xfrm>
          <a:prstGeom prst="rightArrow">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7" name="Right Arrow 246">
            <a:extLst>
              <a:ext uri="{FF2B5EF4-FFF2-40B4-BE49-F238E27FC236}">
                <a16:creationId xmlns:a16="http://schemas.microsoft.com/office/drawing/2014/main" id="{93CA560C-8203-4A5F-37F9-80C5EE1E34FA}"/>
              </a:ext>
            </a:extLst>
          </p:cNvPr>
          <p:cNvSpPr/>
          <p:nvPr/>
        </p:nvSpPr>
        <p:spPr>
          <a:xfrm>
            <a:off x="5984127" y="4115450"/>
            <a:ext cx="2946931" cy="390480"/>
          </a:xfrm>
          <a:prstGeom prst="rightArrow">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8" name="Right Arrow 247">
            <a:extLst>
              <a:ext uri="{FF2B5EF4-FFF2-40B4-BE49-F238E27FC236}">
                <a16:creationId xmlns:a16="http://schemas.microsoft.com/office/drawing/2014/main" id="{1DA505DA-8962-8BE0-5EAB-B17A442F05FA}"/>
              </a:ext>
            </a:extLst>
          </p:cNvPr>
          <p:cNvSpPr/>
          <p:nvPr/>
        </p:nvSpPr>
        <p:spPr>
          <a:xfrm rot="1959846">
            <a:off x="5698558" y="5164103"/>
            <a:ext cx="1469679" cy="390480"/>
          </a:xfrm>
          <a:prstGeom prst="rightArrow">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9" name="Rectangle 248">
            <a:extLst>
              <a:ext uri="{FF2B5EF4-FFF2-40B4-BE49-F238E27FC236}">
                <a16:creationId xmlns:a16="http://schemas.microsoft.com/office/drawing/2014/main" id="{ABB22919-F42B-2C94-D1D1-C9593F5A6450}"/>
              </a:ext>
            </a:extLst>
          </p:cNvPr>
          <p:cNvSpPr/>
          <p:nvPr/>
        </p:nvSpPr>
        <p:spPr>
          <a:xfrm>
            <a:off x="5709399" y="4083227"/>
            <a:ext cx="3760278" cy="2881244"/>
          </a:xfrm>
          <a:prstGeom prst="rect">
            <a:avLst/>
          </a:prstGeom>
          <a:solidFill>
            <a:srgbClr val="FFFFFF">
              <a:alpha val="7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A217CDF3-2549-7B5A-426A-6CF81A7C09B0}"/>
              </a:ext>
            </a:extLst>
          </p:cNvPr>
          <p:cNvSpPr/>
          <p:nvPr/>
        </p:nvSpPr>
        <p:spPr>
          <a:xfrm>
            <a:off x="9379525" y="2392213"/>
            <a:ext cx="3760278" cy="2881244"/>
          </a:xfrm>
          <a:prstGeom prst="rect">
            <a:avLst/>
          </a:prstGeom>
          <a:solidFill>
            <a:srgbClr val="FFFFFF">
              <a:alpha val="7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0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25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39</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8" name="Rectangle 7">
            <a:extLst>
              <a:ext uri="{FF2B5EF4-FFF2-40B4-BE49-F238E27FC236}">
                <a16:creationId xmlns:a16="http://schemas.microsoft.com/office/drawing/2014/main" id="{10F60AA8-D54A-0412-16F6-35EBF9FBA226}"/>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F226C77-E163-2E6C-8532-ABE3D7E332C9}"/>
              </a:ext>
            </a:extLst>
          </p:cNvPr>
          <p:cNvCxnSpPr>
            <a:cxnSpLocks/>
            <a:stCxn id="8" idx="0"/>
            <a:endCxn id="6"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6" name="Oval 25">
            <a:extLst>
              <a:ext uri="{FF2B5EF4-FFF2-40B4-BE49-F238E27FC236}">
                <a16:creationId xmlns:a16="http://schemas.microsoft.com/office/drawing/2014/main" id="{9B04FA45-70E7-F391-F2ED-70FE44AC7B09}"/>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7" name="Straight Arrow Connector 26">
            <a:extLst>
              <a:ext uri="{FF2B5EF4-FFF2-40B4-BE49-F238E27FC236}">
                <a16:creationId xmlns:a16="http://schemas.microsoft.com/office/drawing/2014/main" id="{60597009-26ED-5FCF-CA01-39F57F1988B8}"/>
              </a:ext>
            </a:extLst>
          </p:cNvPr>
          <p:cNvCxnSpPr>
            <a:cxnSpLocks/>
            <a:stCxn id="26"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B0229BB-316B-F6B6-E208-E13E6F2BB4FB}"/>
              </a:ext>
            </a:extLst>
          </p:cNvPr>
          <p:cNvCxnSpPr>
            <a:cxnSpLocks/>
            <a:stCxn id="25" idx="0"/>
            <a:endCxn id="26"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4" name="Oval 33">
            <a:extLst>
              <a:ext uri="{FF2B5EF4-FFF2-40B4-BE49-F238E27FC236}">
                <a16:creationId xmlns:a16="http://schemas.microsoft.com/office/drawing/2014/main" id="{1E211D0A-1E77-6E2A-C492-4C012D11D83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5" name="Oval 34">
            <a:extLst>
              <a:ext uri="{FF2B5EF4-FFF2-40B4-BE49-F238E27FC236}">
                <a16:creationId xmlns:a16="http://schemas.microsoft.com/office/drawing/2014/main" id="{507B1922-85E1-3B9F-F3AE-DDD4E90563F5}"/>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6" name="Straight Arrow Connector 35">
            <a:extLst>
              <a:ext uri="{FF2B5EF4-FFF2-40B4-BE49-F238E27FC236}">
                <a16:creationId xmlns:a16="http://schemas.microsoft.com/office/drawing/2014/main" id="{EB09FA13-252E-FB8D-309D-F5DC5ED5C87F}"/>
              </a:ext>
            </a:extLst>
          </p:cNvPr>
          <p:cNvCxnSpPr>
            <a:cxnSpLocks/>
            <a:stCxn id="33" idx="0"/>
            <a:endCxn id="34"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69C320D-E60A-B849-F2FF-D81323F00039}"/>
              </a:ext>
            </a:extLst>
          </p:cNvPr>
          <p:cNvCxnSpPr>
            <a:cxnSpLocks/>
            <a:stCxn id="25" idx="0"/>
            <a:endCxn id="35"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E1B54A2-DD74-9387-0564-6A4BB176DF02}"/>
              </a:ext>
            </a:extLst>
          </p:cNvPr>
          <p:cNvCxnSpPr>
            <a:cxnSpLocks/>
            <a:stCxn id="34" idx="0"/>
            <a:endCxn id="8"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BBC00EF-A3DF-23E8-071A-406F7D1CB970}"/>
              </a:ext>
            </a:extLst>
          </p:cNvPr>
          <p:cNvCxnSpPr>
            <a:cxnSpLocks/>
            <a:stCxn id="35" idx="0"/>
            <a:endCxn id="8"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7" name="Oval 46">
            <a:extLst>
              <a:ext uri="{FF2B5EF4-FFF2-40B4-BE49-F238E27FC236}">
                <a16:creationId xmlns:a16="http://schemas.microsoft.com/office/drawing/2014/main" id="{E6A6F5B6-A516-94A7-1F32-885FC5616FEB}"/>
              </a:ext>
            </a:extLst>
          </p:cNvPr>
          <p:cNvSpPr/>
          <p:nvPr/>
        </p:nvSpPr>
        <p:spPr>
          <a:xfrm>
            <a:off x="1323263" y="5039905"/>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8" name="Straight Arrow Connector 72">
            <a:extLst>
              <a:ext uri="{FF2B5EF4-FFF2-40B4-BE49-F238E27FC236}">
                <a16:creationId xmlns:a16="http://schemas.microsoft.com/office/drawing/2014/main" id="{486C5BD6-B6F5-3460-C6DE-7C5C66D79F2C}"/>
              </a:ext>
            </a:extLst>
          </p:cNvPr>
          <p:cNvCxnSpPr>
            <a:cxnSpLocks/>
            <a:stCxn id="47" idx="2"/>
            <a:endCxn id="46" idx="2"/>
          </p:cNvCxnSpPr>
          <p:nvPr/>
        </p:nvCxnSpPr>
        <p:spPr>
          <a:xfrm rot="10800000" flipH="1">
            <a:off x="1323262" y="4670519"/>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49" name="Straight Arrow Connector 72">
            <a:extLst>
              <a:ext uri="{FF2B5EF4-FFF2-40B4-BE49-F238E27FC236}">
                <a16:creationId xmlns:a16="http://schemas.microsoft.com/office/drawing/2014/main" id="{0988ED49-155D-D835-E7E7-0D3D35735DD2}"/>
              </a:ext>
            </a:extLst>
          </p:cNvPr>
          <p:cNvCxnSpPr>
            <a:cxnSpLocks/>
            <a:stCxn id="47" idx="6"/>
            <a:endCxn id="46" idx="2"/>
          </p:cNvCxnSpPr>
          <p:nvPr/>
        </p:nvCxnSpPr>
        <p:spPr>
          <a:xfrm flipH="1" flipV="1">
            <a:off x="1570398" y="4670519"/>
            <a:ext cx="241393" cy="555388"/>
          </a:xfrm>
          <a:prstGeom prst="curvedConnector4">
            <a:avLst>
              <a:gd name="adj1" fmla="val -94700"/>
              <a:gd name="adj2" fmla="val 6674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82ED07-001C-C64D-8715-2D56315D9948}"/>
              </a:ext>
            </a:extLst>
          </p:cNvPr>
          <p:cNvCxnSpPr>
            <a:cxnSpLocks/>
            <a:stCxn id="25" idx="0"/>
            <a:endCxn id="47"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278C980-B732-25AA-DDED-235E40A93D3F}"/>
              </a:ext>
            </a:extLst>
          </p:cNvPr>
          <p:cNvCxnSpPr>
            <a:cxnSpLocks/>
            <a:stCxn id="29" idx="0"/>
            <a:endCxn id="47"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F2B2B1B-B7BA-C83E-5089-8BC442B592E7}"/>
              </a:ext>
            </a:extLst>
          </p:cNvPr>
          <p:cNvCxnSpPr>
            <a:cxnSpLocks/>
            <a:stCxn id="33" idx="0"/>
            <a:endCxn id="47"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7" name="TextBox 56">
            <a:extLst>
              <a:ext uri="{FF2B5EF4-FFF2-40B4-BE49-F238E27FC236}">
                <a16:creationId xmlns:a16="http://schemas.microsoft.com/office/drawing/2014/main" id="{CDE4C66C-8042-E5CD-6085-2C6C4B745A49}"/>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t>targ</a:t>
            </a:r>
            <a:r>
              <a:rPr lang="en-US" sz="1600" dirty="0"/>
              <a:t> = v</a:t>
            </a:r>
            <a:r>
              <a:rPr lang="en-US" sz="1600" baseline="-25000" dirty="0"/>
              <a:t>1</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sp>
        <p:nvSpPr>
          <p:cNvPr id="3" name="TextBox 2">
            <a:extLst>
              <a:ext uri="{FF2B5EF4-FFF2-40B4-BE49-F238E27FC236}">
                <a16:creationId xmlns:a16="http://schemas.microsoft.com/office/drawing/2014/main" id="{AEDAE1D1-51B1-029C-A2C3-53AF453E0823}"/>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412504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1.45833E-6 -3.7037E-6 L -0.05886 0.13681 " pathEditMode="relative" rAng="0" ptsTypes="AA">
                                      <p:cBhvr>
                                        <p:cTn id="40" dur="500" fill="hold"/>
                                        <p:tgtEl>
                                          <p:spTgt spid="59"/>
                                        </p:tgtEl>
                                        <p:attrNameLst>
                                          <p:attrName>ppt_x</p:attrName>
                                          <p:attrName>ppt_y</p:attrName>
                                        </p:attrNameLst>
                                      </p:cBhvr>
                                      <p:rCtr x="-2943" y="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6" grpId="0" animBg="1"/>
      <p:bldP spid="30" grpId="0" animBg="1"/>
      <p:bldP spid="34" grpId="0" animBg="1"/>
      <p:bldP spid="35" grpId="0" animBg="1"/>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992C596-210A-09D9-37FF-CB2966A59EF3}"/>
              </a:ext>
            </a:extLst>
          </p:cNvPr>
          <p:cNvSpPr txBox="1"/>
          <p:nvPr/>
        </p:nvSpPr>
        <p:spPr>
          <a:xfrm>
            <a:off x="1895782" y="2978593"/>
            <a:ext cx="1145512" cy="923330"/>
          </a:xfrm>
          <a:prstGeom prst="rect">
            <a:avLst/>
          </a:prstGeom>
          <a:noFill/>
        </p:spPr>
        <p:txBody>
          <a:bodyPr wrap="square" rtlCol="0">
            <a:spAutoFit/>
          </a:bodyPr>
          <a:lstStyle/>
          <a:p>
            <a:pPr algn="ctr"/>
            <a:r>
              <a:rPr lang="el-GR" sz="5400" dirty="0"/>
              <a:t>τ</a:t>
            </a:r>
            <a:endParaRPr lang="en-US" sz="5400" dirty="0"/>
          </a:p>
        </p:txBody>
      </p:sp>
      <p:sp>
        <p:nvSpPr>
          <p:cNvPr id="4" name="Slide Number Placeholder 3">
            <a:extLst>
              <a:ext uri="{FF2B5EF4-FFF2-40B4-BE49-F238E27FC236}">
                <a16:creationId xmlns:a16="http://schemas.microsoft.com/office/drawing/2014/main" id="{BC10C2F7-9DEB-6881-C3EA-883B5C4C09B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4</a:t>
            </a:fld>
            <a:endParaRPr lang="en-US"/>
          </a:p>
        </p:txBody>
      </p:sp>
      <p:cxnSp>
        <p:nvCxnSpPr>
          <p:cNvPr id="15" name="Straight Arrow Connector 14">
            <a:extLst>
              <a:ext uri="{FF2B5EF4-FFF2-40B4-BE49-F238E27FC236}">
                <a16:creationId xmlns:a16="http://schemas.microsoft.com/office/drawing/2014/main" id="{C303FA28-B20F-1EA8-AB14-611D59053C0F}"/>
              </a:ext>
            </a:extLst>
          </p:cNvPr>
          <p:cNvCxnSpPr>
            <a:cxnSpLocks/>
          </p:cNvCxnSpPr>
          <p:nvPr/>
        </p:nvCxnSpPr>
        <p:spPr>
          <a:xfrm flipH="1">
            <a:off x="7021492" y="3548182"/>
            <a:ext cx="640080"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pic>
        <p:nvPicPr>
          <p:cNvPr id="17" name="Picture 16" descr="Image result for cogwheels">
            <a:extLst>
              <a:ext uri="{FF2B5EF4-FFF2-40B4-BE49-F238E27FC236}">
                <a16:creationId xmlns:a16="http://schemas.microsoft.com/office/drawing/2014/main" id="{24070909-BBAC-C32D-714A-48AD4B18CD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464" y="3153293"/>
            <a:ext cx="891219" cy="78977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27839B0A-0E96-2F49-70B6-6759D6584BB1}"/>
              </a:ext>
            </a:extLst>
          </p:cNvPr>
          <p:cNvCxnSpPr>
            <a:cxnSpLocks/>
          </p:cNvCxnSpPr>
          <p:nvPr/>
        </p:nvCxnSpPr>
        <p:spPr>
          <a:xfrm flipH="1">
            <a:off x="4183042" y="3548182"/>
            <a:ext cx="640080"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83261C5-632D-0DF6-427D-874ACAD29046}"/>
              </a:ext>
            </a:extLst>
          </p:cNvPr>
          <p:cNvSpPr txBox="1"/>
          <p:nvPr/>
        </p:nvSpPr>
        <p:spPr>
          <a:xfrm>
            <a:off x="8321325" y="2331378"/>
            <a:ext cx="2124731" cy="400110"/>
          </a:xfrm>
          <a:prstGeom prst="rect">
            <a:avLst/>
          </a:prstGeom>
          <a:noFill/>
        </p:spPr>
        <p:txBody>
          <a:bodyPr wrap="square" rtlCol="0">
            <a:spAutoFit/>
          </a:bodyPr>
          <a:lstStyle/>
          <a:p>
            <a:pPr algn="ctr"/>
            <a:r>
              <a:rPr lang="en-US" sz="2000" dirty="0">
                <a:solidFill>
                  <a:srgbClr val="0D0D0D"/>
                </a:solidFill>
              </a:rPr>
              <a:t>programs</a:t>
            </a:r>
            <a:endParaRPr lang="en-US" sz="2000" baseline="30000" dirty="0">
              <a:solidFill>
                <a:srgbClr val="0D0D0D"/>
              </a:solidFill>
            </a:endParaRPr>
          </a:p>
        </p:txBody>
      </p:sp>
      <p:sp>
        <p:nvSpPr>
          <p:cNvPr id="34" name="TextBox 33">
            <a:extLst>
              <a:ext uri="{FF2B5EF4-FFF2-40B4-BE49-F238E27FC236}">
                <a16:creationId xmlns:a16="http://schemas.microsoft.com/office/drawing/2014/main" id="{FAEC6F3C-FF65-CEAF-17C8-81C3A38957F7}"/>
              </a:ext>
            </a:extLst>
          </p:cNvPr>
          <p:cNvSpPr txBox="1"/>
          <p:nvPr/>
        </p:nvSpPr>
        <p:spPr>
          <a:xfrm>
            <a:off x="4896761" y="2329131"/>
            <a:ext cx="2124731" cy="400110"/>
          </a:xfrm>
          <a:prstGeom prst="rect">
            <a:avLst/>
          </a:prstGeom>
          <a:noFill/>
        </p:spPr>
        <p:txBody>
          <a:bodyPr wrap="square" rtlCol="0">
            <a:spAutoFit/>
          </a:bodyPr>
          <a:lstStyle/>
          <a:p>
            <a:pPr algn="ctr"/>
            <a:r>
              <a:rPr lang="en-US" sz="2000" dirty="0">
                <a:solidFill>
                  <a:srgbClr val="0D0D0D"/>
                </a:solidFill>
              </a:rPr>
              <a:t>search</a:t>
            </a:r>
            <a:endParaRPr lang="en-US" sz="2000" baseline="30000" dirty="0">
              <a:solidFill>
                <a:srgbClr val="0D0D0D"/>
              </a:solidFill>
            </a:endParaRPr>
          </a:p>
        </p:txBody>
      </p:sp>
      <p:pic>
        <p:nvPicPr>
          <p:cNvPr id="35" name="Picture 34">
            <a:extLst>
              <a:ext uri="{FF2B5EF4-FFF2-40B4-BE49-F238E27FC236}">
                <a16:creationId xmlns:a16="http://schemas.microsoft.com/office/drawing/2014/main" id="{3082BA53-DBEF-AB68-BB3D-34851E40A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1452" y="4982932"/>
            <a:ext cx="1575348" cy="1058784"/>
          </a:xfrm>
          <a:prstGeom prst="rect">
            <a:avLst/>
          </a:prstGeom>
        </p:spPr>
      </p:pic>
      <p:sp>
        <p:nvSpPr>
          <p:cNvPr id="36" name="TextBox 35">
            <a:extLst>
              <a:ext uri="{FF2B5EF4-FFF2-40B4-BE49-F238E27FC236}">
                <a16:creationId xmlns:a16="http://schemas.microsoft.com/office/drawing/2014/main" id="{28AB8C25-2B44-22EE-38D3-136F80BF0211}"/>
              </a:ext>
            </a:extLst>
          </p:cNvPr>
          <p:cNvSpPr txBox="1"/>
          <p:nvPr/>
        </p:nvSpPr>
        <p:spPr>
          <a:xfrm>
            <a:off x="6485157" y="5179780"/>
            <a:ext cx="2124731" cy="400110"/>
          </a:xfrm>
          <a:prstGeom prst="rect">
            <a:avLst/>
          </a:prstGeom>
          <a:noFill/>
        </p:spPr>
        <p:txBody>
          <a:bodyPr wrap="square" rtlCol="0">
            <a:spAutoFit/>
          </a:bodyPr>
          <a:lstStyle/>
          <a:p>
            <a:pPr algn="ctr"/>
            <a:r>
              <a:rPr lang="en-US" sz="2000" dirty="0">
                <a:solidFill>
                  <a:schemeClr val="tx1">
                    <a:lumMod val="65000"/>
                    <a:lumOff val="35000"/>
                  </a:schemeClr>
                </a:solidFill>
              </a:rPr>
              <a:t>library</a:t>
            </a:r>
            <a:endParaRPr lang="en-US" sz="2000" baseline="30000" dirty="0">
              <a:solidFill>
                <a:schemeClr val="tx1">
                  <a:lumMod val="65000"/>
                  <a:lumOff val="35000"/>
                </a:schemeClr>
              </a:solidFill>
            </a:endParaRPr>
          </a:p>
        </p:txBody>
      </p:sp>
      <p:cxnSp>
        <p:nvCxnSpPr>
          <p:cNvPr id="37" name="Straight Arrow Connector 36">
            <a:extLst>
              <a:ext uri="{FF2B5EF4-FFF2-40B4-BE49-F238E27FC236}">
                <a16:creationId xmlns:a16="http://schemas.microsoft.com/office/drawing/2014/main" id="{5418E00D-E077-6B9A-EDAB-10B3DFA37256}"/>
              </a:ext>
            </a:extLst>
          </p:cNvPr>
          <p:cNvCxnSpPr>
            <a:cxnSpLocks/>
          </p:cNvCxnSpPr>
          <p:nvPr/>
        </p:nvCxnSpPr>
        <p:spPr>
          <a:xfrm flipH="1">
            <a:off x="5941294" y="4149549"/>
            <a:ext cx="0" cy="64008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74CD2D7-92D7-F6E4-E4A8-34EA67558CE9}"/>
              </a:ext>
            </a:extLst>
          </p:cNvPr>
          <p:cNvSpPr txBox="1"/>
          <p:nvPr/>
        </p:nvSpPr>
        <p:spPr>
          <a:xfrm>
            <a:off x="1406173" y="2331378"/>
            <a:ext cx="2124731" cy="400110"/>
          </a:xfrm>
          <a:prstGeom prst="rect">
            <a:avLst/>
          </a:prstGeom>
          <a:noFill/>
        </p:spPr>
        <p:txBody>
          <a:bodyPr wrap="square" rtlCol="0">
            <a:spAutoFit/>
          </a:bodyPr>
          <a:lstStyle/>
          <a:p>
            <a:pPr algn="ctr"/>
            <a:r>
              <a:rPr lang="en-US" sz="2000" dirty="0">
                <a:solidFill>
                  <a:srgbClr val="0D0D0D"/>
                </a:solidFill>
              </a:rPr>
              <a:t>type</a:t>
            </a:r>
            <a:endParaRPr lang="en-US" sz="2000" baseline="30000" dirty="0">
              <a:solidFill>
                <a:srgbClr val="0D0D0D"/>
              </a:solidFill>
            </a:endParaRPr>
          </a:p>
        </p:txBody>
      </p:sp>
      <p:sp>
        <p:nvSpPr>
          <p:cNvPr id="13" name="TextBox 12">
            <a:extLst>
              <a:ext uri="{FF2B5EF4-FFF2-40B4-BE49-F238E27FC236}">
                <a16:creationId xmlns:a16="http://schemas.microsoft.com/office/drawing/2014/main" id="{92379A88-83E4-A487-EFAE-D9C409C1BF04}"/>
              </a:ext>
            </a:extLst>
          </p:cNvPr>
          <p:cNvSpPr txBox="1"/>
          <p:nvPr/>
        </p:nvSpPr>
        <p:spPr>
          <a:xfrm>
            <a:off x="8656655" y="2978593"/>
            <a:ext cx="1874018" cy="923330"/>
          </a:xfrm>
          <a:prstGeom prst="rect">
            <a:avLst/>
          </a:prstGeom>
          <a:noFill/>
        </p:spPr>
        <p:txBody>
          <a:bodyPr wrap="square" rtlCol="0">
            <a:spAutoFit/>
          </a:bodyPr>
          <a:lstStyle/>
          <a:p>
            <a:r>
              <a:rPr lang="en-US" dirty="0"/>
              <a:t>1.</a:t>
            </a:r>
          </a:p>
          <a:p>
            <a:r>
              <a:rPr lang="en-US" dirty="0"/>
              <a:t>2.</a:t>
            </a:r>
          </a:p>
          <a:p>
            <a:r>
              <a:rPr lang="en-US" dirty="0"/>
              <a:t>3.</a:t>
            </a:r>
          </a:p>
        </p:txBody>
      </p:sp>
      <p:cxnSp>
        <p:nvCxnSpPr>
          <p:cNvPr id="40" name="Straight Arrow Connector 39">
            <a:extLst>
              <a:ext uri="{FF2B5EF4-FFF2-40B4-BE49-F238E27FC236}">
                <a16:creationId xmlns:a16="http://schemas.microsoft.com/office/drawing/2014/main" id="{A0A92571-356E-4604-D2AA-B89CCAED0D8D}"/>
              </a:ext>
            </a:extLst>
          </p:cNvPr>
          <p:cNvCxnSpPr>
            <a:cxnSpLocks/>
          </p:cNvCxnSpPr>
          <p:nvPr/>
        </p:nvCxnSpPr>
        <p:spPr>
          <a:xfrm flipH="1">
            <a:off x="9136670" y="3153293"/>
            <a:ext cx="640080" cy="0"/>
          </a:xfrm>
          <a:prstGeom prst="straightConnector1">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4EBBED8-06D9-0D34-399A-D29CE7063ADB}"/>
              </a:ext>
            </a:extLst>
          </p:cNvPr>
          <p:cNvCxnSpPr>
            <a:cxnSpLocks/>
          </p:cNvCxnSpPr>
          <p:nvPr/>
        </p:nvCxnSpPr>
        <p:spPr>
          <a:xfrm flipH="1">
            <a:off x="9136670" y="3429000"/>
            <a:ext cx="640080" cy="0"/>
          </a:xfrm>
          <a:prstGeom prst="straightConnector1">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6766A65-1A59-490F-07EE-F798611A879A}"/>
              </a:ext>
            </a:extLst>
          </p:cNvPr>
          <p:cNvSpPr txBox="1"/>
          <p:nvPr/>
        </p:nvSpPr>
        <p:spPr>
          <a:xfrm>
            <a:off x="2511151" y="1666527"/>
            <a:ext cx="6945671" cy="461665"/>
          </a:xfrm>
          <a:prstGeom prst="rect">
            <a:avLst/>
          </a:prstGeom>
          <a:noFill/>
        </p:spPr>
        <p:txBody>
          <a:bodyPr wrap="square" rtlCol="0">
            <a:spAutoFit/>
          </a:bodyPr>
          <a:lstStyle/>
          <a:p>
            <a:pPr algn="ctr"/>
            <a:r>
              <a:rPr lang="en-US" sz="2400" dirty="0">
                <a:solidFill>
                  <a:srgbClr val="0D0D0D"/>
                </a:solidFill>
              </a:rPr>
              <a:t>“apply a function </a:t>
            </a:r>
            <a:r>
              <a:rPr lang="en-US" sz="2400" dirty="0">
                <a:solidFill>
                  <a:srgbClr val="0D0D0D"/>
                </a:solidFill>
                <a:latin typeface="Consolas" panose="020B0609020204030204" pitchFamily="49" charset="0"/>
              </a:rPr>
              <a:t>n</a:t>
            </a:r>
            <a:r>
              <a:rPr lang="en-US" sz="2400" dirty="0">
                <a:solidFill>
                  <a:srgbClr val="0D0D0D"/>
                </a:solidFill>
              </a:rPr>
              <a:t> times to an initial value </a:t>
            </a:r>
            <a:r>
              <a:rPr lang="en-US" sz="2400" dirty="0">
                <a:solidFill>
                  <a:srgbClr val="0D0D0D"/>
                </a:solidFill>
                <a:latin typeface="Consolas" panose="020B0609020204030204" pitchFamily="49" charset="0"/>
              </a:rPr>
              <a:t>x</a:t>
            </a:r>
            <a:r>
              <a:rPr lang="en-US" sz="2400" dirty="0">
                <a:solidFill>
                  <a:srgbClr val="0D0D0D"/>
                </a:solidFill>
              </a:rPr>
              <a:t>”</a:t>
            </a:r>
          </a:p>
        </p:txBody>
      </p:sp>
      <p:sp>
        <p:nvSpPr>
          <p:cNvPr id="21" name="TextBox 20">
            <a:extLst>
              <a:ext uri="{FF2B5EF4-FFF2-40B4-BE49-F238E27FC236}">
                <a16:creationId xmlns:a16="http://schemas.microsoft.com/office/drawing/2014/main" id="{8845DF5D-33D7-52ED-A08C-6DC23478550F}"/>
              </a:ext>
            </a:extLst>
          </p:cNvPr>
          <p:cNvSpPr txBox="1"/>
          <p:nvPr/>
        </p:nvSpPr>
        <p:spPr>
          <a:xfrm rot="20868321">
            <a:off x="334717" y="3284285"/>
            <a:ext cx="4352865" cy="384721"/>
          </a:xfrm>
          <a:prstGeom prst="rect">
            <a:avLst/>
          </a:prstGeom>
          <a:solidFill>
            <a:schemeClr val="bg1"/>
          </a:solidFill>
        </p:spPr>
        <p:txBody>
          <a:bodyPr wrap="square">
            <a:spAutoFit/>
          </a:bodyPr>
          <a:lstStyle/>
          <a:p>
            <a:pPr algn="ctr"/>
            <a:r>
              <a:rPr lang="en-US" sz="1800" dirty="0">
                <a:solidFill>
                  <a:srgbClr val="0D0D0D"/>
                </a:solidFill>
                <a:latin typeface="Consolas" panose="020B0609020204030204" pitchFamily="49" charset="0"/>
              </a:rPr>
              <a:t>f:</a:t>
            </a:r>
            <a:r>
              <a:rPr lang="en-US" dirty="0">
                <a:solidFill>
                  <a:srgbClr val="0D0D0D"/>
                </a:solidFill>
                <a:latin typeface="Consolas" panose="020B0609020204030204" pitchFamily="49" charset="0"/>
              </a:rPr>
              <a:t>(</a:t>
            </a:r>
            <a:r>
              <a:rPr lang="en-US" sz="1800" dirty="0">
                <a:solidFill>
                  <a:srgbClr val="0D0D0D"/>
                </a:solidFill>
                <a:latin typeface="Consolas" panose="020B0609020204030204" pitchFamily="49" charset="0"/>
              </a:rPr>
              <a:t>a </a:t>
            </a:r>
            <a:r>
              <a:rPr lang="en-US" sz="1800" b="0" i="0" u="none" strike="noStrike" dirty="0">
                <a:solidFill>
                  <a:srgbClr val="0D0D0D"/>
                </a:solidFill>
                <a:effectLst/>
                <a:latin typeface="Consolas" panose="020B0609020204030204" pitchFamily="49" charset="0"/>
              </a:rPr>
              <a:t>→ a) → x:a → n</a:t>
            </a:r>
            <a:r>
              <a:rPr lang="en-US" dirty="0">
                <a:solidFill>
                  <a:srgbClr val="0D0D0D"/>
                </a:solidFill>
                <a:latin typeface="Consolas" panose="020B0609020204030204" pitchFamily="49" charset="0"/>
              </a:rPr>
              <a:t>:Int → a </a:t>
            </a:r>
            <a:r>
              <a:rPr lang="en-US" sz="1800" dirty="0">
                <a:solidFill>
                  <a:srgbClr val="0D0D0D"/>
                </a:solidFill>
                <a:latin typeface="Consolas" panose="020B0609020204030204" pitchFamily="49" charset="0"/>
              </a:rPr>
              <a:t> </a:t>
            </a:r>
            <a:endParaRPr lang="en-US" dirty="0">
              <a:solidFill>
                <a:srgbClr val="0D0D0D"/>
              </a:solidFill>
            </a:endParaRPr>
          </a:p>
        </p:txBody>
      </p:sp>
      <p:cxnSp>
        <p:nvCxnSpPr>
          <p:cNvPr id="23" name="Straight Arrow Connector 22">
            <a:extLst>
              <a:ext uri="{FF2B5EF4-FFF2-40B4-BE49-F238E27FC236}">
                <a16:creationId xmlns:a16="http://schemas.microsoft.com/office/drawing/2014/main" id="{9C47A0EC-9C59-3834-9AE6-22B4BD258DA3}"/>
              </a:ext>
            </a:extLst>
          </p:cNvPr>
          <p:cNvCxnSpPr>
            <a:cxnSpLocks/>
          </p:cNvCxnSpPr>
          <p:nvPr/>
        </p:nvCxnSpPr>
        <p:spPr>
          <a:xfrm flipH="1">
            <a:off x="9136670" y="3705330"/>
            <a:ext cx="640080" cy="0"/>
          </a:xfrm>
          <a:prstGeom prst="straightConnector1">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FD7595C-9B21-E01F-400B-3F7BFFA0514B}"/>
              </a:ext>
            </a:extLst>
          </p:cNvPr>
          <p:cNvSpPr txBox="1"/>
          <p:nvPr/>
        </p:nvSpPr>
        <p:spPr>
          <a:xfrm>
            <a:off x="8996793" y="3491440"/>
            <a:ext cx="2743200" cy="369332"/>
          </a:xfrm>
          <a:prstGeom prst="rect">
            <a:avLst/>
          </a:prstGeom>
          <a:solidFill>
            <a:schemeClr val="bg1"/>
          </a:solidFill>
        </p:spPr>
        <p:txBody>
          <a:bodyPr wrap="square">
            <a:spAutoFit/>
          </a:bodyPr>
          <a:lstStyle/>
          <a:p>
            <a:r>
              <a:rPr lang="en-US" dirty="0">
                <a:latin typeface="Consolas" panose="020B0609020204030204" pitchFamily="49" charset="0"/>
              </a:rPr>
              <a:t>(iterate f x) !! n</a:t>
            </a:r>
          </a:p>
        </p:txBody>
      </p:sp>
      <p:sp>
        <p:nvSpPr>
          <p:cNvPr id="26" name="Title 1">
            <a:extLst>
              <a:ext uri="{FF2B5EF4-FFF2-40B4-BE49-F238E27FC236}">
                <a16:creationId xmlns:a16="http://schemas.microsoft.com/office/drawing/2014/main" id="{FAB2DFD1-4FA7-C1BB-13CF-BAD88163044C}"/>
              </a:ext>
            </a:extLst>
          </p:cNvPr>
          <p:cNvSpPr txBox="1">
            <a:spLocks/>
          </p:cNvSpPr>
          <p:nvPr/>
        </p:nvSpPr>
        <p:spPr>
          <a:xfrm>
            <a:off x="609600" y="146271"/>
            <a:ext cx="10972800" cy="1143000"/>
          </a:xfrm>
          <a:prstGeom prst="rect">
            <a:avLst/>
          </a:prstGeom>
        </p:spPr>
        <p:txBody>
          <a:bodyPr/>
          <a:lstStyle>
            <a:lvl1pPr algn="ctr" defTabSz="609539" rtl="0" eaLnBrk="1" latinLnBrk="0" hangingPunct="1">
              <a:spcBef>
                <a:spcPct val="0"/>
              </a:spcBef>
              <a:buNone/>
              <a:defRPr sz="5900" kern="1200">
                <a:solidFill>
                  <a:schemeClr val="tx1"/>
                </a:solidFill>
                <a:latin typeface="+mj-lt"/>
                <a:ea typeface="+mj-ea"/>
                <a:cs typeface="+mj-cs"/>
              </a:defRPr>
            </a:lvl1pPr>
          </a:lstStyle>
          <a:p>
            <a:r>
              <a:rPr lang="en-US" sz="4800" dirty="0">
                <a:solidFill>
                  <a:schemeClr val="bg2">
                    <a:lumMod val="10000"/>
                  </a:schemeClr>
                </a:solidFill>
              </a:rPr>
              <a:t>Type-driven program synthesis</a:t>
            </a:r>
          </a:p>
        </p:txBody>
      </p:sp>
    </p:spTree>
    <p:extLst>
      <p:ext uri="{BB962C8B-B14F-4D97-AF65-F5344CB8AC3E}">
        <p14:creationId xmlns:p14="http://schemas.microsoft.com/office/powerpoint/2010/main" val="96996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40</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solidFill>
                <a:schemeClr val="tx1">
                  <a:lumMod val="50000"/>
                  <a:lumOff val="50000"/>
                </a:schemeClr>
              </a:solidFill>
            </a:endParaRPr>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solidFill>
                <a:schemeClr val="tx1">
                  <a:lumMod val="50000"/>
                  <a:lumOff val="50000"/>
                </a:schemeClr>
              </a:solidFill>
            </a:endParaRPr>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7" name="Oval 46">
            <a:extLst>
              <a:ext uri="{FF2B5EF4-FFF2-40B4-BE49-F238E27FC236}">
                <a16:creationId xmlns:a16="http://schemas.microsoft.com/office/drawing/2014/main" id="{E6A6F5B6-A516-94A7-1F32-885FC5616FEB}"/>
              </a:ext>
            </a:extLst>
          </p:cNvPr>
          <p:cNvSpPr/>
          <p:nvPr/>
        </p:nvSpPr>
        <p:spPr>
          <a:xfrm>
            <a:off x="1021706" y="4981791"/>
            <a:ext cx="488528" cy="372003"/>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a:t>
            </a:r>
            <a:r>
              <a:rPr lang="en-US" sz="1600" i="1" baseline="-25000" dirty="0"/>
              <a:t>1</a:t>
            </a:r>
          </a:p>
        </p:txBody>
      </p: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82ED07-001C-C64D-8715-2D56315D9948}"/>
              </a:ext>
            </a:extLst>
          </p:cNvPr>
          <p:cNvCxnSpPr>
            <a:cxnSpLocks/>
            <a:stCxn id="25" idx="0"/>
            <a:endCxn id="47" idx="3"/>
          </p:cNvCxnSpPr>
          <p:nvPr/>
        </p:nvCxnSpPr>
        <p:spPr>
          <a:xfrm flipH="1" flipV="1">
            <a:off x="1093249" y="5299315"/>
            <a:ext cx="603571" cy="41634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278C980-B732-25AA-DDED-235E40A93D3F}"/>
              </a:ext>
            </a:extLst>
          </p:cNvPr>
          <p:cNvCxnSpPr>
            <a:cxnSpLocks/>
            <a:stCxn id="29" idx="0"/>
            <a:endCxn id="47" idx="4"/>
          </p:cNvCxnSpPr>
          <p:nvPr/>
        </p:nvCxnSpPr>
        <p:spPr>
          <a:xfrm flipH="1" flipV="1">
            <a:off x="1265970" y="5353794"/>
            <a:ext cx="1303968" cy="355497"/>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F2B2B1B-B7BA-C83E-5089-8BC442B592E7}"/>
              </a:ext>
            </a:extLst>
          </p:cNvPr>
          <p:cNvCxnSpPr>
            <a:cxnSpLocks/>
            <a:stCxn id="33" idx="0"/>
            <a:endCxn id="47" idx="5"/>
          </p:cNvCxnSpPr>
          <p:nvPr/>
        </p:nvCxnSpPr>
        <p:spPr>
          <a:xfrm flipH="1" flipV="1">
            <a:off x="1438691" y="5299315"/>
            <a:ext cx="2070609" cy="40997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51253" y="4647530"/>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83476" y="46577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7" name="TextBox 56">
            <a:extLst>
              <a:ext uri="{FF2B5EF4-FFF2-40B4-BE49-F238E27FC236}">
                <a16:creationId xmlns:a16="http://schemas.microsoft.com/office/drawing/2014/main" id="{CDE4C66C-8042-E5CD-6085-2C6C4B745A49}"/>
              </a:ext>
            </a:extLst>
          </p:cNvPr>
          <p:cNvSpPr txBox="1"/>
          <p:nvPr/>
        </p:nvSpPr>
        <p:spPr>
          <a:xfrm>
            <a:off x="-103518" y="4095621"/>
            <a:ext cx="1658648" cy="584775"/>
          </a:xfrm>
          <a:prstGeom prst="rect">
            <a:avLst/>
          </a:prstGeom>
          <a:noFill/>
        </p:spPr>
        <p:txBody>
          <a:bodyPr wrap="square" rtlCol="0">
            <a:spAutoFit/>
          </a:bodyPr>
          <a:lstStyle/>
          <a:p>
            <a:pPr algn="ctr"/>
            <a:r>
              <a:rPr lang="en-US" sz="1600" dirty="0" err="1"/>
              <a:t>targ</a:t>
            </a:r>
            <a:r>
              <a:rPr lang="en-US" sz="1600" dirty="0"/>
              <a:t> = tret</a:t>
            </a:r>
            <a:br>
              <a:rPr lang="en-US" sz="1600" dirty="0"/>
            </a:br>
            <a:r>
              <a:rPr lang="en-US" sz="1600" dirty="0"/>
              <a:t>= v</a:t>
            </a:r>
            <a:r>
              <a:rPr lang="en-US" sz="1600" baseline="-25000" dirty="0"/>
              <a:t>1</a:t>
            </a:r>
            <a:endParaRPr lang="en-US" sz="1600" dirty="0"/>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sp>
        <p:nvSpPr>
          <p:cNvPr id="62" name="Oval 61">
            <a:extLst>
              <a:ext uri="{FF2B5EF4-FFF2-40B4-BE49-F238E27FC236}">
                <a16:creationId xmlns:a16="http://schemas.microsoft.com/office/drawing/2014/main" id="{B503EE73-F295-468D-4F16-E4B25E932A11}"/>
              </a:ext>
            </a:extLst>
          </p:cNvPr>
          <p:cNvSpPr/>
          <p:nvPr/>
        </p:nvSpPr>
        <p:spPr>
          <a:xfrm>
            <a:off x="1776975" y="4988043"/>
            <a:ext cx="488528" cy="372003"/>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a:t>
            </a:r>
            <a:r>
              <a:rPr lang="en-US" sz="1600" i="1" baseline="-25000" dirty="0"/>
              <a:t>2</a:t>
            </a:r>
          </a:p>
        </p:txBody>
      </p:sp>
      <p:cxnSp>
        <p:nvCxnSpPr>
          <p:cNvPr id="63" name="Straight Arrow Connector 62">
            <a:extLst>
              <a:ext uri="{FF2B5EF4-FFF2-40B4-BE49-F238E27FC236}">
                <a16:creationId xmlns:a16="http://schemas.microsoft.com/office/drawing/2014/main" id="{CF803C7B-6537-5C68-F6F4-297708A3A03C}"/>
              </a:ext>
            </a:extLst>
          </p:cNvPr>
          <p:cNvCxnSpPr>
            <a:cxnSpLocks/>
            <a:stCxn id="47" idx="0"/>
            <a:endCxn id="46" idx="2"/>
          </p:cNvCxnSpPr>
          <p:nvPr/>
        </p:nvCxnSpPr>
        <p:spPr>
          <a:xfrm flipV="1">
            <a:off x="1265970" y="4670519"/>
            <a:ext cx="304428" cy="311272"/>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2E63683E-1789-4E3F-CEF5-32263F1E2CA3}"/>
              </a:ext>
            </a:extLst>
          </p:cNvPr>
          <p:cNvCxnSpPr>
            <a:cxnSpLocks/>
            <a:stCxn id="62" idx="1"/>
            <a:endCxn id="46" idx="2"/>
          </p:cNvCxnSpPr>
          <p:nvPr/>
        </p:nvCxnSpPr>
        <p:spPr>
          <a:xfrm flipH="1" flipV="1">
            <a:off x="1570398" y="4670519"/>
            <a:ext cx="278120" cy="372003"/>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1D87EFA1-0EE0-DA08-6F99-F9F6E276AEEA}"/>
              </a:ext>
            </a:extLst>
          </p:cNvPr>
          <p:cNvCxnSpPr>
            <a:cxnSpLocks/>
            <a:stCxn id="25" idx="0"/>
            <a:endCxn id="62" idx="3"/>
          </p:cNvCxnSpPr>
          <p:nvPr/>
        </p:nvCxnSpPr>
        <p:spPr>
          <a:xfrm flipV="1">
            <a:off x="1696820" y="5305567"/>
            <a:ext cx="151698" cy="41009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7D02AD67-7160-5EF1-D761-0A098A80C991}"/>
              </a:ext>
            </a:extLst>
          </p:cNvPr>
          <p:cNvCxnSpPr>
            <a:cxnSpLocks/>
            <a:stCxn id="29" idx="0"/>
            <a:endCxn id="62" idx="4"/>
          </p:cNvCxnSpPr>
          <p:nvPr/>
        </p:nvCxnSpPr>
        <p:spPr>
          <a:xfrm flipH="1" flipV="1">
            <a:off x="2021239" y="5360046"/>
            <a:ext cx="548699" cy="3492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B8C9EF86-A40B-EB22-BF96-AE16480F2D40}"/>
              </a:ext>
            </a:extLst>
          </p:cNvPr>
          <p:cNvCxnSpPr>
            <a:cxnSpLocks/>
            <a:stCxn id="33" idx="0"/>
            <a:endCxn id="62" idx="5"/>
          </p:cNvCxnSpPr>
          <p:nvPr/>
        </p:nvCxnSpPr>
        <p:spPr>
          <a:xfrm flipH="1" flipV="1">
            <a:off x="2193960" y="5305567"/>
            <a:ext cx="1315340" cy="40372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90" name="TextBox 89">
            <a:extLst>
              <a:ext uri="{FF2B5EF4-FFF2-40B4-BE49-F238E27FC236}">
                <a16:creationId xmlns:a16="http://schemas.microsoft.com/office/drawing/2014/main" id="{BD22B6F5-FF7D-9C4C-509C-9FBC0FC8296E}"/>
              </a:ext>
            </a:extLst>
          </p:cNvPr>
          <p:cNvSpPr txBox="1"/>
          <p:nvPr/>
        </p:nvSpPr>
        <p:spPr>
          <a:xfrm>
            <a:off x="245172" y="4982821"/>
            <a:ext cx="791164" cy="338554"/>
          </a:xfrm>
          <a:prstGeom prst="rect">
            <a:avLst/>
          </a:prstGeom>
          <a:noFill/>
        </p:spPr>
        <p:txBody>
          <a:bodyPr wrap="square" rtlCol="0">
            <a:spAutoFit/>
          </a:bodyPr>
          <a:lstStyle/>
          <a:p>
            <a:pPr algn="ctr"/>
            <a:r>
              <a:rPr lang="el-GR" sz="1600" b="1" dirty="0">
                <a:solidFill>
                  <a:srgbClr val="CB6608"/>
                </a:solidFill>
              </a:rPr>
              <a:t>ε</a:t>
            </a:r>
            <a:r>
              <a:rPr lang="en-US" sz="1600" dirty="0">
                <a:solidFill>
                  <a:srgbClr val="CB6608"/>
                </a:solidFill>
              </a:rPr>
              <a:t> = v</a:t>
            </a:r>
            <a:r>
              <a:rPr lang="en-US" sz="1600" baseline="-25000" dirty="0">
                <a:solidFill>
                  <a:srgbClr val="CB6608"/>
                </a:solidFill>
              </a:rPr>
              <a:t>1</a:t>
            </a:r>
          </a:p>
        </p:txBody>
      </p:sp>
      <p:sp>
        <p:nvSpPr>
          <p:cNvPr id="91" name="TextBox 90">
            <a:extLst>
              <a:ext uri="{FF2B5EF4-FFF2-40B4-BE49-F238E27FC236}">
                <a16:creationId xmlns:a16="http://schemas.microsoft.com/office/drawing/2014/main" id="{6A394107-1630-A1BB-E2FC-819407F3B328}"/>
              </a:ext>
            </a:extLst>
          </p:cNvPr>
          <p:cNvSpPr txBox="1"/>
          <p:nvPr/>
        </p:nvSpPr>
        <p:spPr>
          <a:xfrm>
            <a:off x="2247121" y="4965784"/>
            <a:ext cx="791164" cy="338554"/>
          </a:xfrm>
          <a:prstGeom prst="rect">
            <a:avLst/>
          </a:prstGeom>
          <a:noFill/>
        </p:spPr>
        <p:txBody>
          <a:bodyPr wrap="square" rtlCol="0">
            <a:spAutoFit/>
          </a:bodyPr>
          <a:lstStyle/>
          <a:p>
            <a:pPr algn="ctr"/>
            <a:r>
              <a:rPr lang="el-GR" sz="1600" b="1" dirty="0">
                <a:solidFill>
                  <a:srgbClr val="CB6608"/>
                </a:solidFill>
              </a:rPr>
              <a:t>ε</a:t>
            </a:r>
            <a:r>
              <a:rPr lang="en-US" sz="1600" dirty="0">
                <a:solidFill>
                  <a:srgbClr val="CB6608"/>
                </a:solidFill>
              </a:rPr>
              <a:t> = v</a:t>
            </a:r>
            <a:r>
              <a:rPr lang="en-US" sz="1600" baseline="-25000" dirty="0">
                <a:solidFill>
                  <a:srgbClr val="CB6608"/>
                </a:solidFill>
              </a:rPr>
              <a:t>1</a:t>
            </a:r>
          </a:p>
        </p:txBody>
      </p:sp>
      <p:sp>
        <p:nvSpPr>
          <p:cNvPr id="92" name="TextBox 91">
            <a:extLst>
              <a:ext uri="{FF2B5EF4-FFF2-40B4-BE49-F238E27FC236}">
                <a16:creationId xmlns:a16="http://schemas.microsoft.com/office/drawing/2014/main" id="{41CDCB05-F0F7-3A0E-5563-AD266340D3C4}"/>
              </a:ext>
            </a:extLst>
          </p:cNvPr>
          <p:cNvSpPr txBox="1"/>
          <p:nvPr/>
        </p:nvSpPr>
        <p:spPr>
          <a:xfrm>
            <a:off x="89886" y="2273435"/>
            <a:ext cx="2110644" cy="646331"/>
          </a:xfrm>
          <a:prstGeom prst="rect">
            <a:avLst/>
          </a:prstGeom>
          <a:noFill/>
        </p:spPr>
        <p:txBody>
          <a:bodyPr wrap="square" rtlCol="0">
            <a:spAutoFit/>
          </a:bodyPr>
          <a:lstStyle/>
          <a:p>
            <a:r>
              <a:rPr lang="en-US" dirty="0">
                <a:solidFill>
                  <a:srgbClr val="CB6608"/>
                </a:solidFill>
              </a:rPr>
              <a:t>constrained state:</a:t>
            </a:r>
          </a:p>
          <a:p>
            <a:r>
              <a:rPr lang="en-US" dirty="0">
                <a:solidFill>
                  <a:srgbClr val="CB6608"/>
                </a:solidFill>
              </a:rPr>
              <a:t>suspend!</a:t>
            </a:r>
          </a:p>
        </p:txBody>
      </p:sp>
      <p:cxnSp>
        <p:nvCxnSpPr>
          <p:cNvPr id="93" name="Straight Connector 92">
            <a:extLst>
              <a:ext uri="{FF2B5EF4-FFF2-40B4-BE49-F238E27FC236}">
                <a16:creationId xmlns:a16="http://schemas.microsoft.com/office/drawing/2014/main" id="{70FFE3BA-3351-5381-7005-FBDCD35D0397}"/>
              </a:ext>
            </a:extLst>
          </p:cNvPr>
          <p:cNvCxnSpPr>
            <a:cxnSpLocks/>
            <a:stCxn id="92" idx="2"/>
          </p:cNvCxnSpPr>
          <p:nvPr/>
        </p:nvCxnSpPr>
        <p:spPr>
          <a:xfrm flipH="1">
            <a:off x="977941" y="2919766"/>
            <a:ext cx="167267" cy="2118832"/>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2775E26-0C36-F0AF-5736-D9DCB63F0725}"/>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333167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7"/>
                                        </p:tgtEl>
                                      </p:cBhvr>
                                    </p:animEffect>
                                    <p:animScale>
                                      <p:cBhvr>
                                        <p:cTn id="7" dur="250" autoRev="1" fill="hold"/>
                                        <p:tgtEl>
                                          <p:spTgt spid="5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5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7"/>
                                        </p:tgtEl>
                                      </p:cBhvr>
                                    </p:animEffect>
                                    <p:animScale>
                                      <p:cBhvr>
                                        <p:cTn id="22" dur="250" autoRev="1" fill="hold"/>
                                        <p:tgtEl>
                                          <p:spTgt spid="4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7" grpId="0"/>
      <p:bldP spid="57" grpId="1"/>
      <p:bldP spid="90" grpId="0"/>
      <p:bldP spid="91" grpId="0"/>
      <p:bldP spid="9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41</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solidFill>
                <a:schemeClr val="tx1">
                  <a:lumMod val="50000"/>
                  <a:lumOff val="50000"/>
                </a:schemeClr>
              </a:solidFill>
            </a:endParaRPr>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solidFill>
                <a:schemeClr val="tx1">
                  <a:lumMod val="50000"/>
                  <a:lumOff val="50000"/>
                </a:schemeClr>
              </a:solidFill>
            </a:endParaRPr>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51253" y="4647530"/>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83476" y="46577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sp>
        <p:nvSpPr>
          <p:cNvPr id="62" name="Oval 61">
            <a:extLst>
              <a:ext uri="{FF2B5EF4-FFF2-40B4-BE49-F238E27FC236}">
                <a16:creationId xmlns:a16="http://schemas.microsoft.com/office/drawing/2014/main" id="{B503EE73-F295-468D-4F16-E4B25E932A11}"/>
              </a:ext>
            </a:extLst>
          </p:cNvPr>
          <p:cNvSpPr/>
          <p:nvPr/>
        </p:nvSpPr>
        <p:spPr>
          <a:xfrm>
            <a:off x="1776975" y="4988043"/>
            <a:ext cx="488528" cy="372003"/>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a:t>
            </a:r>
            <a:r>
              <a:rPr lang="en-US" sz="1600" i="1" baseline="-25000" dirty="0"/>
              <a:t>2</a:t>
            </a:r>
          </a:p>
        </p:txBody>
      </p:sp>
      <p:cxnSp>
        <p:nvCxnSpPr>
          <p:cNvPr id="63" name="Straight Arrow Connector 62">
            <a:extLst>
              <a:ext uri="{FF2B5EF4-FFF2-40B4-BE49-F238E27FC236}">
                <a16:creationId xmlns:a16="http://schemas.microsoft.com/office/drawing/2014/main" id="{CF803C7B-6537-5C68-F6F4-297708A3A03C}"/>
              </a:ext>
            </a:extLst>
          </p:cNvPr>
          <p:cNvCxnSpPr>
            <a:cxnSpLocks/>
            <a:stCxn id="9" idx="0"/>
            <a:endCxn id="46" idx="2"/>
          </p:cNvCxnSpPr>
          <p:nvPr/>
        </p:nvCxnSpPr>
        <p:spPr>
          <a:xfrm flipV="1">
            <a:off x="1267077" y="4670519"/>
            <a:ext cx="303321" cy="334261"/>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2E63683E-1789-4E3F-CEF5-32263F1E2CA3}"/>
              </a:ext>
            </a:extLst>
          </p:cNvPr>
          <p:cNvCxnSpPr>
            <a:cxnSpLocks/>
            <a:stCxn id="62" idx="1"/>
            <a:endCxn id="46" idx="2"/>
          </p:cNvCxnSpPr>
          <p:nvPr/>
        </p:nvCxnSpPr>
        <p:spPr>
          <a:xfrm flipH="1" flipV="1">
            <a:off x="1570398" y="4670519"/>
            <a:ext cx="278120" cy="372003"/>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1D87EFA1-0EE0-DA08-6F99-F9F6E276AEEA}"/>
              </a:ext>
            </a:extLst>
          </p:cNvPr>
          <p:cNvCxnSpPr>
            <a:cxnSpLocks/>
            <a:stCxn id="25" idx="0"/>
            <a:endCxn id="62" idx="3"/>
          </p:cNvCxnSpPr>
          <p:nvPr/>
        </p:nvCxnSpPr>
        <p:spPr>
          <a:xfrm flipV="1">
            <a:off x="1696820" y="5305567"/>
            <a:ext cx="151698" cy="41009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7D02AD67-7160-5EF1-D761-0A098A80C991}"/>
              </a:ext>
            </a:extLst>
          </p:cNvPr>
          <p:cNvCxnSpPr>
            <a:cxnSpLocks/>
            <a:stCxn id="29" idx="0"/>
            <a:endCxn id="62" idx="4"/>
          </p:cNvCxnSpPr>
          <p:nvPr/>
        </p:nvCxnSpPr>
        <p:spPr>
          <a:xfrm flipH="1" flipV="1">
            <a:off x="2021239" y="5360046"/>
            <a:ext cx="548699" cy="34924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B8C9EF86-A40B-EB22-BF96-AE16480F2D40}"/>
              </a:ext>
            </a:extLst>
          </p:cNvPr>
          <p:cNvCxnSpPr>
            <a:cxnSpLocks/>
            <a:stCxn id="33" idx="0"/>
            <a:endCxn id="62" idx="5"/>
          </p:cNvCxnSpPr>
          <p:nvPr/>
        </p:nvCxnSpPr>
        <p:spPr>
          <a:xfrm flipH="1" flipV="1">
            <a:off x="2193960" y="5305567"/>
            <a:ext cx="1315340" cy="40372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6A394107-1630-A1BB-E2FC-819407F3B328}"/>
              </a:ext>
            </a:extLst>
          </p:cNvPr>
          <p:cNvSpPr txBox="1"/>
          <p:nvPr/>
        </p:nvSpPr>
        <p:spPr>
          <a:xfrm>
            <a:off x="2247121" y="4965784"/>
            <a:ext cx="791164" cy="338554"/>
          </a:xfrm>
          <a:prstGeom prst="rect">
            <a:avLst/>
          </a:prstGeom>
          <a:noFill/>
        </p:spPr>
        <p:txBody>
          <a:bodyPr wrap="square" rtlCol="0">
            <a:spAutoFit/>
          </a:bodyPr>
          <a:lstStyle/>
          <a:p>
            <a:pPr algn="ctr"/>
            <a:r>
              <a:rPr lang="el-GR" sz="1600" b="1" dirty="0">
                <a:solidFill>
                  <a:srgbClr val="CB6608"/>
                </a:solidFill>
              </a:rPr>
              <a:t>ε</a:t>
            </a:r>
            <a:r>
              <a:rPr lang="en-US" sz="1600" dirty="0">
                <a:solidFill>
                  <a:srgbClr val="CB6608"/>
                </a:solidFill>
              </a:rPr>
              <a:t> = v</a:t>
            </a:r>
            <a:r>
              <a:rPr lang="en-US" sz="1600" baseline="-25000" dirty="0">
                <a:solidFill>
                  <a:srgbClr val="CB6608"/>
                </a:solidFill>
              </a:rPr>
              <a:t>1</a:t>
            </a:r>
          </a:p>
        </p:txBody>
      </p:sp>
      <p:sp>
        <p:nvSpPr>
          <p:cNvPr id="48" name="Rectangle 47">
            <a:extLst>
              <a:ext uri="{FF2B5EF4-FFF2-40B4-BE49-F238E27FC236}">
                <a16:creationId xmlns:a16="http://schemas.microsoft.com/office/drawing/2014/main" id="{7956E39B-7715-59CC-A938-3089BACC4A1D}"/>
              </a:ext>
            </a:extLst>
          </p:cNvPr>
          <p:cNvSpPr/>
          <p:nvPr/>
        </p:nvSpPr>
        <p:spPr>
          <a:xfrm>
            <a:off x="7737482" y="2576079"/>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49" name="Rectangle 48">
            <a:extLst>
              <a:ext uri="{FF2B5EF4-FFF2-40B4-BE49-F238E27FC236}">
                <a16:creationId xmlns:a16="http://schemas.microsoft.com/office/drawing/2014/main" id="{E411E985-9262-CEEA-D559-42966C83EB2C}"/>
              </a:ext>
            </a:extLst>
          </p:cNvPr>
          <p:cNvSpPr/>
          <p:nvPr/>
        </p:nvSpPr>
        <p:spPr>
          <a:xfrm>
            <a:off x="8595528" y="2569712"/>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56" name="Rectangle 55">
            <a:extLst>
              <a:ext uri="{FF2B5EF4-FFF2-40B4-BE49-F238E27FC236}">
                <a16:creationId xmlns:a16="http://schemas.microsoft.com/office/drawing/2014/main" id="{6799A2F7-8013-83A8-64A4-303FE1BF32FC}"/>
              </a:ext>
            </a:extLst>
          </p:cNvPr>
          <p:cNvSpPr/>
          <p:nvPr/>
        </p:nvSpPr>
        <p:spPr>
          <a:xfrm>
            <a:off x="9549962" y="256971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58" name="Oval 57">
            <a:extLst>
              <a:ext uri="{FF2B5EF4-FFF2-40B4-BE49-F238E27FC236}">
                <a16:creationId xmlns:a16="http://schemas.microsoft.com/office/drawing/2014/main" id="{28CEF629-771F-072A-BCC6-939E8DCB5F2D}"/>
              </a:ext>
            </a:extLst>
          </p:cNvPr>
          <p:cNvSpPr/>
          <p:nvPr/>
        </p:nvSpPr>
        <p:spPr>
          <a:xfrm>
            <a:off x="8687399" y="1859653"/>
            <a:ext cx="457200" cy="4572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a:t>a</a:t>
            </a:r>
            <a:r>
              <a:rPr lang="en-US" sz="1600" i="1" baseline="-25000"/>
              <a:t>1</a:t>
            </a:r>
            <a:endParaRPr lang="en-US" sz="1600" i="1" baseline="-25000" dirty="0"/>
          </a:p>
        </p:txBody>
      </p:sp>
      <p:cxnSp>
        <p:nvCxnSpPr>
          <p:cNvPr id="59" name="Straight Arrow Connector 58">
            <a:extLst>
              <a:ext uri="{FF2B5EF4-FFF2-40B4-BE49-F238E27FC236}">
                <a16:creationId xmlns:a16="http://schemas.microsoft.com/office/drawing/2014/main" id="{2ED41C38-D034-E95F-EDD8-8F1A80A9B0BA}"/>
              </a:ext>
            </a:extLst>
          </p:cNvPr>
          <p:cNvCxnSpPr>
            <a:cxnSpLocks/>
            <a:stCxn id="48" idx="0"/>
            <a:endCxn id="58" idx="3"/>
          </p:cNvCxnSpPr>
          <p:nvPr/>
        </p:nvCxnSpPr>
        <p:spPr>
          <a:xfrm flipV="1">
            <a:off x="8058545" y="2249898"/>
            <a:ext cx="695809" cy="32618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A16C538C-5892-9D68-E77B-9F41BFFDDB6D}"/>
              </a:ext>
            </a:extLst>
          </p:cNvPr>
          <p:cNvCxnSpPr>
            <a:cxnSpLocks/>
            <a:stCxn id="49" idx="0"/>
            <a:endCxn id="58" idx="4"/>
          </p:cNvCxnSpPr>
          <p:nvPr/>
        </p:nvCxnSpPr>
        <p:spPr>
          <a:xfrm flipH="1" flipV="1">
            <a:off x="8915999" y="2316853"/>
            <a:ext cx="592" cy="25285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FA0C10A2-DBE2-8A91-3A2B-056F665BF6AB}"/>
              </a:ext>
            </a:extLst>
          </p:cNvPr>
          <p:cNvCxnSpPr>
            <a:cxnSpLocks/>
            <a:stCxn id="56" idx="0"/>
            <a:endCxn id="58" idx="5"/>
          </p:cNvCxnSpPr>
          <p:nvPr/>
        </p:nvCxnSpPr>
        <p:spPr>
          <a:xfrm flipH="1" flipV="1">
            <a:off x="9077644" y="2249898"/>
            <a:ext cx="793381" cy="319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D8BDEEA6-8247-5F57-1081-D2467B0CAE72}"/>
              </a:ext>
            </a:extLst>
          </p:cNvPr>
          <p:cNvSpPr txBox="1"/>
          <p:nvPr/>
        </p:nvSpPr>
        <p:spPr>
          <a:xfrm>
            <a:off x="8672127" y="1088877"/>
            <a:ext cx="636059" cy="523220"/>
          </a:xfrm>
          <a:prstGeom prst="rect">
            <a:avLst/>
          </a:prstGeom>
          <a:noFill/>
        </p:spPr>
        <p:txBody>
          <a:bodyPr wrap="square">
            <a:spAutoFit/>
          </a:bodyPr>
          <a:lstStyle/>
          <a:p>
            <a:r>
              <a:rPr lang="en-US" sz="2800" dirty="0">
                <a:solidFill>
                  <a:srgbClr val="CB6608"/>
                </a:solidFill>
              </a:rPr>
              <a:t>v</a:t>
            </a:r>
            <a:r>
              <a:rPr lang="en-US" sz="2800" baseline="-25000" dirty="0">
                <a:solidFill>
                  <a:srgbClr val="CB6608"/>
                </a:solidFill>
              </a:rPr>
              <a:t>1</a:t>
            </a:r>
            <a:r>
              <a:rPr lang="en-US" sz="2800" dirty="0">
                <a:solidFill>
                  <a:srgbClr val="CB6608"/>
                </a:solidFill>
              </a:rPr>
              <a:t>:</a:t>
            </a:r>
          </a:p>
        </p:txBody>
      </p:sp>
      <p:sp>
        <p:nvSpPr>
          <p:cNvPr id="9" name="Isosceles Triangle 8">
            <a:extLst>
              <a:ext uri="{FF2B5EF4-FFF2-40B4-BE49-F238E27FC236}">
                <a16:creationId xmlns:a16="http://schemas.microsoft.com/office/drawing/2014/main" id="{7760B00C-6E53-292C-8BEE-39599BCB7536}"/>
              </a:ext>
            </a:extLst>
          </p:cNvPr>
          <p:cNvSpPr/>
          <p:nvPr/>
        </p:nvSpPr>
        <p:spPr>
          <a:xfrm>
            <a:off x="967545" y="5004780"/>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67" name="TextBox 66">
            <a:extLst>
              <a:ext uri="{FF2B5EF4-FFF2-40B4-BE49-F238E27FC236}">
                <a16:creationId xmlns:a16="http://schemas.microsoft.com/office/drawing/2014/main" id="{27196BE2-8C79-6AA0-2584-1D92E94C1152}"/>
              </a:ext>
            </a:extLst>
          </p:cNvPr>
          <p:cNvSpPr txBox="1"/>
          <p:nvPr/>
        </p:nvSpPr>
        <p:spPr>
          <a:xfrm>
            <a:off x="6560805" y="5260993"/>
            <a:ext cx="2800428" cy="646331"/>
          </a:xfrm>
          <a:prstGeom prst="rect">
            <a:avLst/>
          </a:prstGeom>
          <a:noFill/>
        </p:spPr>
        <p:txBody>
          <a:bodyPr wrap="square" rtlCol="0">
            <a:spAutoFit/>
          </a:bodyPr>
          <a:lstStyle/>
          <a:p>
            <a:r>
              <a:rPr lang="en-US" dirty="0">
                <a:solidFill>
                  <a:srgbClr val="CB6608"/>
                </a:solidFill>
              </a:rPr>
              <a:t>v</a:t>
            </a:r>
            <a:r>
              <a:rPr lang="en-US" baseline="-25000" dirty="0">
                <a:solidFill>
                  <a:srgbClr val="CB6608"/>
                </a:solidFill>
              </a:rPr>
              <a:t>1</a:t>
            </a:r>
            <a:r>
              <a:rPr lang="en-US" dirty="0">
                <a:solidFill>
                  <a:srgbClr val="CB6608"/>
                </a:solidFill>
              </a:rPr>
              <a:t> already initialized:</a:t>
            </a:r>
          </a:p>
          <a:p>
            <a:r>
              <a:rPr lang="en-US" dirty="0">
                <a:solidFill>
                  <a:srgbClr val="CB6608"/>
                </a:solidFill>
              </a:rPr>
              <a:t>intersect </a:t>
            </a:r>
            <a:r>
              <a:rPr lang="en-US" i="1" dirty="0">
                <a:solidFill>
                  <a:srgbClr val="CB6608"/>
                </a:solidFill>
              </a:rPr>
              <a:t>a</a:t>
            </a:r>
            <a:r>
              <a:rPr lang="en-US" i="1" baseline="-25000" dirty="0">
                <a:solidFill>
                  <a:srgbClr val="CB6608"/>
                </a:solidFill>
              </a:rPr>
              <a:t>1</a:t>
            </a:r>
            <a:r>
              <a:rPr lang="en-US" dirty="0">
                <a:solidFill>
                  <a:srgbClr val="CB6608"/>
                </a:solidFill>
              </a:rPr>
              <a:t> and </a:t>
            </a:r>
            <a:r>
              <a:rPr lang="en-US" i="1" dirty="0">
                <a:solidFill>
                  <a:srgbClr val="CB6608"/>
                </a:solidFill>
              </a:rPr>
              <a:t>a</a:t>
            </a:r>
            <a:r>
              <a:rPr lang="en-US" i="1" baseline="-25000" dirty="0">
                <a:solidFill>
                  <a:srgbClr val="CB6608"/>
                </a:solidFill>
              </a:rPr>
              <a:t>2</a:t>
            </a:r>
            <a:r>
              <a:rPr lang="en-US" dirty="0">
                <a:solidFill>
                  <a:srgbClr val="CB6608"/>
                </a:solidFill>
              </a:rPr>
              <a:t>!</a:t>
            </a:r>
          </a:p>
        </p:txBody>
      </p:sp>
      <p:cxnSp>
        <p:nvCxnSpPr>
          <p:cNvPr id="68" name="Straight Connector 67">
            <a:extLst>
              <a:ext uri="{FF2B5EF4-FFF2-40B4-BE49-F238E27FC236}">
                <a16:creationId xmlns:a16="http://schemas.microsoft.com/office/drawing/2014/main" id="{A675E2A2-CB98-02F3-3FDC-A52C110A1059}"/>
              </a:ext>
            </a:extLst>
          </p:cNvPr>
          <p:cNvCxnSpPr>
            <a:cxnSpLocks/>
            <a:stCxn id="67" idx="1"/>
          </p:cNvCxnSpPr>
          <p:nvPr/>
        </p:nvCxnSpPr>
        <p:spPr>
          <a:xfrm flipH="1" flipV="1">
            <a:off x="3015093" y="5268754"/>
            <a:ext cx="3545712" cy="315405"/>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059B1E-64DF-241A-D509-60BAFBB653AF}"/>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27084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2"/>
                                        </p:tgtEl>
                                      </p:cBhvr>
                                    </p:animEffect>
                                    <p:animScale>
                                      <p:cBhvr>
                                        <p:cTn id="7" dur="250" autoRev="1" fill="hold"/>
                                        <p:tgtEl>
                                          <p:spTgt spid="6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4"/>
          </p:cNvCxnSpPr>
          <p:nvPr/>
        </p:nvCxnSpPr>
        <p:spPr>
          <a:xfrm flipV="1">
            <a:off x="4200290" y="5221478"/>
            <a:ext cx="1378" cy="4941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42</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3879227" y="571565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33" name="Rectangle 32">
            <a:extLst>
              <a:ext uri="{FF2B5EF4-FFF2-40B4-BE49-F238E27FC236}">
                <a16:creationId xmlns:a16="http://schemas.microsoft.com/office/drawing/2014/main" id="{7534A634-A1ED-6DDF-6C6B-073C7C3FAC5A}"/>
              </a:ext>
            </a:extLst>
          </p:cNvPr>
          <p:cNvSpPr/>
          <p:nvPr/>
        </p:nvSpPr>
        <p:spPr>
          <a:xfrm>
            <a:off x="4857018"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solidFill>
                <a:schemeClr val="tx1">
                  <a:lumMod val="50000"/>
                  <a:lumOff val="50000"/>
                </a:schemeClr>
              </a:solidFill>
            </a:endParaRPr>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solidFill>
                <a:schemeClr val="tx1">
                  <a:lumMod val="50000"/>
                  <a:lumOff val="50000"/>
                </a:schemeClr>
              </a:solidFill>
            </a:endParaRPr>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4"/>
          </p:cNvCxnSpPr>
          <p:nvPr/>
        </p:nvCxnSpPr>
        <p:spPr>
          <a:xfrm flipH="1" flipV="1">
            <a:off x="5174405" y="5221478"/>
            <a:ext cx="3676" cy="494180"/>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51253" y="4647530"/>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83476" y="46577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cxnSp>
        <p:nvCxnSpPr>
          <p:cNvPr id="63" name="Straight Arrow Connector 62">
            <a:extLst>
              <a:ext uri="{FF2B5EF4-FFF2-40B4-BE49-F238E27FC236}">
                <a16:creationId xmlns:a16="http://schemas.microsoft.com/office/drawing/2014/main" id="{CF803C7B-6537-5C68-F6F4-297708A3A03C}"/>
              </a:ext>
            </a:extLst>
          </p:cNvPr>
          <p:cNvCxnSpPr>
            <a:cxnSpLocks/>
            <a:stCxn id="9" idx="0"/>
            <a:endCxn id="46" idx="2"/>
          </p:cNvCxnSpPr>
          <p:nvPr/>
        </p:nvCxnSpPr>
        <p:spPr>
          <a:xfrm flipV="1">
            <a:off x="1267077" y="4670519"/>
            <a:ext cx="303321" cy="334261"/>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2E63683E-1789-4E3F-CEF5-32263F1E2CA3}"/>
              </a:ext>
            </a:extLst>
          </p:cNvPr>
          <p:cNvCxnSpPr>
            <a:cxnSpLocks/>
            <a:stCxn id="57" idx="0"/>
            <a:endCxn id="46" idx="2"/>
          </p:cNvCxnSpPr>
          <p:nvPr/>
        </p:nvCxnSpPr>
        <p:spPr>
          <a:xfrm flipH="1" flipV="1">
            <a:off x="1570398" y="4670519"/>
            <a:ext cx="349731" cy="334173"/>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7956E39B-7715-59CC-A938-3089BACC4A1D}"/>
              </a:ext>
            </a:extLst>
          </p:cNvPr>
          <p:cNvSpPr/>
          <p:nvPr/>
        </p:nvSpPr>
        <p:spPr>
          <a:xfrm>
            <a:off x="7737482" y="2576079"/>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49" name="Rectangle 48">
            <a:extLst>
              <a:ext uri="{FF2B5EF4-FFF2-40B4-BE49-F238E27FC236}">
                <a16:creationId xmlns:a16="http://schemas.microsoft.com/office/drawing/2014/main" id="{E411E985-9262-CEEA-D559-42966C83EB2C}"/>
              </a:ext>
            </a:extLst>
          </p:cNvPr>
          <p:cNvSpPr/>
          <p:nvPr/>
        </p:nvSpPr>
        <p:spPr>
          <a:xfrm>
            <a:off x="8595528" y="2569712"/>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56" name="Rectangle 55">
            <a:extLst>
              <a:ext uri="{FF2B5EF4-FFF2-40B4-BE49-F238E27FC236}">
                <a16:creationId xmlns:a16="http://schemas.microsoft.com/office/drawing/2014/main" id="{6799A2F7-8013-83A8-64A4-303FE1BF32FC}"/>
              </a:ext>
            </a:extLst>
          </p:cNvPr>
          <p:cNvSpPr/>
          <p:nvPr/>
        </p:nvSpPr>
        <p:spPr>
          <a:xfrm>
            <a:off x="9549962" y="256971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58" name="Oval 57">
            <a:extLst>
              <a:ext uri="{FF2B5EF4-FFF2-40B4-BE49-F238E27FC236}">
                <a16:creationId xmlns:a16="http://schemas.microsoft.com/office/drawing/2014/main" id="{28CEF629-771F-072A-BCC6-939E8DCB5F2D}"/>
              </a:ext>
            </a:extLst>
          </p:cNvPr>
          <p:cNvSpPr/>
          <p:nvPr/>
        </p:nvSpPr>
        <p:spPr>
          <a:xfrm>
            <a:off x="8687399" y="1859653"/>
            <a:ext cx="457200" cy="4572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a:t>
            </a:r>
            <a:r>
              <a:rPr lang="en-US" sz="1600" i="1" baseline="-25000" dirty="0"/>
              <a:t>1</a:t>
            </a:r>
          </a:p>
        </p:txBody>
      </p:sp>
      <p:cxnSp>
        <p:nvCxnSpPr>
          <p:cNvPr id="59" name="Straight Arrow Connector 58">
            <a:extLst>
              <a:ext uri="{FF2B5EF4-FFF2-40B4-BE49-F238E27FC236}">
                <a16:creationId xmlns:a16="http://schemas.microsoft.com/office/drawing/2014/main" id="{2ED41C38-D034-E95F-EDD8-8F1A80A9B0BA}"/>
              </a:ext>
            </a:extLst>
          </p:cNvPr>
          <p:cNvCxnSpPr>
            <a:cxnSpLocks/>
            <a:stCxn id="48" idx="0"/>
            <a:endCxn id="58" idx="3"/>
          </p:cNvCxnSpPr>
          <p:nvPr/>
        </p:nvCxnSpPr>
        <p:spPr>
          <a:xfrm flipV="1">
            <a:off x="8058545" y="2249898"/>
            <a:ext cx="695809" cy="32618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A16C538C-5892-9D68-E77B-9F41BFFDDB6D}"/>
              </a:ext>
            </a:extLst>
          </p:cNvPr>
          <p:cNvCxnSpPr>
            <a:cxnSpLocks/>
            <a:stCxn id="49" idx="0"/>
            <a:endCxn id="58" idx="4"/>
          </p:cNvCxnSpPr>
          <p:nvPr/>
        </p:nvCxnSpPr>
        <p:spPr>
          <a:xfrm flipH="1" flipV="1">
            <a:off x="8915999" y="2316853"/>
            <a:ext cx="592" cy="25285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FA0C10A2-DBE2-8A91-3A2B-056F665BF6AB}"/>
              </a:ext>
            </a:extLst>
          </p:cNvPr>
          <p:cNvCxnSpPr>
            <a:cxnSpLocks/>
            <a:stCxn id="56" idx="0"/>
            <a:endCxn id="58" idx="5"/>
          </p:cNvCxnSpPr>
          <p:nvPr/>
        </p:nvCxnSpPr>
        <p:spPr>
          <a:xfrm flipH="1" flipV="1">
            <a:off x="9077644" y="2249898"/>
            <a:ext cx="793381" cy="319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D8BDEEA6-8247-5F57-1081-D2467B0CAE72}"/>
              </a:ext>
            </a:extLst>
          </p:cNvPr>
          <p:cNvSpPr txBox="1"/>
          <p:nvPr/>
        </p:nvSpPr>
        <p:spPr>
          <a:xfrm>
            <a:off x="8672127" y="1088877"/>
            <a:ext cx="636059" cy="523220"/>
          </a:xfrm>
          <a:prstGeom prst="rect">
            <a:avLst/>
          </a:prstGeom>
          <a:noFill/>
        </p:spPr>
        <p:txBody>
          <a:bodyPr wrap="square">
            <a:spAutoFit/>
          </a:bodyPr>
          <a:lstStyle/>
          <a:p>
            <a:r>
              <a:rPr lang="en-US" sz="2800" dirty="0">
                <a:solidFill>
                  <a:srgbClr val="CB6608"/>
                </a:solidFill>
              </a:rPr>
              <a:t>v</a:t>
            </a:r>
            <a:r>
              <a:rPr lang="en-US" sz="2800" baseline="-25000" dirty="0">
                <a:solidFill>
                  <a:srgbClr val="CB6608"/>
                </a:solidFill>
              </a:rPr>
              <a:t>1</a:t>
            </a:r>
            <a:r>
              <a:rPr lang="en-US" sz="2800" dirty="0">
                <a:solidFill>
                  <a:srgbClr val="CB6608"/>
                </a:solidFill>
              </a:rPr>
              <a:t>:</a:t>
            </a:r>
          </a:p>
        </p:txBody>
      </p:sp>
      <p:sp>
        <p:nvSpPr>
          <p:cNvPr id="9" name="Isosceles Triangle 8">
            <a:extLst>
              <a:ext uri="{FF2B5EF4-FFF2-40B4-BE49-F238E27FC236}">
                <a16:creationId xmlns:a16="http://schemas.microsoft.com/office/drawing/2014/main" id="{7760B00C-6E53-292C-8BEE-39599BCB7536}"/>
              </a:ext>
            </a:extLst>
          </p:cNvPr>
          <p:cNvSpPr/>
          <p:nvPr/>
        </p:nvSpPr>
        <p:spPr>
          <a:xfrm>
            <a:off x="967545" y="5004780"/>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57" name="Isosceles Triangle 56">
            <a:extLst>
              <a:ext uri="{FF2B5EF4-FFF2-40B4-BE49-F238E27FC236}">
                <a16:creationId xmlns:a16="http://schemas.microsoft.com/office/drawing/2014/main" id="{242B04D9-4EC6-7AF4-8CD0-2806042506F6}"/>
              </a:ext>
            </a:extLst>
          </p:cNvPr>
          <p:cNvSpPr/>
          <p:nvPr/>
        </p:nvSpPr>
        <p:spPr>
          <a:xfrm>
            <a:off x="1620597" y="5004692"/>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3" name="TextBox 2">
            <a:extLst>
              <a:ext uri="{FF2B5EF4-FFF2-40B4-BE49-F238E27FC236}">
                <a16:creationId xmlns:a16="http://schemas.microsoft.com/office/drawing/2014/main" id="{F106566D-35FE-FEDD-7F33-2F7B5AF2BBE6}"/>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1019874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4"/>
          </p:cNvCxnSpPr>
          <p:nvPr/>
        </p:nvCxnSpPr>
        <p:spPr>
          <a:xfrm flipV="1">
            <a:off x="4200290" y="5221478"/>
            <a:ext cx="1378" cy="4941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43</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3879227" y="571565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33" name="Rectangle 32">
            <a:extLst>
              <a:ext uri="{FF2B5EF4-FFF2-40B4-BE49-F238E27FC236}">
                <a16:creationId xmlns:a16="http://schemas.microsoft.com/office/drawing/2014/main" id="{7534A634-A1ED-6DDF-6C6B-073C7C3FAC5A}"/>
              </a:ext>
            </a:extLst>
          </p:cNvPr>
          <p:cNvSpPr/>
          <p:nvPr/>
        </p:nvSpPr>
        <p:spPr>
          <a:xfrm>
            <a:off x="4857018"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solidFill>
                <a:schemeClr val="tx1">
                  <a:lumMod val="50000"/>
                  <a:lumOff val="50000"/>
                </a:schemeClr>
              </a:solidFill>
            </a:endParaRPr>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solidFill>
                <a:schemeClr val="tx1">
                  <a:lumMod val="50000"/>
                  <a:lumOff val="50000"/>
                </a:schemeClr>
              </a:solidFill>
            </a:endParaRPr>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4"/>
          </p:cNvCxnSpPr>
          <p:nvPr/>
        </p:nvCxnSpPr>
        <p:spPr>
          <a:xfrm flipH="1" flipV="1">
            <a:off x="5174405" y="5221478"/>
            <a:ext cx="3676" cy="494180"/>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51253" y="4647530"/>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83476" y="46577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cxnSp>
        <p:nvCxnSpPr>
          <p:cNvPr id="63" name="Straight Arrow Connector 62">
            <a:extLst>
              <a:ext uri="{FF2B5EF4-FFF2-40B4-BE49-F238E27FC236}">
                <a16:creationId xmlns:a16="http://schemas.microsoft.com/office/drawing/2014/main" id="{CF803C7B-6537-5C68-F6F4-297708A3A03C}"/>
              </a:ext>
            </a:extLst>
          </p:cNvPr>
          <p:cNvCxnSpPr>
            <a:cxnSpLocks/>
            <a:stCxn id="9" idx="0"/>
            <a:endCxn id="46" idx="2"/>
          </p:cNvCxnSpPr>
          <p:nvPr/>
        </p:nvCxnSpPr>
        <p:spPr>
          <a:xfrm flipV="1">
            <a:off x="1267077" y="4670519"/>
            <a:ext cx="303321" cy="334261"/>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2E63683E-1789-4E3F-CEF5-32263F1E2CA3}"/>
              </a:ext>
            </a:extLst>
          </p:cNvPr>
          <p:cNvCxnSpPr>
            <a:cxnSpLocks/>
            <a:stCxn id="57" idx="0"/>
            <a:endCxn id="46" idx="2"/>
          </p:cNvCxnSpPr>
          <p:nvPr/>
        </p:nvCxnSpPr>
        <p:spPr>
          <a:xfrm flipH="1" flipV="1">
            <a:off x="1570398" y="4670519"/>
            <a:ext cx="349731" cy="334173"/>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7956E39B-7715-59CC-A938-3089BACC4A1D}"/>
              </a:ext>
            </a:extLst>
          </p:cNvPr>
          <p:cNvSpPr/>
          <p:nvPr/>
        </p:nvSpPr>
        <p:spPr>
          <a:xfrm>
            <a:off x="7737482" y="2576079"/>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49" name="Rectangle 48">
            <a:extLst>
              <a:ext uri="{FF2B5EF4-FFF2-40B4-BE49-F238E27FC236}">
                <a16:creationId xmlns:a16="http://schemas.microsoft.com/office/drawing/2014/main" id="{E411E985-9262-CEEA-D559-42966C83EB2C}"/>
              </a:ext>
            </a:extLst>
          </p:cNvPr>
          <p:cNvSpPr/>
          <p:nvPr/>
        </p:nvSpPr>
        <p:spPr>
          <a:xfrm>
            <a:off x="8595528" y="2569712"/>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56" name="Rectangle 55">
            <a:extLst>
              <a:ext uri="{FF2B5EF4-FFF2-40B4-BE49-F238E27FC236}">
                <a16:creationId xmlns:a16="http://schemas.microsoft.com/office/drawing/2014/main" id="{6799A2F7-8013-83A8-64A4-303FE1BF32FC}"/>
              </a:ext>
            </a:extLst>
          </p:cNvPr>
          <p:cNvSpPr/>
          <p:nvPr/>
        </p:nvSpPr>
        <p:spPr>
          <a:xfrm>
            <a:off x="9549962" y="256971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58" name="Oval 57">
            <a:extLst>
              <a:ext uri="{FF2B5EF4-FFF2-40B4-BE49-F238E27FC236}">
                <a16:creationId xmlns:a16="http://schemas.microsoft.com/office/drawing/2014/main" id="{28CEF629-771F-072A-BCC6-939E8DCB5F2D}"/>
              </a:ext>
            </a:extLst>
          </p:cNvPr>
          <p:cNvSpPr/>
          <p:nvPr/>
        </p:nvSpPr>
        <p:spPr>
          <a:xfrm>
            <a:off x="8687399" y="1859653"/>
            <a:ext cx="457200" cy="4572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a:t>a</a:t>
            </a:r>
            <a:r>
              <a:rPr lang="en-US" sz="1600" i="1" baseline="-25000"/>
              <a:t>1</a:t>
            </a:r>
            <a:endParaRPr lang="en-US" sz="1600" i="1" baseline="-25000" dirty="0"/>
          </a:p>
        </p:txBody>
      </p:sp>
      <p:cxnSp>
        <p:nvCxnSpPr>
          <p:cNvPr id="59" name="Straight Arrow Connector 58">
            <a:extLst>
              <a:ext uri="{FF2B5EF4-FFF2-40B4-BE49-F238E27FC236}">
                <a16:creationId xmlns:a16="http://schemas.microsoft.com/office/drawing/2014/main" id="{2ED41C38-D034-E95F-EDD8-8F1A80A9B0BA}"/>
              </a:ext>
            </a:extLst>
          </p:cNvPr>
          <p:cNvCxnSpPr>
            <a:cxnSpLocks/>
            <a:stCxn id="48" idx="0"/>
            <a:endCxn id="58" idx="3"/>
          </p:cNvCxnSpPr>
          <p:nvPr/>
        </p:nvCxnSpPr>
        <p:spPr>
          <a:xfrm flipV="1">
            <a:off x="8058545" y="2249898"/>
            <a:ext cx="695809" cy="32618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A16C538C-5892-9D68-E77B-9F41BFFDDB6D}"/>
              </a:ext>
            </a:extLst>
          </p:cNvPr>
          <p:cNvCxnSpPr>
            <a:cxnSpLocks/>
            <a:stCxn id="49" idx="0"/>
            <a:endCxn id="58" idx="4"/>
          </p:cNvCxnSpPr>
          <p:nvPr/>
        </p:nvCxnSpPr>
        <p:spPr>
          <a:xfrm flipH="1" flipV="1">
            <a:off x="8915999" y="2316853"/>
            <a:ext cx="592" cy="25285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FA0C10A2-DBE2-8A91-3A2B-056F665BF6AB}"/>
              </a:ext>
            </a:extLst>
          </p:cNvPr>
          <p:cNvCxnSpPr>
            <a:cxnSpLocks/>
            <a:stCxn id="56" idx="0"/>
            <a:endCxn id="58" idx="5"/>
          </p:cNvCxnSpPr>
          <p:nvPr/>
        </p:nvCxnSpPr>
        <p:spPr>
          <a:xfrm flipH="1" flipV="1">
            <a:off x="9077644" y="2249898"/>
            <a:ext cx="793381" cy="319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D8BDEEA6-8247-5F57-1081-D2467B0CAE72}"/>
              </a:ext>
            </a:extLst>
          </p:cNvPr>
          <p:cNvSpPr txBox="1"/>
          <p:nvPr/>
        </p:nvSpPr>
        <p:spPr>
          <a:xfrm>
            <a:off x="8672127" y="1088877"/>
            <a:ext cx="636059" cy="523220"/>
          </a:xfrm>
          <a:prstGeom prst="rect">
            <a:avLst/>
          </a:prstGeom>
          <a:noFill/>
        </p:spPr>
        <p:txBody>
          <a:bodyPr wrap="square">
            <a:spAutoFit/>
          </a:bodyPr>
          <a:lstStyle/>
          <a:p>
            <a:r>
              <a:rPr lang="en-US" sz="2800" dirty="0">
                <a:solidFill>
                  <a:srgbClr val="CB6608"/>
                </a:solidFill>
              </a:rPr>
              <a:t>v</a:t>
            </a:r>
            <a:r>
              <a:rPr lang="en-US" sz="2800" baseline="-25000" dirty="0">
                <a:solidFill>
                  <a:srgbClr val="CB6608"/>
                </a:solidFill>
              </a:rPr>
              <a:t>1</a:t>
            </a:r>
            <a:r>
              <a:rPr lang="en-US" sz="2800" dirty="0">
                <a:solidFill>
                  <a:srgbClr val="CB6608"/>
                </a:solidFill>
              </a:rPr>
              <a:t>:</a:t>
            </a:r>
          </a:p>
        </p:txBody>
      </p:sp>
      <p:sp>
        <p:nvSpPr>
          <p:cNvPr id="9" name="Isosceles Triangle 8">
            <a:extLst>
              <a:ext uri="{FF2B5EF4-FFF2-40B4-BE49-F238E27FC236}">
                <a16:creationId xmlns:a16="http://schemas.microsoft.com/office/drawing/2014/main" id="{7760B00C-6E53-292C-8BEE-39599BCB7536}"/>
              </a:ext>
            </a:extLst>
          </p:cNvPr>
          <p:cNvSpPr/>
          <p:nvPr/>
        </p:nvSpPr>
        <p:spPr>
          <a:xfrm>
            <a:off x="967545" y="5004780"/>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57" name="Isosceles Triangle 56">
            <a:extLst>
              <a:ext uri="{FF2B5EF4-FFF2-40B4-BE49-F238E27FC236}">
                <a16:creationId xmlns:a16="http://schemas.microsoft.com/office/drawing/2014/main" id="{242B04D9-4EC6-7AF4-8CD0-2806042506F6}"/>
              </a:ext>
            </a:extLst>
          </p:cNvPr>
          <p:cNvSpPr/>
          <p:nvPr/>
        </p:nvSpPr>
        <p:spPr>
          <a:xfrm>
            <a:off x="1620597" y="5004692"/>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47" name="TextBox 46">
            <a:extLst>
              <a:ext uri="{FF2B5EF4-FFF2-40B4-BE49-F238E27FC236}">
                <a16:creationId xmlns:a16="http://schemas.microsoft.com/office/drawing/2014/main" id="{C9E2AB67-F491-1749-0A44-404075502F16}"/>
              </a:ext>
            </a:extLst>
          </p:cNvPr>
          <p:cNvSpPr txBox="1"/>
          <p:nvPr/>
        </p:nvSpPr>
        <p:spPr>
          <a:xfrm>
            <a:off x="3005492" y="4967993"/>
            <a:ext cx="1127951" cy="338554"/>
          </a:xfrm>
          <a:prstGeom prst="rect">
            <a:avLst/>
          </a:prstGeom>
          <a:noFill/>
        </p:spPr>
        <p:txBody>
          <a:bodyPr wrap="square" rtlCol="0">
            <a:spAutoFit/>
          </a:bodyPr>
          <a:lstStyle/>
          <a:p>
            <a:pPr algn="ctr"/>
            <a:r>
              <a:rPr lang="el-GR" sz="1600" b="1" dirty="0">
                <a:solidFill>
                  <a:srgbClr val="CB6608"/>
                </a:solidFill>
              </a:rPr>
              <a:t>ε</a:t>
            </a:r>
            <a:r>
              <a:rPr lang="en-US" sz="1600" dirty="0">
                <a:solidFill>
                  <a:srgbClr val="CB6608"/>
                </a:solidFill>
              </a:rPr>
              <a:t> = v</a:t>
            </a:r>
            <a:r>
              <a:rPr lang="en-US" sz="1600" baseline="-25000" dirty="0">
                <a:solidFill>
                  <a:srgbClr val="CB6608"/>
                </a:solidFill>
              </a:rPr>
              <a:t>1</a:t>
            </a:r>
          </a:p>
        </p:txBody>
      </p:sp>
      <p:sp>
        <p:nvSpPr>
          <p:cNvPr id="3" name="TextBox 2">
            <a:extLst>
              <a:ext uri="{FF2B5EF4-FFF2-40B4-BE49-F238E27FC236}">
                <a16:creationId xmlns:a16="http://schemas.microsoft.com/office/drawing/2014/main" id="{FB15A23C-FE62-6C7F-9F1C-72B7A0810B29}"/>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162381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60"/>
                                        </p:tgtEl>
                                      </p:cBhvr>
                                    </p:animEffect>
                                    <p:animScale>
                                      <p:cBhvr>
                                        <p:cTn id="23" dur="250" autoRev="1" fill="hold"/>
                                        <p:tgtEl>
                                          <p:spTgt spid="60"/>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p:bldP spid="33" grpId="0" animBg="1"/>
      <p:bldP spid="41" grpId="0" animBg="1"/>
      <p:bldP spid="60" grpId="0"/>
      <p:bldP spid="60" grpId="1"/>
      <p:bldP spid="4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4"/>
          </p:cNvCxnSpPr>
          <p:nvPr/>
        </p:nvCxnSpPr>
        <p:spPr>
          <a:xfrm flipV="1">
            <a:off x="4200290" y="5461892"/>
            <a:ext cx="3402" cy="25376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44</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3879227" y="571565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40" name="Oval 39">
            <a:extLst>
              <a:ext uri="{FF2B5EF4-FFF2-40B4-BE49-F238E27FC236}">
                <a16:creationId xmlns:a16="http://schemas.microsoft.com/office/drawing/2014/main" id="{3B5F1623-E261-F809-8B42-73026589AB02}"/>
              </a:ext>
            </a:extLst>
          </p:cNvPr>
          <p:cNvSpPr/>
          <p:nvPr/>
        </p:nvSpPr>
        <p:spPr>
          <a:xfrm>
            <a:off x="3975092" y="5004692"/>
            <a:ext cx="457200" cy="457200"/>
          </a:xfrm>
          <a:prstGeom prst="ellipse">
            <a:avLst/>
          </a:prstGeom>
          <a:ln w="28575">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err="1">
                <a:solidFill>
                  <a:schemeClr val="tx1"/>
                </a:solidFill>
              </a:rPr>
              <a:t>tx</a:t>
            </a:r>
            <a:endParaRPr lang="en-US" i="1" dirty="0">
              <a:solidFill>
                <a:schemeClr val="tx1"/>
              </a:solidFill>
            </a:endParaRPr>
          </a:p>
        </p:txBody>
      </p:sp>
      <p:cxnSp>
        <p:nvCxnSpPr>
          <p:cNvPr id="44" name="Straight Arrow Connector 43">
            <a:extLst>
              <a:ext uri="{FF2B5EF4-FFF2-40B4-BE49-F238E27FC236}">
                <a16:creationId xmlns:a16="http://schemas.microsoft.com/office/drawing/2014/main" id="{705EF3C6-1638-9CCE-D903-7CF72B883A8D}"/>
              </a:ext>
            </a:extLst>
          </p:cNvPr>
          <p:cNvCxnSpPr>
            <a:cxnSpLocks/>
            <a:stCxn id="40" idx="0"/>
            <a:endCxn id="13" idx="2"/>
          </p:cNvCxnSpPr>
          <p:nvPr/>
        </p:nvCxnSpPr>
        <p:spPr>
          <a:xfrm flipV="1">
            <a:off x="4203692" y="4670519"/>
            <a:ext cx="0" cy="334173"/>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51253" y="4647530"/>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83476" y="46577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cxnSp>
        <p:nvCxnSpPr>
          <p:cNvPr id="63" name="Straight Arrow Connector 62">
            <a:extLst>
              <a:ext uri="{FF2B5EF4-FFF2-40B4-BE49-F238E27FC236}">
                <a16:creationId xmlns:a16="http://schemas.microsoft.com/office/drawing/2014/main" id="{CF803C7B-6537-5C68-F6F4-297708A3A03C}"/>
              </a:ext>
            </a:extLst>
          </p:cNvPr>
          <p:cNvCxnSpPr>
            <a:cxnSpLocks/>
            <a:stCxn id="9" idx="0"/>
            <a:endCxn id="46" idx="2"/>
          </p:cNvCxnSpPr>
          <p:nvPr/>
        </p:nvCxnSpPr>
        <p:spPr>
          <a:xfrm flipV="1">
            <a:off x="1267077" y="4670519"/>
            <a:ext cx="303321" cy="334261"/>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2E63683E-1789-4E3F-CEF5-32263F1E2CA3}"/>
              </a:ext>
            </a:extLst>
          </p:cNvPr>
          <p:cNvCxnSpPr>
            <a:cxnSpLocks/>
            <a:stCxn id="57" idx="0"/>
            <a:endCxn id="46" idx="2"/>
          </p:cNvCxnSpPr>
          <p:nvPr/>
        </p:nvCxnSpPr>
        <p:spPr>
          <a:xfrm flipH="1" flipV="1">
            <a:off x="1570398" y="4670519"/>
            <a:ext cx="349731" cy="334173"/>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7956E39B-7715-59CC-A938-3089BACC4A1D}"/>
              </a:ext>
            </a:extLst>
          </p:cNvPr>
          <p:cNvSpPr/>
          <p:nvPr/>
        </p:nvSpPr>
        <p:spPr>
          <a:xfrm>
            <a:off x="7737482" y="2576079"/>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49" name="Rectangle 48">
            <a:extLst>
              <a:ext uri="{FF2B5EF4-FFF2-40B4-BE49-F238E27FC236}">
                <a16:creationId xmlns:a16="http://schemas.microsoft.com/office/drawing/2014/main" id="{E411E985-9262-CEEA-D559-42966C83EB2C}"/>
              </a:ext>
            </a:extLst>
          </p:cNvPr>
          <p:cNvSpPr/>
          <p:nvPr/>
        </p:nvSpPr>
        <p:spPr>
          <a:xfrm>
            <a:off x="8595528" y="2569712"/>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56" name="Rectangle 55">
            <a:extLst>
              <a:ext uri="{FF2B5EF4-FFF2-40B4-BE49-F238E27FC236}">
                <a16:creationId xmlns:a16="http://schemas.microsoft.com/office/drawing/2014/main" id="{6799A2F7-8013-83A8-64A4-303FE1BF32FC}"/>
              </a:ext>
            </a:extLst>
          </p:cNvPr>
          <p:cNvSpPr/>
          <p:nvPr/>
        </p:nvSpPr>
        <p:spPr>
          <a:xfrm>
            <a:off x="9549962" y="256971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58" name="Oval 57">
            <a:extLst>
              <a:ext uri="{FF2B5EF4-FFF2-40B4-BE49-F238E27FC236}">
                <a16:creationId xmlns:a16="http://schemas.microsoft.com/office/drawing/2014/main" id="{28CEF629-771F-072A-BCC6-939E8DCB5F2D}"/>
              </a:ext>
            </a:extLst>
          </p:cNvPr>
          <p:cNvSpPr/>
          <p:nvPr/>
        </p:nvSpPr>
        <p:spPr>
          <a:xfrm>
            <a:off x="8687399" y="1859653"/>
            <a:ext cx="457200" cy="4572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a:t>
            </a:r>
            <a:r>
              <a:rPr lang="en-US" sz="1600" i="1" baseline="-25000" dirty="0"/>
              <a:t>1</a:t>
            </a:r>
          </a:p>
        </p:txBody>
      </p:sp>
      <p:cxnSp>
        <p:nvCxnSpPr>
          <p:cNvPr id="59" name="Straight Arrow Connector 58">
            <a:extLst>
              <a:ext uri="{FF2B5EF4-FFF2-40B4-BE49-F238E27FC236}">
                <a16:creationId xmlns:a16="http://schemas.microsoft.com/office/drawing/2014/main" id="{2ED41C38-D034-E95F-EDD8-8F1A80A9B0BA}"/>
              </a:ext>
            </a:extLst>
          </p:cNvPr>
          <p:cNvCxnSpPr>
            <a:cxnSpLocks/>
            <a:stCxn id="48" idx="0"/>
            <a:endCxn id="58" idx="3"/>
          </p:cNvCxnSpPr>
          <p:nvPr/>
        </p:nvCxnSpPr>
        <p:spPr>
          <a:xfrm flipV="1">
            <a:off x="8058545" y="2249898"/>
            <a:ext cx="695809" cy="32618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1" name="Straight Arrow Connector 60">
            <a:extLst>
              <a:ext uri="{FF2B5EF4-FFF2-40B4-BE49-F238E27FC236}">
                <a16:creationId xmlns:a16="http://schemas.microsoft.com/office/drawing/2014/main" id="{A16C538C-5892-9D68-E77B-9F41BFFDDB6D}"/>
              </a:ext>
            </a:extLst>
          </p:cNvPr>
          <p:cNvCxnSpPr>
            <a:cxnSpLocks/>
            <a:stCxn id="49" idx="0"/>
            <a:endCxn id="58" idx="4"/>
          </p:cNvCxnSpPr>
          <p:nvPr/>
        </p:nvCxnSpPr>
        <p:spPr>
          <a:xfrm flipH="1" flipV="1">
            <a:off x="8915999" y="2316853"/>
            <a:ext cx="592" cy="25285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FA0C10A2-DBE2-8A91-3A2B-056F665BF6AB}"/>
              </a:ext>
            </a:extLst>
          </p:cNvPr>
          <p:cNvCxnSpPr>
            <a:cxnSpLocks/>
            <a:stCxn id="56" idx="0"/>
            <a:endCxn id="58" idx="5"/>
          </p:cNvCxnSpPr>
          <p:nvPr/>
        </p:nvCxnSpPr>
        <p:spPr>
          <a:xfrm flipH="1" flipV="1">
            <a:off x="9077644" y="2249898"/>
            <a:ext cx="793381" cy="319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D8BDEEA6-8247-5F57-1081-D2467B0CAE72}"/>
              </a:ext>
            </a:extLst>
          </p:cNvPr>
          <p:cNvSpPr txBox="1"/>
          <p:nvPr/>
        </p:nvSpPr>
        <p:spPr>
          <a:xfrm>
            <a:off x="8672127" y="1088877"/>
            <a:ext cx="636059" cy="523220"/>
          </a:xfrm>
          <a:prstGeom prst="rect">
            <a:avLst/>
          </a:prstGeom>
          <a:noFill/>
        </p:spPr>
        <p:txBody>
          <a:bodyPr wrap="square">
            <a:spAutoFit/>
          </a:bodyPr>
          <a:lstStyle/>
          <a:p>
            <a:r>
              <a:rPr lang="en-US" sz="2800" dirty="0">
                <a:solidFill>
                  <a:srgbClr val="CB6608"/>
                </a:solidFill>
              </a:rPr>
              <a:t>v</a:t>
            </a:r>
            <a:r>
              <a:rPr lang="en-US" sz="2800" baseline="-25000" dirty="0">
                <a:solidFill>
                  <a:srgbClr val="CB6608"/>
                </a:solidFill>
              </a:rPr>
              <a:t>1</a:t>
            </a:r>
            <a:r>
              <a:rPr lang="en-US" sz="2800" dirty="0">
                <a:solidFill>
                  <a:srgbClr val="CB6608"/>
                </a:solidFill>
              </a:rPr>
              <a:t>:</a:t>
            </a:r>
          </a:p>
        </p:txBody>
      </p:sp>
      <p:sp>
        <p:nvSpPr>
          <p:cNvPr id="9" name="Isosceles Triangle 8">
            <a:extLst>
              <a:ext uri="{FF2B5EF4-FFF2-40B4-BE49-F238E27FC236}">
                <a16:creationId xmlns:a16="http://schemas.microsoft.com/office/drawing/2014/main" id="{7760B00C-6E53-292C-8BEE-39599BCB7536}"/>
              </a:ext>
            </a:extLst>
          </p:cNvPr>
          <p:cNvSpPr/>
          <p:nvPr/>
        </p:nvSpPr>
        <p:spPr>
          <a:xfrm>
            <a:off x="967545" y="5004780"/>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57" name="Isosceles Triangle 56">
            <a:extLst>
              <a:ext uri="{FF2B5EF4-FFF2-40B4-BE49-F238E27FC236}">
                <a16:creationId xmlns:a16="http://schemas.microsoft.com/office/drawing/2014/main" id="{242B04D9-4EC6-7AF4-8CD0-2806042506F6}"/>
              </a:ext>
            </a:extLst>
          </p:cNvPr>
          <p:cNvSpPr/>
          <p:nvPr/>
        </p:nvSpPr>
        <p:spPr>
          <a:xfrm>
            <a:off x="1620597" y="5004692"/>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47" name="TextBox 46">
            <a:extLst>
              <a:ext uri="{FF2B5EF4-FFF2-40B4-BE49-F238E27FC236}">
                <a16:creationId xmlns:a16="http://schemas.microsoft.com/office/drawing/2014/main" id="{C9E2AB67-F491-1749-0A44-404075502F16}"/>
              </a:ext>
            </a:extLst>
          </p:cNvPr>
          <p:cNvSpPr txBox="1"/>
          <p:nvPr/>
        </p:nvSpPr>
        <p:spPr>
          <a:xfrm>
            <a:off x="3005492" y="4967993"/>
            <a:ext cx="1127951" cy="338554"/>
          </a:xfrm>
          <a:prstGeom prst="rect">
            <a:avLst/>
          </a:prstGeom>
          <a:noFill/>
        </p:spPr>
        <p:txBody>
          <a:bodyPr wrap="square" rtlCol="0">
            <a:spAutoFit/>
          </a:bodyPr>
          <a:lstStyle/>
          <a:p>
            <a:pPr algn="ctr"/>
            <a:r>
              <a:rPr lang="el-GR" sz="1600" b="1" dirty="0"/>
              <a:t>ε</a:t>
            </a:r>
            <a:r>
              <a:rPr lang="en-US" sz="1600" dirty="0"/>
              <a:t> = v</a:t>
            </a:r>
            <a:r>
              <a:rPr lang="en-US" sz="1600" baseline="-25000" dirty="0"/>
              <a:t>1</a:t>
            </a:r>
          </a:p>
        </p:txBody>
      </p:sp>
      <p:sp>
        <p:nvSpPr>
          <p:cNvPr id="51" name="TextBox 50">
            <a:extLst>
              <a:ext uri="{FF2B5EF4-FFF2-40B4-BE49-F238E27FC236}">
                <a16:creationId xmlns:a16="http://schemas.microsoft.com/office/drawing/2014/main" id="{0EB422A9-15E2-6967-0D56-A08F7261C07D}"/>
              </a:ext>
            </a:extLst>
          </p:cNvPr>
          <p:cNvSpPr txBox="1"/>
          <p:nvPr/>
        </p:nvSpPr>
        <p:spPr>
          <a:xfrm>
            <a:off x="6386080" y="4934172"/>
            <a:ext cx="2800428" cy="369332"/>
          </a:xfrm>
          <a:prstGeom prst="rect">
            <a:avLst/>
          </a:prstGeom>
          <a:noFill/>
        </p:spPr>
        <p:txBody>
          <a:bodyPr wrap="square" rtlCol="0">
            <a:spAutoFit/>
          </a:bodyPr>
          <a:lstStyle/>
          <a:p>
            <a:r>
              <a:rPr lang="en-US" dirty="0">
                <a:solidFill>
                  <a:srgbClr val="CB6608"/>
                </a:solidFill>
              </a:rPr>
              <a:t>intersect </a:t>
            </a:r>
            <a:r>
              <a:rPr lang="en-US" i="1" dirty="0">
                <a:solidFill>
                  <a:srgbClr val="CB6608"/>
                </a:solidFill>
              </a:rPr>
              <a:t>a</a:t>
            </a:r>
            <a:r>
              <a:rPr lang="en-US" i="1" baseline="-25000" dirty="0">
                <a:solidFill>
                  <a:srgbClr val="CB6608"/>
                </a:solidFill>
              </a:rPr>
              <a:t>1</a:t>
            </a:r>
            <a:r>
              <a:rPr lang="en-US" dirty="0">
                <a:solidFill>
                  <a:srgbClr val="CB6608"/>
                </a:solidFill>
              </a:rPr>
              <a:t> and </a:t>
            </a:r>
            <a:r>
              <a:rPr lang="en-US" i="1" dirty="0" err="1">
                <a:solidFill>
                  <a:srgbClr val="CB6608"/>
                </a:solidFill>
              </a:rPr>
              <a:t>tx</a:t>
            </a:r>
            <a:r>
              <a:rPr lang="en-US" dirty="0">
                <a:solidFill>
                  <a:srgbClr val="CB6608"/>
                </a:solidFill>
              </a:rPr>
              <a:t>!</a:t>
            </a:r>
          </a:p>
        </p:txBody>
      </p:sp>
      <p:cxnSp>
        <p:nvCxnSpPr>
          <p:cNvPr id="52" name="Straight Connector 51">
            <a:extLst>
              <a:ext uri="{FF2B5EF4-FFF2-40B4-BE49-F238E27FC236}">
                <a16:creationId xmlns:a16="http://schemas.microsoft.com/office/drawing/2014/main" id="{879F3E0C-FD71-946A-0252-E375007A1F30}"/>
              </a:ext>
            </a:extLst>
          </p:cNvPr>
          <p:cNvCxnSpPr>
            <a:cxnSpLocks/>
            <a:stCxn id="51" idx="1"/>
          </p:cNvCxnSpPr>
          <p:nvPr/>
        </p:nvCxnSpPr>
        <p:spPr>
          <a:xfrm flipH="1">
            <a:off x="4521353" y="5118838"/>
            <a:ext cx="1864727" cy="146771"/>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D8377C5-E96F-30DA-6A24-A3F9DD30D3F2}"/>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296260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6" grpId="0" animBg="1"/>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B4007DBD-EE21-0376-760A-4D9DD2320A7A}"/>
              </a:ext>
            </a:extLst>
          </p:cNvPr>
          <p:cNvSpPr txBox="1"/>
          <p:nvPr/>
        </p:nvSpPr>
        <p:spPr>
          <a:xfrm>
            <a:off x="6263715" y="3770897"/>
            <a:ext cx="4960740" cy="1569660"/>
          </a:xfrm>
          <a:prstGeom prst="rect">
            <a:avLst/>
          </a:prstGeom>
          <a:noFill/>
        </p:spPr>
        <p:txBody>
          <a:bodyPr wrap="square" rtlCol="0">
            <a:spAutoFit/>
          </a:bodyPr>
          <a:lstStyle/>
          <a:p>
            <a:pPr algn="ctr"/>
            <a:r>
              <a:rPr lang="en-US" sz="2400" dirty="0"/>
              <a:t>found solution</a:t>
            </a:r>
          </a:p>
          <a:p>
            <a:pPr algn="ctr"/>
            <a:br>
              <a:rPr lang="en-US" sz="2400" dirty="0"/>
            </a:br>
            <a:br>
              <a:rPr lang="en-US" sz="2400" dirty="0"/>
            </a:br>
            <a:r>
              <a:rPr lang="en-US" sz="2400" dirty="0">
                <a:solidFill>
                  <a:srgbClr val="CB6608"/>
                </a:solidFill>
              </a:rPr>
              <a:t>without backtracking!</a:t>
            </a:r>
          </a:p>
        </p:txBody>
      </p: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45</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cxnSp>
        <p:nvCxnSpPr>
          <p:cNvPr id="44" name="Straight Arrow Connector 43">
            <a:extLst>
              <a:ext uri="{FF2B5EF4-FFF2-40B4-BE49-F238E27FC236}">
                <a16:creationId xmlns:a16="http://schemas.microsoft.com/office/drawing/2014/main" id="{705EF3C6-1638-9CCE-D903-7CF72B883A8D}"/>
              </a:ext>
            </a:extLst>
          </p:cNvPr>
          <p:cNvCxnSpPr>
            <a:cxnSpLocks/>
            <a:stCxn id="41" idx="0"/>
            <a:endCxn id="13" idx="2"/>
          </p:cNvCxnSpPr>
          <p:nvPr/>
        </p:nvCxnSpPr>
        <p:spPr>
          <a:xfrm flipV="1">
            <a:off x="4203692" y="4670519"/>
            <a:ext cx="0" cy="343552"/>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51253" y="4647530"/>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83476" y="46577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cxnSp>
        <p:nvCxnSpPr>
          <p:cNvPr id="63" name="Straight Arrow Connector 62">
            <a:extLst>
              <a:ext uri="{FF2B5EF4-FFF2-40B4-BE49-F238E27FC236}">
                <a16:creationId xmlns:a16="http://schemas.microsoft.com/office/drawing/2014/main" id="{CF803C7B-6537-5C68-F6F4-297708A3A03C}"/>
              </a:ext>
            </a:extLst>
          </p:cNvPr>
          <p:cNvCxnSpPr>
            <a:cxnSpLocks/>
            <a:stCxn id="9" idx="0"/>
            <a:endCxn id="46" idx="2"/>
          </p:cNvCxnSpPr>
          <p:nvPr/>
        </p:nvCxnSpPr>
        <p:spPr>
          <a:xfrm flipV="1">
            <a:off x="1267077" y="4670519"/>
            <a:ext cx="303321" cy="334261"/>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2E63683E-1789-4E3F-CEF5-32263F1E2CA3}"/>
              </a:ext>
            </a:extLst>
          </p:cNvPr>
          <p:cNvCxnSpPr>
            <a:cxnSpLocks/>
            <a:stCxn id="57" idx="0"/>
            <a:endCxn id="46" idx="2"/>
          </p:cNvCxnSpPr>
          <p:nvPr/>
        </p:nvCxnSpPr>
        <p:spPr>
          <a:xfrm flipH="1" flipV="1">
            <a:off x="1570398" y="4670519"/>
            <a:ext cx="349731" cy="334173"/>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7956E39B-7715-59CC-A938-3089BACC4A1D}"/>
              </a:ext>
            </a:extLst>
          </p:cNvPr>
          <p:cNvSpPr/>
          <p:nvPr/>
        </p:nvSpPr>
        <p:spPr>
          <a:xfrm>
            <a:off x="7737482" y="2576079"/>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58" name="Oval 57">
            <a:extLst>
              <a:ext uri="{FF2B5EF4-FFF2-40B4-BE49-F238E27FC236}">
                <a16:creationId xmlns:a16="http://schemas.microsoft.com/office/drawing/2014/main" id="{28CEF629-771F-072A-BCC6-939E8DCB5F2D}"/>
              </a:ext>
            </a:extLst>
          </p:cNvPr>
          <p:cNvSpPr/>
          <p:nvPr/>
        </p:nvSpPr>
        <p:spPr>
          <a:xfrm>
            <a:off x="8687399" y="1859653"/>
            <a:ext cx="457200" cy="4572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a:t>
            </a:r>
            <a:r>
              <a:rPr lang="en-US" sz="1600" i="1" baseline="-25000" dirty="0"/>
              <a:t>1</a:t>
            </a:r>
          </a:p>
        </p:txBody>
      </p:sp>
      <p:cxnSp>
        <p:nvCxnSpPr>
          <p:cNvPr id="59" name="Straight Arrow Connector 58">
            <a:extLst>
              <a:ext uri="{FF2B5EF4-FFF2-40B4-BE49-F238E27FC236}">
                <a16:creationId xmlns:a16="http://schemas.microsoft.com/office/drawing/2014/main" id="{2ED41C38-D034-E95F-EDD8-8F1A80A9B0BA}"/>
              </a:ext>
            </a:extLst>
          </p:cNvPr>
          <p:cNvCxnSpPr>
            <a:cxnSpLocks/>
            <a:stCxn id="48" idx="0"/>
            <a:endCxn id="58" idx="3"/>
          </p:cNvCxnSpPr>
          <p:nvPr/>
        </p:nvCxnSpPr>
        <p:spPr>
          <a:xfrm flipV="1">
            <a:off x="8058545" y="2249898"/>
            <a:ext cx="695809" cy="32618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D8BDEEA6-8247-5F57-1081-D2467B0CAE72}"/>
              </a:ext>
            </a:extLst>
          </p:cNvPr>
          <p:cNvSpPr txBox="1"/>
          <p:nvPr/>
        </p:nvSpPr>
        <p:spPr>
          <a:xfrm>
            <a:off x="8672127" y="1088877"/>
            <a:ext cx="636059" cy="523220"/>
          </a:xfrm>
          <a:prstGeom prst="rect">
            <a:avLst/>
          </a:prstGeom>
          <a:noFill/>
        </p:spPr>
        <p:txBody>
          <a:bodyPr wrap="square">
            <a:spAutoFit/>
          </a:bodyPr>
          <a:lstStyle/>
          <a:p>
            <a:r>
              <a:rPr lang="en-US" sz="2800" dirty="0">
                <a:solidFill>
                  <a:srgbClr val="CB6608"/>
                </a:solidFill>
              </a:rPr>
              <a:t>v</a:t>
            </a:r>
            <a:r>
              <a:rPr lang="en-US" sz="2800" baseline="-25000" dirty="0">
                <a:solidFill>
                  <a:srgbClr val="CB6608"/>
                </a:solidFill>
              </a:rPr>
              <a:t>1</a:t>
            </a:r>
            <a:r>
              <a:rPr lang="en-US" sz="2800" dirty="0">
                <a:solidFill>
                  <a:srgbClr val="CB6608"/>
                </a:solidFill>
              </a:rPr>
              <a:t>:</a:t>
            </a:r>
          </a:p>
        </p:txBody>
      </p:sp>
      <p:sp>
        <p:nvSpPr>
          <p:cNvPr id="9" name="Isosceles Triangle 8">
            <a:extLst>
              <a:ext uri="{FF2B5EF4-FFF2-40B4-BE49-F238E27FC236}">
                <a16:creationId xmlns:a16="http://schemas.microsoft.com/office/drawing/2014/main" id="{7760B00C-6E53-292C-8BEE-39599BCB7536}"/>
              </a:ext>
            </a:extLst>
          </p:cNvPr>
          <p:cNvSpPr/>
          <p:nvPr/>
        </p:nvSpPr>
        <p:spPr>
          <a:xfrm>
            <a:off x="967545" y="5004780"/>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57" name="Isosceles Triangle 56">
            <a:extLst>
              <a:ext uri="{FF2B5EF4-FFF2-40B4-BE49-F238E27FC236}">
                <a16:creationId xmlns:a16="http://schemas.microsoft.com/office/drawing/2014/main" id="{242B04D9-4EC6-7AF4-8CD0-2806042506F6}"/>
              </a:ext>
            </a:extLst>
          </p:cNvPr>
          <p:cNvSpPr/>
          <p:nvPr/>
        </p:nvSpPr>
        <p:spPr>
          <a:xfrm>
            <a:off x="1620597" y="5004692"/>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41" name="Isosceles Triangle 40">
            <a:extLst>
              <a:ext uri="{FF2B5EF4-FFF2-40B4-BE49-F238E27FC236}">
                <a16:creationId xmlns:a16="http://schemas.microsoft.com/office/drawing/2014/main" id="{62E781CE-4C51-F8A9-3A74-2EA567FF2832}"/>
              </a:ext>
            </a:extLst>
          </p:cNvPr>
          <p:cNvSpPr/>
          <p:nvPr/>
        </p:nvSpPr>
        <p:spPr>
          <a:xfrm>
            <a:off x="3904160" y="5014071"/>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43" name="TextBox 42">
            <a:extLst>
              <a:ext uri="{FF2B5EF4-FFF2-40B4-BE49-F238E27FC236}">
                <a16:creationId xmlns:a16="http://schemas.microsoft.com/office/drawing/2014/main" id="{5D7E7290-6B7E-43E7-4008-0F08D29B6F0A}"/>
              </a:ext>
            </a:extLst>
          </p:cNvPr>
          <p:cNvSpPr txBox="1"/>
          <p:nvPr/>
        </p:nvSpPr>
        <p:spPr>
          <a:xfrm>
            <a:off x="5643463" y="4360131"/>
            <a:ext cx="6095198" cy="384721"/>
          </a:xfrm>
          <a:prstGeom prst="rect">
            <a:avLst/>
          </a:prstGeom>
          <a:noFill/>
        </p:spPr>
        <p:txBody>
          <a:bodyPr wrap="square">
            <a:spAutoFit/>
          </a:bodyPr>
          <a:lstStyle/>
          <a:p>
            <a:pPr algn="ctr"/>
            <a:r>
              <a:rPr lang="en-US" dirty="0">
                <a:solidFill>
                  <a:srgbClr val="000000"/>
                </a:solidFill>
                <a:latin typeface="Consolas" panose="020B0609020204030204" pitchFamily="49" charset="0"/>
              </a:rPr>
              <a:t>($) (</a:t>
            </a:r>
            <a:r>
              <a:rPr lang="en-US" sz="1800" dirty="0">
                <a:solidFill>
                  <a:srgbClr val="000000"/>
                </a:solidFill>
                <a:latin typeface="Consolas" panose="020B0609020204030204" pitchFamily="49" charset="0"/>
              </a:rPr>
              <a:t>h :: Int </a:t>
            </a:r>
            <a:r>
              <a:rPr lang="en-US" dirty="0">
                <a:solidFill>
                  <a:srgbClr val="000000"/>
                </a:solidFill>
                <a:latin typeface="Consolas" panose="020B0609020204030204" pitchFamily="49" charset="0"/>
              </a:rPr>
              <a:t>→ Int</a:t>
            </a:r>
            <a:r>
              <a:rPr lang="en-US" sz="1800" b="0" i="0" u="none" strike="noStrike" dirty="0">
                <a:solidFill>
                  <a:srgbClr val="000000"/>
                </a:solidFill>
                <a:effectLst/>
                <a:latin typeface="Consolas" panose="020B0609020204030204" pitchFamily="49" charset="0"/>
              </a:rPr>
              <a:t>) x</a:t>
            </a:r>
            <a:endParaRPr lang="en-US" dirty="0"/>
          </a:p>
        </p:txBody>
      </p:sp>
      <p:pic>
        <p:nvPicPr>
          <p:cNvPr id="45" name="Picture 44">
            <a:extLst>
              <a:ext uri="{FF2B5EF4-FFF2-40B4-BE49-F238E27FC236}">
                <a16:creationId xmlns:a16="http://schemas.microsoft.com/office/drawing/2014/main" id="{6C0A47B0-92EF-59F0-9A20-FE211BD33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010" y="4402611"/>
            <a:ext cx="413195" cy="413195"/>
          </a:xfrm>
          <a:prstGeom prst="rect">
            <a:avLst/>
          </a:prstGeom>
        </p:spPr>
      </p:pic>
      <p:sp>
        <p:nvSpPr>
          <p:cNvPr id="3" name="TextBox 2">
            <a:extLst>
              <a:ext uri="{FF2B5EF4-FFF2-40B4-BE49-F238E27FC236}">
                <a16:creationId xmlns:a16="http://schemas.microsoft.com/office/drawing/2014/main" id="{6C354374-6350-3DAE-1AB0-B0CC4C31BE34}"/>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40905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46</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8" name="Rectangle 7">
            <a:extLst>
              <a:ext uri="{FF2B5EF4-FFF2-40B4-BE49-F238E27FC236}">
                <a16:creationId xmlns:a16="http://schemas.microsoft.com/office/drawing/2014/main" id="{10F60AA8-D54A-0412-16F6-35EBF9FBA226}"/>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F226C77-E163-2E6C-8532-ABE3D7E332C9}"/>
              </a:ext>
            </a:extLst>
          </p:cNvPr>
          <p:cNvCxnSpPr>
            <a:cxnSpLocks/>
            <a:stCxn id="8" idx="0"/>
            <a:endCxn id="6"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6" name="Oval 25">
            <a:extLst>
              <a:ext uri="{FF2B5EF4-FFF2-40B4-BE49-F238E27FC236}">
                <a16:creationId xmlns:a16="http://schemas.microsoft.com/office/drawing/2014/main" id="{9B04FA45-70E7-F391-F2ED-70FE44AC7B09}"/>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7" name="Straight Arrow Connector 26">
            <a:extLst>
              <a:ext uri="{FF2B5EF4-FFF2-40B4-BE49-F238E27FC236}">
                <a16:creationId xmlns:a16="http://schemas.microsoft.com/office/drawing/2014/main" id="{60597009-26ED-5FCF-CA01-39F57F1988B8}"/>
              </a:ext>
            </a:extLst>
          </p:cNvPr>
          <p:cNvCxnSpPr>
            <a:cxnSpLocks/>
            <a:stCxn id="26"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B0229BB-316B-F6B6-E208-E13E6F2BB4FB}"/>
              </a:ext>
            </a:extLst>
          </p:cNvPr>
          <p:cNvCxnSpPr>
            <a:cxnSpLocks/>
            <a:stCxn id="25" idx="0"/>
            <a:endCxn id="26"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4" name="Oval 33">
            <a:extLst>
              <a:ext uri="{FF2B5EF4-FFF2-40B4-BE49-F238E27FC236}">
                <a16:creationId xmlns:a16="http://schemas.microsoft.com/office/drawing/2014/main" id="{1E211D0A-1E77-6E2A-C492-4C012D11D83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5" name="Oval 34">
            <a:extLst>
              <a:ext uri="{FF2B5EF4-FFF2-40B4-BE49-F238E27FC236}">
                <a16:creationId xmlns:a16="http://schemas.microsoft.com/office/drawing/2014/main" id="{507B1922-85E1-3B9F-F3AE-DDD4E90563F5}"/>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6" name="Straight Arrow Connector 35">
            <a:extLst>
              <a:ext uri="{FF2B5EF4-FFF2-40B4-BE49-F238E27FC236}">
                <a16:creationId xmlns:a16="http://schemas.microsoft.com/office/drawing/2014/main" id="{EB09FA13-252E-FB8D-309D-F5DC5ED5C87F}"/>
              </a:ext>
            </a:extLst>
          </p:cNvPr>
          <p:cNvCxnSpPr>
            <a:cxnSpLocks/>
            <a:stCxn id="33" idx="0"/>
            <a:endCxn id="34"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69C320D-E60A-B849-F2FF-D81323F00039}"/>
              </a:ext>
            </a:extLst>
          </p:cNvPr>
          <p:cNvCxnSpPr>
            <a:cxnSpLocks/>
            <a:stCxn id="25" idx="0"/>
            <a:endCxn id="35"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E1B54A2-DD74-9387-0564-6A4BB176DF02}"/>
              </a:ext>
            </a:extLst>
          </p:cNvPr>
          <p:cNvCxnSpPr>
            <a:cxnSpLocks/>
            <a:stCxn id="34" idx="0"/>
            <a:endCxn id="8"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BBC00EF-A3DF-23E8-071A-406F7D1CB970}"/>
              </a:ext>
            </a:extLst>
          </p:cNvPr>
          <p:cNvCxnSpPr>
            <a:cxnSpLocks/>
            <a:stCxn id="35" idx="0"/>
            <a:endCxn id="8"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7" name="Oval 46">
            <a:extLst>
              <a:ext uri="{FF2B5EF4-FFF2-40B4-BE49-F238E27FC236}">
                <a16:creationId xmlns:a16="http://schemas.microsoft.com/office/drawing/2014/main" id="{E6A6F5B6-A516-94A7-1F32-885FC5616FEB}"/>
              </a:ext>
            </a:extLst>
          </p:cNvPr>
          <p:cNvSpPr/>
          <p:nvPr/>
        </p:nvSpPr>
        <p:spPr>
          <a:xfrm>
            <a:off x="1323263" y="5039905"/>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8" name="Straight Arrow Connector 72">
            <a:extLst>
              <a:ext uri="{FF2B5EF4-FFF2-40B4-BE49-F238E27FC236}">
                <a16:creationId xmlns:a16="http://schemas.microsoft.com/office/drawing/2014/main" id="{486C5BD6-B6F5-3460-C6DE-7C5C66D79F2C}"/>
              </a:ext>
            </a:extLst>
          </p:cNvPr>
          <p:cNvCxnSpPr>
            <a:cxnSpLocks/>
            <a:stCxn id="47" idx="2"/>
            <a:endCxn id="46" idx="2"/>
          </p:cNvCxnSpPr>
          <p:nvPr/>
        </p:nvCxnSpPr>
        <p:spPr>
          <a:xfrm rot="10800000" flipH="1">
            <a:off x="1323262" y="4670519"/>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49" name="Straight Arrow Connector 72">
            <a:extLst>
              <a:ext uri="{FF2B5EF4-FFF2-40B4-BE49-F238E27FC236}">
                <a16:creationId xmlns:a16="http://schemas.microsoft.com/office/drawing/2014/main" id="{0988ED49-155D-D835-E7E7-0D3D35735DD2}"/>
              </a:ext>
            </a:extLst>
          </p:cNvPr>
          <p:cNvCxnSpPr>
            <a:cxnSpLocks/>
            <a:stCxn id="47" idx="6"/>
            <a:endCxn id="46" idx="2"/>
          </p:cNvCxnSpPr>
          <p:nvPr/>
        </p:nvCxnSpPr>
        <p:spPr>
          <a:xfrm flipH="1" flipV="1">
            <a:off x="1570398" y="4670519"/>
            <a:ext cx="241393" cy="555388"/>
          </a:xfrm>
          <a:prstGeom prst="curvedConnector4">
            <a:avLst>
              <a:gd name="adj1" fmla="val -94700"/>
              <a:gd name="adj2" fmla="val 6674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82ED07-001C-C64D-8715-2D56315D9948}"/>
              </a:ext>
            </a:extLst>
          </p:cNvPr>
          <p:cNvCxnSpPr>
            <a:cxnSpLocks/>
            <a:stCxn id="25" idx="0"/>
            <a:endCxn id="47"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278C980-B732-25AA-DDED-235E40A93D3F}"/>
              </a:ext>
            </a:extLst>
          </p:cNvPr>
          <p:cNvCxnSpPr>
            <a:cxnSpLocks/>
            <a:stCxn id="29" idx="0"/>
            <a:endCxn id="47"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F2B2B1B-B7BA-C83E-5089-8BC442B592E7}"/>
              </a:ext>
            </a:extLst>
          </p:cNvPr>
          <p:cNvCxnSpPr>
            <a:cxnSpLocks/>
            <a:stCxn id="33" idx="0"/>
            <a:endCxn id="47"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6" name="TextBox 55">
            <a:extLst>
              <a:ext uri="{FF2B5EF4-FFF2-40B4-BE49-F238E27FC236}">
                <a16:creationId xmlns:a16="http://schemas.microsoft.com/office/drawing/2014/main" id="{DC0F00AF-D351-C72B-8048-FD79CCD8A7DC}"/>
              </a:ext>
            </a:extLst>
          </p:cNvPr>
          <p:cNvSpPr txBox="1"/>
          <p:nvPr/>
        </p:nvSpPr>
        <p:spPr>
          <a:xfrm>
            <a:off x="3415541" y="2393669"/>
            <a:ext cx="2324671" cy="338554"/>
          </a:xfrm>
          <a:prstGeom prst="rect">
            <a:avLst/>
          </a:prstGeom>
          <a:noFill/>
        </p:spPr>
        <p:txBody>
          <a:bodyPr wrap="square" rtlCol="0">
            <a:spAutoFit/>
          </a:bodyPr>
          <a:lstStyle/>
          <a:p>
            <a:pPr algn="ctr"/>
            <a:r>
              <a:rPr lang="en-US" sz="1600" dirty="0" err="1"/>
              <a:t>fun.targ</a:t>
            </a:r>
            <a:r>
              <a:rPr lang="en-US" sz="1600" dirty="0"/>
              <a:t> = </a:t>
            </a:r>
            <a:r>
              <a:rPr lang="en-US" sz="1600" dirty="0" err="1"/>
              <a:t>arg.type</a:t>
            </a:r>
            <a:endParaRPr lang="en-US" sz="1600" dirty="0"/>
          </a:p>
        </p:txBody>
      </p:sp>
      <p:sp>
        <p:nvSpPr>
          <p:cNvPr id="57" name="TextBox 56">
            <a:extLst>
              <a:ext uri="{FF2B5EF4-FFF2-40B4-BE49-F238E27FC236}">
                <a16:creationId xmlns:a16="http://schemas.microsoft.com/office/drawing/2014/main" id="{CDE4C66C-8042-E5CD-6085-2C6C4B745A49}"/>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solidFill>
                  <a:srgbClr val="CB6608"/>
                </a:solidFill>
              </a:rPr>
              <a:t>targ</a:t>
            </a:r>
            <a:r>
              <a:rPr lang="en-US" sz="1600" dirty="0">
                <a:solidFill>
                  <a:srgbClr val="CB6608"/>
                </a:solidFill>
              </a:rPr>
              <a:t> = v</a:t>
            </a:r>
            <a:r>
              <a:rPr lang="en-US" sz="1600" baseline="-25000" dirty="0">
                <a:solidFill>
                  <a:srgbClr val="CB6608"/>
                </a:solidFill>
              </a:rPr>
              <a:t>1</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solidFill>
                  <a:srgbClr val="CB6608"/>
                </a:solidFill>
              </a:rPr>
              <a:t>type = v</a:t>
            </a:r>
            <a:r>
              <a:rPr lang="en-US" sz="1600" baseline="-25000" dirty="0">
                <a:solidFill>
                  <a:srgbClr val="CB6608"/>
                </a:solidFill>
              </a:rPr>
              <a:t>1</a:t>
            </a:r>
          </a:p>
        </p:txBody>
      </p:sp>
      <p:sp>
        <p:nvSpPr>
          <p:cNvPr id="62" name="TextBox 61">
            <a:extLst>
              <a:ext uri="{FF2B5EF4-FFF2-40B4-BE49-F238E27FC236}">
                <a16:creationId xmlns:a16="http://schemas.microsoft.com/office/drawing/2014/main" id="{E70AD119-E189-3B7F-89AD-0B25791BF51A}"/>
              </a:ext>
            </a:extLst>
          </p:cNvPr>
          <p:cNvSpPr txBox="1"/>
          <p:nvPr/>
        </p:nvSpPr>
        <p:spPr>
          <a:xfrm>
            <a:off x="7706596" y="2827945"/>
            <a:ext cx="2110644" cy="646331"/>
          </a:xfrm>
          <a:prstGeom prst="rect">
            <a:avLst/>
          </a:prstGeom>
          <a:noFill/>
        </p:spPr>
        <p:txBody>
          <a:bodyPr wrap="square" rtlCol="0">
            <a:spAutoFit/>
          </a:bodyPr>
          <a:lstStyle/>
          <a:p>
            <a:r>
              <a:rPr lang="en-US" dirty="0">
                <a:solidFill>
                  <a:srgbClr val="CB6608"/>
                </a:solidFill>
              </a:rPr>
              <a:t>propagate constraint down</a:t>
            </a:r>
          </a:p>
        </p:txBody>
      </p:sp>
      <p:cxnSp>
        <p:nvCxnSpPr>
          <p:cNvPr id="63" name="Straight Connector 62">
            <a:extLst>
              <a:ext uri="{FF2B5EF4-FFF2-40B4-BE49-F238E27FC236}">
                <a16:creationId xmlns:a16="http://schemas.microsoft.com/office/drawing/2014/main" id="{E019C7B9-F82C-9E00-2521-624839C66C35}"/>
              </a:ext>
            </a:extLst>
          </p:cNvPr>
          <p:cNvCxnSpPr>
            <a:cxnSpLocks/>
            <a:stCxn id="62" idx="1"/>
          </p:cNvCxnSpPr>
          <p:nvPr/>
        </p:nvCxnSpPr>
        <p:spPr>
          <a:xfrm flipH="1">
            <a:off x="5985079" y="3151111"/>
            <a:ext cx="1721517" cy="56971"/>
          </a:xfrm>
          <a:prstGeom prst="line">
            <a:avLst/>
          </a:prstGeom>
          <a:ln w="12700">
            <a:solidFill>
              <a:srgbClr val="CB6608"/>
            </a:solidFill>
            <a:tailEnd type="ova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53C9EF-F48C-5F27-9CD5-DFDAB5CEBB98}"/>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12058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6"/>
                                        </p:tgtEl>
                                      </p:cBhvr>
                                    </p:animEffect>
                                    <p:animScale>
                                      <p:cBhvr>
                                        <p:cTn id="7" dur="250" autoRev="1" fill="hold"/>
                                        <p:tgtEl>
                                          <p:spTgt spid="5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6"/>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6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9" grpId="0"/>
      <p:bldP spid="60" grpId="0"/>
      <p:bldP spid="62" grpId="0"/>
      <p:bldP spid="62"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47</a:t>
            </a:fld>
            <a:endParaRPr lang="en-US"/>
          </a:p>
        </p:txBody>
      </p:sp>
      <p:sp>
        <p:nvSpPr>
          <p:cNvPr id="57" name="TextBox 56">
            <a:extLst>
              <a:ext uri="{FF2B5EF4-FFF2-40B4-BE49-F238E27FC236}">
                <a16:creationId xmlns:a16="http://schemas.microsoft.com/office/drawing/2014/main" id="{CDE4C66C-8042-E5CD-6085-2C6C4B745A49}"/>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grpSp>
        <p:nvGrpSpPr>
          <p:cNvPr id="3" name="Group 2">
            <a:extLst>
              <a:ext uri="{FF2B5EF4-FFF2-40B4-BE49-F238E27FC236}">
                <a16:creationId xmlns:a16="http://schemas.microsoft.com/office/drawing/2014/main" id="{1475CFB1-3D22-E965-B3CD-3F1D4AB2CB8B}"/>
              </a:ext>
            </a:extLst>
          </p:cNvPr>
          <p:cNvGrpSpPr/>
          <p:nvPr/>
        </p:nvGrpSpPr>
        <p:grpSpPr>
          <a:xfrm>
            <a:off x="274086" y="1434636"/>
            <a:ext cx="5482762" cy="4646147"/>
            <a:chOff x="274086" y="1434636"/>
            <a:chExt cx="5482762" cy="4646147"/>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8" name="Rectangle 7">
              <a:extLst>
                <a:ext uri="{FF2B5EF4-FFF2-40B4-BE49-F238E27FC236}">
                  <a16:creationId xmlns:a16="http://schemas.microsoft.com/office/drawing/2014/main" id="{10F60AA8-D54A-0412-16F6-35EBF9FBA226}"/>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F226C77-E163-2E6C-8532-ABE3D7E332C9}"/>
                </a:ext>
              </a:extLst>
            </p:cNvPr>
            <p:cNvCxnSpPr>
              <a:cxnSpLocks/>
              <a:stCxn id="8" idx="0"/>
              <a:endCxn id="6"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6" name="Oval 25">
              <a:extLst>
                <a:ext uri="{FF2B5EF4-FFF2-40B4-BE49-F238E27FC236}">
                  <a16:creationId xmlns:a16="http://schemas.microsoft.com/office/drawing/2014/main" id="{9B04FA45-70E7-F391-F2ED-70FE44AC7B09}"/>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7" name="Straight Arrow Connector 26">
              <a:extLst>
                <a:ext uri="{FF2B5EF4-FFF2-40B4-BE49-F238E27FC236}">
                  <a16:creationId xmlns:a16="http://schemas.microsoft.com/office/drawing/2014/main" id="{60597009-26ED-5FCF-CA01-39F57F1988B8}"/>
                </a:ext>
              </a:extLst>
            </p:cNvPr>
            <p:cNvCxnSpPr>
              <a:cxnSpLocks/>
              <a:stCxn id="26"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B0229BB-316B-F6B6-E208-E13E6F2BB4FB}"/>
                </a:ext>
              </a:extLst>
            </p:cNvPr>
            <p:cNvCxnSpPr>
              <a:cxnSpLocks/>
              <a:stCxn id="25" idx="0"/>
              <a:endCxn id="26"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4" name="Oval 33">
              <a:extLst>
                <a:ext uri="{FF2B5EF4-FFF2-40B4-BE49-F238E27FC236}">
                  <a16:creationId xmlns:a16="http://schemas.microsoft.com/office/drawing/2014/main" id="{1E211D0A-1E77-6E2A-C492-4C012D11D83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5" name="Oval 34">
              <a:extLst>
                <a:ext uri="{FF2B5EF4-FFF2-40B4-BE49-F238E27FC236}">
                  <a16:creationId xmlns:a16="http://schemas.microsoft.com/office/drawing/2014/main" id="{507B1922-85E1-3B9F-F3AE-DDD4E90563F5}"/>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6" name="Straight Arrow Connector 35">
              <a:extLst>
                <a:ext uri="{FF2B5EF4-FFF2-40B4-BE49-F238E27FC236}">
                  <a16:creationId xmlns:a16="http://schemas.microsoft.com/office/drawing/2014/main" id="{EB09FA13-252E-FB8D-309D-F5DC5ED5C87F}"/>
                </a:ext>
              </a:extLst>
            </p:cNvPr>
            <p:cNvCxnSpPr>
              <a:cxnSpLocks/>
              <a:stCxn id="33" idx="0"/>
              <a:endCxn id="34"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69C320D-E60A-B849-F2FF-D81323F00039}"/>
                </a:ext>
              </a:extLst>
            </p:cNvPr>
            <p:cNvCxnSpPr>
              <a:cxnSpLocks/>
              <a:stCxn id="25" idx="0"/>
              <a:endCxn id="35"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E1B54A2-DD74-9387-0564-6A4BB176DF02}"/>
                </a:ext>
              </a:extLst>
            </p:cNvPr>
            <p:cNvCxnSpPr>
              <a:cxnSpLocks/>
              <a:stCxn id="34" idx="0"/>
              <a:endCxn id="8"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BBC00EF-A3DF-23E8-071A-406F7D1CB970}"/>
                </a:ext>
              </a:extLst>
            </p:cNvPr>
            <p:cNvCxnSpPr>
              <a:cxnSpLocks/>
              <a:stCxn id="35" idx="0"/>
              <a:endCxn id="8"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7" name="Oval 46">
              <a:extLst>
                <a:ext uri="{FF2B5EF4-FFF2-40B4-BE49-F238E27FC236}">
                  <a16:creationId xmlns:a16="http://schemas.microsoft.com/office/drawing/2014/main" id="{E6A6F5B6-A516-94A7-1F32-885FC5616FEB}"/>
                </a:ext>
              </a:extLst>
            </p:cNvPr>
            <p:cNvSpPr/>
            <p:nvPr/>
          </p:nvSpPr>
          <p:spPr>
            <a:xfrm>
              <a:off x="1323263" y="5039905"/>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8" name="Straight Arrow Connector 72">
              <a:extLst>
                <a:ext uri="{FF2B5EF4-FFF2-40B4-BE49-F238E27FC236}">
                  <a16:creationId xmlns:a16="http://schemas.microsoft.com/office/drawing/2014/main" id="{486C5BD6-B6F5-3460-C6DE-7C5C66D79F2C}"/>
                </a:ext>
              </a:extLst>
            </p:cNvPr>
            <p:cNvCxnSpPr>
              <a:cxnSpLocks/>
              <a:stCxn id="47" idx="2"/>
              <a:endCxn id="46" idx="2"/>
            </p:cNvCxnSpPr>
            <p:nvPr/>
          </p:nvCxnSpPr>
          <p:spPr>
            <a:xfrm rot="10800000" flipH="1">
              <a:off x="1323262" y="4670519"/>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49" name="Straight Arrow Connector 72">
              <a:extLst>
                <a:ext uri="{FF2B5EF4-FFF2-40B4-BE49-F238E27FC236}">
                  <a16:creationId xmlns:a16="http://schemas.microsoft.com/office/drawing/2014/main" id="{0988ED49-155D-D835-E7E7-0D3D35735DD2}"/>
                </a:ext>
              </a:extLst>
            </p:cNvPr>
            <p:cNvCxnSpPr>
              <a:cxnSpLocks/>
              <a:stCxn id="47" idx="6"/>
              <a:endCxn id="46" idx="2"/>
            </p:cNvCxnSpPr>
            <p:nvPr/>
          </p:nvCxnSpPr>
          <p:spPr>
            <a:xfrm flipH="1" flipV="1">
              <a:off x="1570398" y="4670519"/>
              <a:ext cx="241393" cy="555388"/>
            </a:xfrm>
            <a:prstGeom prst="curvedConnector4">
              <a:avLst>
                <a:gd name="adj1" fmla="val -94700"/>
                <a:gd name="adj2" fmla="val 6674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82ED07-001C-C64D-8715-2D56315D9948}"/>
                </a:ext>
              </a:extLst>
            </p:cNvPr>
            <p:cNvCxnSpPr>
              <a:cxnSpLocks/>
              <a:stCxn id="25" idx="0"/>
              <a:endCxn id="47"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278C980-B732-25AA-DDED-235E40A93D3F}"/>
                </a:ext>
              </a:extLst>
            </p:cNvPr>
            <p:cNvCxnSpPr>
              <a:cxnSpLocks/>
              <a:stCxn id="29" idx="0"/>
              <a:endCxn id="47"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F2B2B1B-B7BA-C83E-5089-8BC442B592E7}"/>
                </a:ext>
              </a:extLst>
            </p:cNvPr>
            <p:cNvCxnSpPr>
              <a:cxnSpLocks/>
              <a:stCxn id="33" idx="0"/>
              <a:endCxn id="47"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t>targ</a:t>
              </a:r>
              <a:r>
                <a:rPr lang="en-US" sz="1600" dirty="0"/>
                <a:t> = v</a:t>
              </a:r>
              <a:r>
                <a:rPr lang="en-US" sz="1600" baseline="-25000" dirty="0"/>
                <a:t>1</a:t>
              </a:r>
            </a:p>
          </p:txBody>
        </p:sp>
      </p:grpSp>
      <p:grpSp>
        <p:nvGrpSpPr>
          <p:cNvPr id="58" name="Group 57">
            <a:extLst>
              <a:ext uri="{FF2B5EF4-FFF2-40B4-BE49-F238E27FC236}">
                <a16:creationId xmlns:a16="http://schemas.microsoft.com/office/drawing/2014/main" id="{E3F12239-B77A-E1AF-067F-7628F863AAFD}"/>
              </a:ext>
            </a:extLst>
          </p:cNvPr>
          <p:cNvGrpSpPr/>
          <p:nvPr/>
        </p:nvGrpSpPr>
        <p:grpSpPr>
          <a:xfrm>
            <a:off x="7034292" y="1109254"/>
            <a:ext cx="1872569" cy="2132547"/>
            <a:chOff x="1323262" y="1434636"/>
            <a:chExt cx="4079738" cy="4646147"/>
          </a:xfrm>
        </p:grpSpPr>
        <p:cxnSp>
          <p:nvCxnSpPr>
            <p:cNvPr id="61" name="Straight Arrow Connector 60">
              <a:extLst>
                <a:ext uri="{FF2B5EF4-FFF2-40B4-BE49-F238E27FC236}">
                  <a16:creationId xmlns:a16="http://schemas.microsoft.com/office/drawing/2014/main" id="{0E2570C0-EBCB-5521-C5D5-F9F6999541E6}"/>
                </a:ext>
              </a:extLst>
            </p:cNvPr>
            <p:cNvCxnSpPr>
              <a:cxnSpLocks/>
              <a:stCxn id="81" idx="0"/>
              <a:endCxn id="96"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62" name="Oval 61">
              <a:extLst>
                <a:ext uri="{FF2B5EF4-FFF2-40B4-BE49-F238E27FC236}">
                  <a16:creationId xmlns:a16="http://schemas.microsoft.com/office/drawing/2014/main" id="{78DEECB4-8079-BB3C-64B4-2EF065FDA438}"/>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unary</a:t>
              </a:r>
              <a:endParaRPr lang="en-US" sz="1100" i="1" baseline="-25000" dirty="0"/>
            </a:p>
          </p:txBody>
        </p:sp>
        <p:cxnSp>
          <p:nvCxnSpPr>
            <p:cNvPr id="67" name="Straight Arrow Connector 66">
              <a:extLst>
                <a:ext uri="{FF2B5EF4-FFF2-40B4-BE49-F238E27FC236}">
                  <a16:creationId xmlns:a16="http://schemas.microsoft.com/office/drawing/2014/main" id="{C26E573A-FCED-11AE-2FE7-475DCA3EE1FE}"/>
                </a:ext>
              </a:extLst>
            </p:cNvPr>
            <p:cNvCxnSpPr>
              <a:cxnSpLocks/>
              <a:stCxn id="62" idx="0"/>
              <a:endCxn id="73"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68" name="Oval 67">
              <a:extLst>
                <a:ext uri="{FF2B5EF4-FFF2-40B4-BE49-F238E27FC236}">
                  <a16:creationId xmlns:a16="http://schemas.microsoft.com/office/drawing/2014/main" id="{D3330824-A4D3-F723-5048-C8CBC8ECD3B4}"/>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scalar</a:t>
              </a:r>
              <a:endParaRPr lang="en-US" sz="800" i="1" baseline="-25000" dirty="0"/>
            </a:p>
          </p:txBody>
        </p:sp>
        <p:sp>
          <p:nvSpPr>
            <p:cNvPr id="69" name="Rectangle 68">
              <a:extLst>
                <a:ext uri="{FF2B5EF4-FFF2-40B4-BE49-F238E27FC236}">
                  <a16:creationId xmlns:a16="http://schemas.microsoft.com/office/drawing/2014/main" id="{6D953B7B-0CDE-CA9C-5752-33D25D0964C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70" name="Rectangle 69">
              <a:extLst>
                <a:ext uri="{FF2B5EF4-FFF2-40B4-BE49-F238E27FC236}">
                  <a16:creationId xmlns:a16="http://schemas.microsoft.com/office/drawing/2014/main" id="{12C9F211-4697-0A13-07D7-49D0209A603B}"/>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71" name="Straight Arrow Connector 70">
              <a:extLst>
                <a:ext uri="{FF2B5EF4-FFF2-40B4-BE49-F238E27FC236}">
                  <a16:creationId xmlns:a16="http://schemas.microsoft.com/office/drawing/2014/main" id="{DD0A2165-F35B-22AC-F537-69E2B935E034}"/>
                </a:ext>
              </a:extLst>
            </p:cNvPr>
            <p:cNvCxnSpPr>
              <a:cxnSpLocks/>
              <a:stCxn id="69" idx="0"/>
              <a:endCxn id="68"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0A6192BA-B742-2C9E-0A6F-1DDD264E40D6}"/>
                </a:ext>
              </a:extLst>
            </p:cNvPr>
            <p:cNvCxnSpPr>
              <a:cxnSpLocks/>
              <a:stCxn id="70" idx="0"/>
              <a:endCxn id="68"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73" name="Rectangle 72">
              <a:extLst>
                <a:ext uri="{FF2B5EF4-FFF2-40B4-BE49-F238E27FC236}">
                  <a16:creationId xmlns:a16="http://schemas.microsoft.com/office/drawing/2014/main" id="{DB210302-1344-5C15-CC55-2B6017415AB7}"/>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solidFill>
                    <a:schemeClr val="tx1"/>
                  </a:solidFill>
                  <a:latin typeface="Consolas" panose="020B0609020204030204" pitchFamily="49" charset="0"/>
                </a:rPr>
                <a:t>$</a:t>
              </a:r>
            </a:p>
          </p:txBody>
        </p:sp>
        <p:cxnSp>
          <p:nvCxnSpPr>
            <p:cNvPr id="74" name="Straight Arrow Connector 73">
              <a:extLst>
                <a:ext uri="{FF2B5EF4-FFF2-40B4-BE49-F238E27FC236}">
                  <a16:creationId xmlns:a16="http://schemas.microsoft.com/office/drawing/2014/main" id="{9A22578B-72AC-48AF-01E5-42792B772DDD}"/>
                </a:ext>
              </a:extLst>
            </p:cNvPr>
            <p:cNvCxnSpPr>
              <a:cxnSpLocks/>
              <a:stCxn id="68" idx="0"/>
              <a:endCxn id="73"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75" name="Oval 74">
              <a:extLst>
                <a:ext uri="{FF2B5EF4-FFF2-40B4-BE49-F238E27FC236}">
                  <a16:creationId xmlns:a16="http://schemas.microsoft.com/office/drawing/2014/main" id="{B57A8FCA-9336-AA14-AC6B-6F0AAF37CF1D}"/>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i="1" dirty="0"/>
                <a:t>t</a:t>
              </a:r>
              <a:endParaRPr lang="en-US" sz="1400" dirty="0"/>
            </a:p>
          </p:txBody>
        </p:sp>
        <p:cxnSp>
          <p:nvCxnSpPr>
            <p:cNvPr id="76" name="Straight Arrow Connector 75">
              <a:extLst>
                <a:ext uri="{FF2B5EF4-FFF2-40B4-BE49-F238E27FC236}">
                  <a16:creationId xmlns:a16="http://schemas.microsoft.com/office/drawing/2014/main" id="{6C429B31-B07F-DCC8-5758-F6AD9608E726}"/>
                </a:ext>
              </a:extLst>
            </p:cNvPr>
            <p:cNvCxnSpPr>
              <a:cxnSpLocks/>
              <a:stCxn id="73" idx="0"/>
              <a:endCxn id="75"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81" name="Rectangle 80">
              <a:extLst>
                <a:ext uri="{FF2B5EF4-FFF2-40B4-BE49-F238E27FC236}">
                  <a16:creationId xmlns:a16="http://schemas.microsoft.com/office/drawing/2014/main" id="{2BE193FE-BFB7-1CED-DC0D-DE97410539DB}"/>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00" dirty="0">
                  <a:solidFill>
                    <a:schemeClr val="tx1"/>
                  </a:solidFill>
                  <a:latin typeface="Consolas" panose="020B0609020204030204" pitchFamily="49" charset="0"/>
                </a:rPr>
                <a:t>Int</a:t>
              </a:r>
            </a:p>
          </p:txBody>
        </p:sp>
        <p:sp>
          <p:nvSpPr>
            <p:cNvPr id="85" name="Rectangle 84">
              <a:extLst>
                <a:ext uri="{FF2B5EF4-FFF2-40B4-BE49-F238E27FC236}">
                  <a16:creationId xmlns:a16="http://schemas.microsoft.com/office/drawing/2014/main" id="{70D08ECE-DD31-BBDC-54C5-D02F6BB66C7C}"/>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00" dirty="0">
                  <a:solidFill>
                    <a:schemeClr val="tx1"/>
                  </a:solidFill>
                  <a:latin typeface="Consolas" panose="020B0609020204030204" pitchFamily="49" charset="0"/>
                </a:rPr>
                <a:t>Bool</a:t>
              </a:r>
            </a:p>
          </p:txBody>
        </p:sp>
        <p:sp>
          <p:nvSpPr>
            <p:cNvPr id="89" name="Rectangle 88">
              <a:extLst>
                <a:ext uri="{FF2B5EF4-FFF2-40B4-BE49-F238E27FC236}">
                  <a16:creationId xmlns:a16="http://schemas.microsoft.com/office/drawing/2014/main" id="{C5C1659F-8760-335E-2008-2032C553E590}"/>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 dirty="0">
                  <a:solidFill>
                    <a:schemeClr val="tx1"/>
                  </a:solidFill>
                  <a:latin typeface="Consolas" panose="020B0609020204030204" pitchFamily="49" charset="0"/>
                </a:rPr>
                <a:t>Char</a:t>
              </a:r>
            </a:p>
          </p:txBody>
        </p:sp>
        <p:sp>
          <p:nvSpPr>
            <p:cNvPr id="96" name="Oval 95">
              <a:extLst>
                <a:ext uri="{FF2B5EF4-FFF2-40B4-BE49-F238E27FC236}">
                  <a16:creationId xmlns:a16="http://schemas.microsoft.com/office/drawing/2014/main" id="{8DEBA055-39FD-1E0E-D0A4-16C3FBBAA2B3}"/>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97" name="Oval 96">
              <a:extLst>
                <a:ext uri="{FF2B5EF4-FFF2-40B4-BE49-F238E27FC236}">
                  <a16:creationId xmlns:a16="http://schemas.microsoft.com/office/drawing/2014/main" id="{B6DA4C39-F163-5ADC-6022-6B57CF85FA1F}"/>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98" name="Straight Arrow Connector 97">
              <a:extLst>
                <a:ext uri="{FF2B5EF4-FFF2-40B4-BE49-F238E27FC236}">
                  <a16:creationId xmlns:a16="http://schemas.microsoft.com/office/drawing/2014/main" id="{90D50027-67CD-B358-3929-67DCF2563CA8}"/>
                </a:ext>
              </a:extLst>
            </p:cNvPr>
            <p:cNvCxnSpPr>
              <a:cxnSpLocks/>
              <a:stCxn id="89" idx="0"/>
              <a:endCxn id="97"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D3411D56-743A-4C70-F754-E90FE0F05533}"/>
                </a:ext>
              </a:extLst>
            </p:cNvPr>
            <p:cNvCxnSpPr>
              <a:cxnSpLocks/>
              <a:stCxn id="96"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60CCD303-FAC2-3AAD-F303-875D069CF832}"/>
                </a:ext>
              </a:extLst>
            </p:cNvPr>
            <p:cNvCxnSpPr>
              <a:cxnSpLocks/>
              <a:stCxn id="97"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01" name="Rectangle 100">
              <a:extLst>
                <a:ext uri="{FF2B5EF4-FFF2-40B4-BE49-F238E27FC236}">
                  <a16:creationId xmlns:a16="http://schemas.microsoft.com/office/drawing/2014/main" id="{7C8E89C9-DD0A-8F9B-2A85-F9F56AD79E47}"/>
                </a:ext>
              </a:extLst>
            </p:cNvPr>
            <p:cNvSpPr/>
            <p:nvPr/>
          </p:nvSpPr>
          <p:spPr>
            <a:xfrm>
              <a:off x="134179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h</a:t>
              </a:r>
            </a:p>
          </p:txBody>
        </p:sp>
        <p:sp>
          <p:nvSpPr>
            <p:cNvPr id="102" name="Oval 101">
              <a:extLst>
                <a:ext uri="{FF2B5EF4-FFF2-40B4-BE49-F238E27FC236}">
                  <a16:creationId xmlns:a16="http://schemas.microsoft.com/office/drawing/2014/main" id="{7BA35A58-94F0-2547-7746-5D1D68828870}"/>
                </a:ext>
              </a:extLst>
            </p:cNvPr>
            <p:cNvSpPr/>
            <p:nvPr/>
          </p:nvSpPr>
          <p:spPr>
            <a:xfrm>
              <a:off x="1323263" y="5039905"/>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800" i="1" dirty="0"/>
                <a:t>any</a:t>
              </a:r>
              <a:endParaRPr lang="en-US" sz="1400" i="1" dirty="0"/>
            </a:p>
          </p:txBody>
        </p:sp>
        <p:cxnSp>
          <p:nvCxnSpPr>
            <p:cNvPr id="103" name="Straight Arrow Connector 72">
              <a:extLst>
                <a:ext uri="{FF2B5EF4-FFF2-40B4-BE49-F238E27FC236}">
                  <a16:creationId xmlns:a16="http://schemas.microsoft.com/office/drawing/2014/main" id="{4B885605-B58F-6F80-8B66-44E501599526}"/>
                </a:ext>
              </a:extLst>
            </p:cNvPr>
            <p:cNvCxnSpPr>
              <a:cxnSpLocks/>
              <a:stCxn id="102" idx="2"/>
              <a:endCxn id="101" idx="2"/>
            </p:cNvCxnSpPr>
            <p:nvPr/>
          </p:nvCxnSpPr>
          <p:spPr>
            <a:xfrm rot="10800000" flipH="1">
              <a:off x="1323262" y="4670519"/>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104" name="Straight Arrow Connector 72">
              <a:extLst>
                <a:ext uri="{FF2B5EF4-FFF2-40B4-BE49-F238E27FC236}">
                  <a16:creationId xmlns:a16="http://schemas.microsoft.com/office/drawing/2014/main" id="{31CD7F11-B27A-4634-2DCC-997FEAA5E6FC}"/>
                </a:ext>
              </a:extLst>
            </p:cNvPr>
            <p:cNvCxnSpPr>
              <a:cxnSpLocks/>
              <a:stCxn id="102" idx="6"/>
              <a:endCxn id="101" idx="2"/>
            </p:cNvCxnSpPr>
            <p:nvPr/>
          </p:nvCxnSpPr>
          <p:spPr>
            <a:xfrm flipH="1" flipV="1">
              <a:off x="1570398" y="4670519"/>
              <a:ext cx="241393" cy="555388"/>
            </a:xfrm>
            <a:prstGeom prst="curvedConnector4">
              <a:avLst>
                <a:gd name="adj1" fmla="val -94700"/>
                <a:gd name="adj2" fmla="val 6674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7049B8E8-CB2E-EBEE-CBB9-A0506F8153F2}"/>
                </a:ext>
              </a:extLst>
            </p:cNvPr>
            <p:cNvCxnSpPr>
              <a:cxnSpLocks/>
              <a:stCxn id="101" idx="0"/>
              <a:endCxn id="62" idx="3"/>
            </p:cNvCxnSpPr>
            <p:nvPr/>
          </p:nvCxnSpPr>
          <p:spPr>
            <a:xfrm flipV="1">
              <a:off x="1570398" y="3622845"/>
              <a:ext cx="451950"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5D019180-0E7F-486B-99C9-7504A7771830}"/>
                </a:ext>
              </a:extLst>
            </p:cNvPr>
            <p:cNvCxnSpPr>
              <a:cxnSpLocks/>
              <a:stCxn id="81" idx="0"/>
              <a:endCxn id="102"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7E443FEE-0690-6477-0A0D-8FFE8978C7CA}"/>
                </a:ext>
              </a:extLst>
            </p:cNvPr>
            <p:cNvCxnSpPr>
              <a:cxnSpLocks/>
              <a:stCxn id="85" idx="0"/>
              <a:endCxn id="102"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139B1EDC-C74C-50E6-1731-5C43C2A58F76}"/>
                </a:ext>
              </a:extLst>
            </p:cNvPr>
            <p:cNvCxnSpPr>
              <a:cxnSpLocks/>
              <a:stCxn id="89" idx="0"/>
              <a:endCxn id="102"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grpSp>
      <p:grpSp>
        <p:nvGrpSpPr>
          <p:cNvPr id="157" name="Group 156">
            <a:extLst>
              <a:ext uri="{FF2B5EF4-FFF2-40B4-BE49-F238E27FC236}">
                <a16:creationId xmlns:a16="http://schemas.microsoft.com/office/drawing/2014/main" id="{01C38B6F-ADE7-8842-B948-07457ACC7E39}"/>
              </a:ext>
            </a:extLst>
          </p:cNvPr>
          <p:cNvGrpSpPr/>
          <p:nvPr/>
        </p:nvGrpSpPr>
        <p:grpSpPr>
          <a:xfrm>
            <a:off x="9598459" y="2796642"/>
            <a:ext cx="1848475" cy="2132547"/>
            <a:chOff x="1375757" y="1434636"/>
            <a:chExt cx="4027243" cy="4646147"/>
          </a:xfrm>
        </p:grpSpPr>
        <p:cxnSp>
          <p:nvCxnSpPr>
            <p:cNvPr id="158" name="Straight Arrow Connector 157">
              <a:extLst>
                <a:ext uri="{FF2B5EF4-FFF2-40B4-BE49-F238E27FC236}">
                  <a16:creationId xmlns:a16="http://schemas.microsoft.com/office/drawing/2014/main" id="{844D127E-3926-AFF5-211D-B8556B124F98}"/>
                </a:ext>
              </a:extLst>
            </p:cNvPr>
            <p:cNvCxnSpPr>
              <a:cxnSpLocks/>
              <a:stCxn id="174" idx="0"/>
              <a:endCxn id="189"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59" name="Oval 158">
              <a:extLst>
                <a:ext uri="{FF2B5EF4-FFF2-40B4-BE49-F238E27FC236}">
                  <a16:creationId xmlns:a16="http://schemas.microsoft.com/office/drawing/2014/main" id="{1698EA5A-B8DD-8387-140A-1097494FF6A2}"/>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unary</a:t>
              </a:r>
              <a:endParaRPr lang="en-US" sz="1100" i="1" baseline="-25000" dirty="0"/>
            </a:p>
          </p:txBody>
        </p:sp>
        <p:sp>
          <p:nvSpPr>
            <p:cNvPr id="160" name="Rectangle 159">
              <a:extLst>
                <a:ext uri="{FF2B5EF4-FFF2-40B4-BE49-F238E27FC236}">
                  <a16:creationId xmlns:a16="http://schemas.microsoft.com/office/drawing/2014/main" id="{DD15432B-01C1-13B2-3674-4188D339C421}"/>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f</a:t>
              </a:r>
            </a:p>
          </p:txBody>
        </p:sp>
        <p:cxnSp>
          <p:nvCxnSpPr>
            <p:cNvPr id="162" name="Straight Arrow Connector 161">
              <a:extLst>
                <a:ext uri="{FF2B5EF4-FFF2-40B4-BE49-F238E27FC236}">
                  <a16:creationId xmlns:a16="http://schemas.microsoft.com/office/drawing/2014/main" id="{73B71619-CA23-8194-BE36-17B82868EE7F}"/>
                </a:ext>
              </a:extLst>
            </p:cNvPr>
            <p:cNvCxnSpPr>
              <a:cxnSpLocks/>
              <a:stCxn id="160" idx="0"/>
              <a:endCxn id="159"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64" name="Straight Arrow Connector 163">
              <a:extLst>
                <a:ext uri="{FF2B5EF4-FFF2-40B4-BE49-F238E27FC236}">
                  <a16:creationId xmlns:a16="http://schemas.microsoft.com/office/drawing/2014/main" id="{187098F9-8E0B-B574-7A46-7ABC5748FE15}"/>
                </a:ext>
              </a:extLst>
            </p:cNvPr>
            <p:cNvCxnSpPr>
              <a:cxnSpLocks/>
              <a:stCxn id="159" idx="0"/>
              <a:endCxn id="170"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65" name="Oval 164">
              <a:extLst>
                <a:ext uri="{FF2B5EF4-FFF2-40B4-BE49-F238E27FC236}">
                  <a16:creationId xmlns:a16="http://schemas.microsoft.com/office/drawing/2014/main" id="{CC03BA81-B044-E333-3BA3-168F3892720D}"/>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scalar</a:t>
              </a:r>
              <a:endParaRPr lang="en-US" sz="800" i="1" baseline="-25000" dirty="0"/>
            </a:p>
          </p:txBody>
        </p:sp>
        <p:sp>
          <p:nvSpPr>
            <p:cNvPr id="166" name="Rectangle 165">
              <a:extLst>
                <a:ext uri="{FF2B5EF4-FFF2-40B4-BE49-F238E27FC236}">
                  <a16:creationId xmlns:a16="http://schemas.microsoft.com/office/drawing/2014/main" id="{02B516C4-2B48-B0E5-319C-B0BEFF2F6292}"/>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67" name="Rectangle 166">
              <a:extLst>
                <a:ext uri="{FF2B5EF4-FFF2-40B4-BE49-F238E27FC236}">
                  <a16:creationId xmlns:a16="http://schemas.microsoft.com/office/drawing/2014/main" id="{1CD94645-5869-2115-496A-42DDC9A95408}"/>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68" name="Straight Arrow Connector 167">
              <a:extLst>
                <a:ext uri="{FF2B5EF4-FFF2-40B4-BE49-F238E27FC236}">
                  <a16:creationId xmlns:a16="http://schemas.microsoft.com/office/drawing/2014/main" id="{1E750B92-F1AD-F006-3E30-4BF4A47EE3BB}"/>
                </a:ext>
              </a:extLst>
            </p:cNvPr>
            <p:cNvCxnSpPr>
              <a:cxnSpLocks/>
              <a:stCxn id="166" idx="0"/>
              <a:endCxn id="165"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9" name="Straight Arrow Connector 168">
              <a:extLst>
                <a:ext uri="{FF2B5EF4-FFF2-40B4-BE49-F238E27FC236}">
                  <a16:creationId xmlns:a16="http://schemas.microsoft.com/office/drawing/2014/main" id="{2E9B3AD9-D62E-994B-A83B-AC4178E9A45B}"/>
                </a:ext>
              </a:extLst>
            </p:cNvPr>
            <p:cNvCxnSpPr>
              <a:cxnSpLocks/>
              <a:stCxn id="167" idx="0"/>
              <a:endCxn id="165"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0" name="Rectangle 169">
              <a:extLst>
                <a:ext uri="{FF2B5EF4-FFF2-40B4-BE49-F238E27FC236}">
                  <a16:creationId xmlns:a16="http://schemas.microsoft.com/office/drawing/2014/main" id="{97570744-2B2B-BF78-3F4A-6C94180005F7}"/>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solidFill>
                    <a:schemeClr val="tx1"/>
                  </a:solidFill>
                  <a:latin typeface="Consolas" panose="020B0609020204030204" pitchFamily="49" charset="0"/>
                </a:rPr>
                <a:t>$</a:t>
              </a:r>
            </a:p>
          </p:txBody>
        </p:sp>
        <p:cxnSp>
          <p:nvCxnSpPr>
            <p:cNvPr id="171" name="Straight Arrow Connector 170">
              <a:extLst>
                <a:ext uri="{FF2B5EF4-FFF2-40B4-BE49-F238E27FC236}">
                  <a16:creationId xmlns:a16="http://schemas.microsoft.com/office/drawing/2014/main" id="{65104FF2-7AF9-2668-978D-4BB67711989D}"/>
                </a:ext>
              </a:extLst>
            </p:cNvPr>
            <p:cNvCxnSpPr>
              <a:cxnSpLocks/>
              <a:stCxn id="165" idx="0"/>
              <a:endCxn id="170"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72" name="Oval 171">
              <a:extLst>
                <a:ext uri="{FF2B5EF4-FFF2-40B4-BE49-F238E27FC236}">
                  <a16:creationId xmlns:a16="http://schemas.microsoft.com/office/drawing/2014/main" id="{0DED1A5A-4EAE-17E0-7D55-C90ED7A9A5DD}"/>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i="1" dirty="0"/>
                <a:t>t</a:t>
              </a:r>
              <a:endParaRPr lang="en-US" sz="1400" dirty="0"/>
            </a:p>
          </p:txBody>
        </p:sp>
        <p:cxnSp>
          <p:nvCxnSpPr>
            <p:cNvPr id="173" name="Straight Arrow Connector 172">
              <a:extLst>
                <a:ext uri="{FF2B5EF4-FFF2-40B4-BE49-F238E27FC236}">
                  <a16:creationId xmlns:a16="http://schemas.microsoft.com/office/drawing/2014/main" id="{6D73A28F-8C7C-2CA5-80C5-0E44EDDCE873}"/>
                </a:ext>
              </a:extLst>
            </p:cNvPr>
            <p:cNvCxnSpPr>
              <a:cxnSpLocks/>
              <a:stCxn id="170" idx="0"/>
              <a:endCxn id="172"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74" name="Rectangle 173">
              <a:extLst>
                <a:ext uri="{FF2B5EF4-FFF2-40B4-BE49-F238E27FC236}">
                  <a16:creationId xmlns:a16="http://schemas.microsoft.com/office/drawing/2014/main" id="{4DBD6062-5457-148A-223C-13C1E622BF18}"/>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00" dirty="0">
                  <a:solidFill>
                    <a:schemeClr val="tx1"/>
                  </a:solidFill>
                  <a:latin typeface="Consolas" panose="020B0609020204030204" pitchFamily="49" charset="0"/>
                </a:rPr>
                <a:t>Int</a:t>
              </a:r>
            </a:p>
          </p:txBody>
        </p:sp>
        <p:sp>
          <p:nvSpPr>
            <p:cNvPr id="175" name="Oval 174">
              <a:extLst>
                <a:ext uri="{FF2B5EF4-FFF2-40B4-BE49-F238E27FC236}">
                  <a16:creationId xmlns:a16="http://schemas.microsoft.com/office/drawing/2014/main" id="{B9DB711A-5E96-5A11-6B64-B2762F2D6A7C}"/>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76" name="Straight Arrow Connector 175">
              <a:extLst>
                <a:ext uri="{FF2B5EF4-FFF2-40B4-BE49-F238E27FC236}">
                  <a16:creationId xmlns:a16="http://schemas.microsoft.com/office/drawing/2014/main" id="{455223CA-BDDC-497D-2CE3-EDCBAC0C392C}"/>
                </a:ext>
              </a:extLst>
            </p:cNvPr>
            <p:cNvCxnSpPr>
              <a:cxnSpLocks/>
              <a:stCxn id="175"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77" name="Straight Arrow Connector 176">
              <a:extLst>
                <a:ext uri="{FF2B5EF4-FFF2-40B4-BE49-F238E27FC236}">
                  <a16:creationId xmlns:a16="http://schemas.microsoft.com/office/drawing/2014/main" id="{C696593F-8FD3-5869-8996-E9D29A03FE28}"/>
                </a:ext>
              </a:extLst>
            </p:cNvPr>
            <p:cNvCxnSpPr>
              <a:cxnSpLocks/>
              <a:stCxn id="174" idx="0"/>
              <a:endCxn id="175"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78" name="Rectangle 177">
              <a:extLst>
                <a:ext uri="{FF2B5EF4-FFF2-40B4-BE49-F238E27FC236}">
                  <a16:creationId xmlns:a16="http://schemas.microsoft.com/office/drawing/2014/main" id="{7D217C0C-AEB1-811F-899E-0E0D5014C05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00" dirty="0">
                  <a:solidFill>
                    <a:schemeClr val="tx1"/>
                  </a:solidFill>
                  <a:latin typeface="Consolas" panose="020B0609020204030204" pitchFamily="49" charset="0"/>
                </a:rPr>
                <a:t>Bool</a:t>
              </a:r>
            </a:p>
          </p:txBody>
        </p:sp>
        <p:sp>
          <p:nvSpPr>
            <p:cNvPr id="179" name="Oval 178">
              <a:extLst>
                <a:ext uri="{FF2B5EF4-FFF2-40B4-BE49-F238E27FC236}">
                  <a16:creationId xmlns:a16="http://schemas.microsoft.com/office/drawing/2014/main" id="{5A19B1A7-B1E8-329D-FFD1-84E9C9E89666}"/>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80" name="Straight Arrow Connector 179">
              <a:extLst>
                <a:ext uri="{FF2B5EF4-FFF2-40B4-BE49-F238E27FC236}">
                  <a16:creationId xmlns:a16="http://schemas.microsoft.com/office/drawing/2014/main" id="{6BFA7ADD-5415-1E7C-A9C5-D433E3201C3F}"/>
                </a:ext>
              </a:extLst>
            </p:cNvPr>
            <p:cNvCxnSpPr>
              <a:cxnSpLocks/>
              <a:stCxn id="179"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81" name="Straight Arrow Connector 180">
              <a:extLst>
                <a:ext uri="{FF2B5EF4-FFF2-40B4-BE49-F238E27FC236}">
                  <a16:creationId xmlns:a16="http://schemas.microsoft.com/office/drawing/2014/main" id="{2C8D7D2A-B6BA-512F-03C4-1F0F0369910B}"/>
                </a:ext>
              </a:extLst>
            </p:cNvPr>
            <p:cNvCxnSpPr>
              <a:cxnSpLocks/>
              <a:stCxn id="178" idx="0"/>
              <a:endCxn id="179"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82" name="Rectangle 181">
              <a:extLst>
                <a:ext uri="{FF2B5EF4-FFF2-40B4-BE49-F238E27FC236}">
                  <a16:creationId xmlns:a16="http://schemas.microsoft.com/office/drawing/2014/main" id="{B300568B-4C96-7D08-6673-C962A6E5B07D}"/>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 dirty="0">
                  <a:solidFill>
                    <a:schemeClr val="tx1"/>
                  </a:solidFill>
                  <a:latin typeface="Consolas" panose="020B0609020204030204" pitchFamily="49" charset="0"/>
                </a:rPr>
                <a:t>Char</a:t>
              </a:r>
            </a:p>
          </p:txBody>
        </p:sp>
        <p:sp>
          <p:nvSpPr>
            <p:cNvPr id="189" name="Oval 188">
              <a:extLst>
                <a:ext uri="{FF2B5EF4-FFF2-40B4-BE49-F238E27FC236}">
                  <a16:creationId xmlns:a16="http://schemas.microsoft.com/office/drawing/2014/main" id="{CFDC6887-E945-F39D-C73C-79B6DDEBCD1C}"/>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190" name="Oval 189">
              <a:extLst>
                <a:ext uri="{FF2B5EF4-FFF2-40B4-BE49-F238E27FC236}">
                  <a16:creationId xmlns:a16="http://schemas.microsoft.com/office/drawing/2014/main" id="{556BCBAE-4784-561A-233E-6B4A1428953F}"/>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191" name="Straight Arrow Connector 190">
              <a:extLst>
                <a:ext uri="{FF2B5EF4-FFF2-40B4-BE49-F238E27FC236}">
                  <a16:creationId xmlns:a16="http://schemas.microsoft.com/office/drawing/2014/main" id="{D62CD0DB-9433-A257-12B6-38007EA599C2}"/>
                </a:ext>
              </a:extLst>
            </p:cNvPr>
            <p:cNvCxnSpPr>
              <a:cxnSpLocks/>
              <a:stCxn id="182" idx="0"/>
              <a:endCxn id="190"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92" name="Straight Arrow Connector 191">
              <a:extLst>
                <a:ext uri="{FF2B5EF4-FFF2-40B4-BE49-F238E27FC236}">
                  <a16:creationId xmlns:a16="http://schemas.microsoft.com/office/drawing/2014/main" id="{67C790C1-18DC-DE7D-AFD6-52E67977450E}"/>
                </a:ext>
              </a:extLst>
            </p:cNvPr>
            <p:cNvCxnSpPr>
              <a:cxnSpLocks/>
              <a:stCxn id="189"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93" name="Straight Arrow Connector 192">
              <a:extLst>
                <a:ext uri="{FF2B5EF4-FFF2-40B4-BE49-F238E27FC236}">
                  <a16:creationId xmlns:a16="http://schemas.microsoft.com/office/drawing/2014/main" id="{20F79A56-D888-CC13-4B45-E26EAECAC091}"/>
                </a:ext>
              </a:extLst>
            </p:cNvPr>
            <p:cNvCxnSpPr>
              <a:cxnSpLocks/>
              <a:stCxn id="190"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grpSp>
      <p:grpSp>
        <p:nvGrpSpPr>
          <p:cNvPr id="202" name="Group 201">
            <a:extLst>
              <a:ext uri="{FF2B5EF4-FFF2-40B4-BE49-F238E27FC236}">
                <a16:creationId xmlns:a16="http://schemas.microsoft.com/office/drawing/2014/main" id="{3788BF40-13E1-ADA4-BBDF-FAD36ED5F9C0}"/>
              </a:ext>
            </a:extLst>
          </p:cNvPr>
          <p:cNvGrpSpPr/>
          <p:nvPr/>
        </p:nvGrpSpPr>
        <p:grpSpPr>
          <a:xfrm>
            <a:off x="7329320" y="4601056"/>
            <a:ext cx="1848475" cy="2132547"/>
            <a:chOff x="1375757" y="1434636"/>
            <a:chExt cx="4027243" cy="4646147"/>
          </a:xfrm>
        </p:grpSpPr>
        <p:cxnSp>
          <p:nvCxnSpPr>
            <p:cNvPr id="203" name="Straight Arrow Connector 202">
              <a:extLst>
                <a:ext uri="{FF2B5EF4-FFF2-40B4-BE49-F238E27FC236}">
                  <a16:creationId xmlns:a16="http://schemas.microsoft.com/office/drawing/2014/main" id="{EE53D49B-5A16-8FD6-4C64-96C0DCE87142}"/>
                </a:ext>
              </a:extLst>
            </p:cNvPr>
            <p:cNvCxnSpPr>
              <a:cxnSpLocks/>
              <a:stCxn id="219" idx="0"/>
              <a:endCxn id="234"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04" name="Oval 203">
              <a:extLst>
                <a:ext uri="{FF2B5EF4-FFF2-40B4-BE49-F238E27FC236}">
                  <a16:creationId xmlns:a16="http://schemas.microsoft.com/office/drawing/2014/main" id="{68589F5C-13EB-C2DC-260B-A70FB3BB8076}"/>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unary</a:t>
              </a:r>
              <a:endParaRPr lang="en-US" sz="1100" i="1" baseline="-25000" dirty="0"/>
            </a:p>
          </p:txBody>
        </p:sp>
        <p:sp>
          <p:nvSpPr>
            <p:cNvPr id="206" name="Rectangle 205">
              <a:extLst>
                <a:ext uri="{FF2B5EF4-FFF2-40B4-BE49-F238E27FC236}">
                  <a16:creationId xmlns:a16="http://schemas.microsoft.com/office/drawing/2014/main" id="{DF1EEC96-4226-06A0-B893-FC5AD1D6232B}"/>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g</a:t>
              </a:r>
            </a:p>
          </p:txBody>
        </p:sp>
        <p:cxnSp>
          <p:nvCxnSpPr>
            <p:cNvPr id="208" name="Straight Arrow Connector 207">
              <a:extLst>
                <a:ext uri="{FF2B5EF4-FFF2-40B4-BE49-F238E27FC236}">
                  <a16:creationId xmlns:a16="http://schemas.microsoft.com/office/drawing/2014/main" id="{A3756BCA-7348-03CE-684C-03BA8D2883B4}"/>
                </a:ext>
              </a:extLst>
            </p:cNvPr>
            <p:cNvCxnSpPr>
              <a:cxnSpLocks/>
              <a:stCxn id="206" idx="0"/>
              <a:endCxn id="204"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09" name="Straight Arrow Connector 208">
              <a:extLst>
                <a:ext uri="{FF2B5EF4-FFF2-40B4-BE49-F238E27FC236}">
                  <a16:creationId xmlns:a16="http://schemas.microsoft.com/office/drawing/2014/main" id="{39DCC90A-44D9-C572-771A-881B4D5852B0}"/>
                </a:ext>
              </a:extLst>
            </p:cNvPr>
            <p:cNvCxnSpPr>
              <a:cxnSpLocks/>
              <a:stCxn id="204" idx="0"/>
              <a:endCxn id="215"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0" name="Oval 209">
              <a:extLst>
                <a:ext uri="{FF2B5EF4-FFF2-40B4-BE49-F238E27FC236}">
                  <a16:creationId xmlns:a16="http://schemas.microsoft.com/office/drawing/2014/main" id="{6112FE87-F490-7CF7-C1B5-67C674F2E3E3}"/>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700" i="1" dirty="0"/>
                <a:t>scalar</a:t>
              </a:r>
              <a:endParaRPr lang="en-US" sz="800" i="1" baseline="-25000" dirty="0"/>
            </a:p>
          </p:txBody>
        </p:sp>
        <p:sp>
          <p:nvSpPr>
            <p:cNvPr id="211" name="Rectangle 210">
              <a:extLst>
                <a:ext uri="{FF2B5EF4-FFF2-40B4-BE49-F238E27FC236}">
                  <a16:creationId xmlns:a16="http://schemas.microsoft.com/office/drawing/2014/main" id="{5D3882AD-2729-8954-FC0B-A51601F78D76}"/>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212" name="Rectangle 211">
              <a:extLst>
                <a:ext uri="{FF2B5EF4-FFF2-40B4-BE49-F238E27FC236}">
                  <a16:creationId xmlns:a16="http://schemas.microsoft.com/office/drawing/2014/main" id="{61AAB9C8-6791-C8D6-0DD5-674F02B8DD23}"/>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213" name="Straight Arrow Connector 212">
              <a:extLst>
                <a:ext uri="{FF2B5EF4-FFF2-40B4-BE49-F238E27FC236}">
                  <a16:creationId xmlns:a16="http://schemas.microsoft.com/office/drawing/2014/main" id="{BF1DF997-C2C0-0D86-E250-34D65BB47C3A}"/>
                </a:ext>
              </a:extLst>
            </p:cNvPr>
            <p:cNvCxnSpPr>
              <a:cxnSpLocks/>
              <a:stCxn id="211" idx="0"/>
              <a:endCxn id="210"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214" name="Straight Arrow Connector 213">
              <a:extLst>
                <a:ext uri="{FF2B5EF4-FFF2-40B4-BE49-F238E27FC236}">
                  <a16:creationId xmlns:a16="http://schemas.microsoft.com/office/drawing/2014/main" id="{910B5768-3BB8-E25B-4C79-B701529A4C7C}"/>
                </a:ext>
              </a:extLst>
            </p:cNvPr>
            <p:cNvCxnSpPr>
              <a:cxnSpLocks/>
              <a:stCxn id="212" idx="0"/>
              <a:endCxn id="210"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15" name="Rectangle 214">
              <a:extLst>
                <a:ext uri="{FF2B5EF4-FFF2-40B4-BE49-F238E27FC236}">
                  <a16:creationId xmlns:a16="http://schemas.microsoft.com/office/drawing/2014/main" id="{14EF3C8F-0326-57A5-FF2C-2C17CB719BA5}"/>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solidFill>
                    <a:schemeClr val="tx1"/>
                  </a:solidFill>
                  <a:latin typeface="Consolas" panose="020B0609020204030204" pitchFamily="49" charset="0"/>
                </a:rPr>
                <a:t>$</a:t>
              </a:r>
            </a:p>
          </p:txBody>
        </p:sp>
        <p:cxnSp>
          <p:nvCxnSpPr>
            <p:cNvPr id="216" name="Straight Arrow Connector 215">
              <a:extLst>
                <a:ext uri="{FF2B5EF4-FFF2-40B4-BE49-F238E27FC236}">
                  <a16:creationId xmlns:a16="http://schemas.microsoft.com/office/drawing/2014/main" id="{038692E2-9024-502C-420A-BEF84037EB59}"/>
                </a:ext>
              </a:extLst>
            </p:cNvPr>
            <p:cNvCxnSpPr>
              <a:cxnSpLocks/>
              <a:stCxn id="210" idx="0"/>
              <a:endCxn id="215"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7" name="Oval 216">
              <a:extLst>
                <a:ext uri="{FF2B5EF4-FFF2-40B4-BE49-F238E27FC236}">
                  <a16:creationId xmlns:a16="http://schemas.microsoft.com/office/drawing/2014/main" id="{FF3473E0-CA47-B658-0705-1A01BE17740E}"/>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i="1" dirty="0"/>
                <a:t>t</a:t>
              </a:r>
              <a:endParaRPr lang="en-US" sz="1400" dirty="0"/>
            </a:p>
          </p:txBody>
        </p:sp>
        <p:cxnSp>
          <p:nvCxnSpPr>
            <p:cNvPr id="218" name="Straight Arrow Connector 217">
              <a:extLst>
                <a:ext uri="{FF2B5EF4-FFF2-40B4-BE49-F238E27FC236}">
                  <a16:creationId xmlns:a16="http://schemas.microsoft.com/office/drawing/2014/main" id="{4FAEC2C9-728C-45D0-3902-66B1B20590BC}"/>
                </a:ext>
              </a:extLst>
            </p:cNvPr>
            <p:cNvCxnSpPr>
              <a:cxnSpLocks/>
              <a:stCxn id="215" idx="0"/>
              <a:endCxn id="217"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9" name="Rectangle 218">
              <a:extLst>
                <a:ext uri="{FF2B5EF4-FFF2-40B4-BE49-F238E27FC236}">
                  <a16:creationId xmlns:a16="http://schemas.microsoft.com/office/drawing/2014/main" id="{60B5A6CE-F75B-DC08-09A7-F3B1D9806AB8}"/>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00" dirty="0">
                  <a:solidFill>
                    <a:schemeClr val="tx1"/>
                  </a:solidFill>
                  <a:latin typeface="Consolas" panose="020B0609020204030204" pitchFamily="49" charset="0"/>
                </a:rPr>
                <a:t>Int</a:t>
              </a:r>
            </a:p>
          </p:txBody>
        </p:sp>
        <p:sp>
          <p:nvSpPr>
            <p:cNvPr id="227" name="Rectangle 226">
              <a:extLst>
                <a:ext uri="{FF2B5EF4-FFF2-40B4-BE49-F238E27FC236}">
                  <a16:creationId xmlns:a16="http://schemas.microsoft.com/office/drawing/2014/main" id="{0940BF4D-EE6D-8BF6-7C22-DA3FA45B93C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 dirty="0">
                  <a:solidFill>
                    <a:schemeClr val="tx1"/>
                  </a:solidFill>
                  <a:latin typeface="Consolas" panose="020B0609020204030204" pitchFamily="49" charset="0"/>
                </a:rPr>
                <a:t>Char</a:t>
              </a:r>
            </a:p>
          </p:txBody>
        </p:sp>
        <p:sp>
          <p:nvSpPr>
            <p:cNvPr id="228" name="Oval 227">
              <a:extLst>
                <a:ext uri="{FF2B5EF4-FFF2-40B4-BE49-F238E27FC236}">
                  <a16:creationId xmlns:a16="http://schemas.microsoft.com/office/drawing/2014/main" id="{8C1B47C0-C6CC-FFD7-1ED3-B100B8D59266}"/>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229" name="Oval 228">
              <a:extLst>
                <a:ext uri="{FF2B5EF4-FFF2-40B4-BE49-F238E27FC236}">
                  <a16:creationId xmlns:a16="http://schemas.microsoft.com/office/drawing/2014/main" id="{AAA968DF-330C-C407-802E-4516B9B65FC8}"/>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30" name="Straight Arrow Connector 229">
              <a:extLst>
                <a:ext uri="{FF2B5EF4-FFF2-40B4-BE49-F238E27FC236}">
                  <a16:creationId xmlns:a16="http://schemas.microsoft.com/office/drawing/2014/main" id="{FF9FD78E-BF27-DAAA-3171-049009B77DE8}"/>
                </a:ext>
              </a:extLst>
            </p:cNvPr>
            <p:cNvCxnSpPr>
              <a:cxnSpLocks/>
              <a:stCxn id="227" idx="0"/>
              <a:endCxn id="228"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31" name="Straight Arrow Connector 230">
              <a:extLst>
                <a:ext uri="{FF2B5EF4-FFF2-40B4-BE49-F238E27FC236}">
                  <a16:creationId xmlns:a16="http://schemas.microsoft.com/office/drawing/2014/main" id="{CB8D3F68-1A41-DF6E-5580-5C900AF43F5E}"/>
                </a:ext>
              </a:extLst>
            </p:cNvPr>
            <p:cNvCxnSpPr>
              <a:cxnSpLocks/>
              <a:stCxn id="219" idx="0"/>
              <a:endCxn id="229"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32" name="Straight Arrow Connector 231">
              <a:extLst>
                <a:ext uri="{FF2B5EF4-FFF2-40B4-BE49-F238E27FC236}">
                  <a16:creationId xmlns:a16="http://schemas.microsoft.com/office/drawing/2014/main" id="{629CB108-9DEA-8BC3-D053-7326B6DEA1A0}"/>
                </a:ext>
              </a:extLst>
            </p:cNvPr>
            <p:cNvCxnSpPr>
              <a:cxnSpLocks/>
              <a:stCxn id="228" idx="0"/>
              <a:endCxn id="206"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33" name="Straight Arrow Connector 232">
              <a:extLst>
                <a:ext uri="{FF2B5EF4-FFF2-40B4-BE49-F238E27FC236}">
                  <a16:creationId xmlns:a16="http://schemas.microsoft.com/office/drawing/2014/main" id="{939EAA24-C404-F6C7-FE21-B384B8FB7CD2}"/>
                </a:ext>
              </a:extLst>
            </p:cNvPr>
            <p:cNvCxnSpPr>
              <a:cxnSpLocks/>
              <a:stCxn id="229" idx="0"/>
              <a:endCxn id="206"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34" name="Oval 233">
              <a:extLst>
                <a:ext uri="{FF2B5EF4-FFF2-40B4-BE49-F238E27FC236}">
                  <a16:creationId xmlns:a16="http://schemas.microsoft.com/office/drawing/2014/main" id="{875A77EF-676D-74FC-749A-77169571D5A5}"/>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235" name="Oval 234">
              <a:extLst>
                <a:ext uri="{FF2B5EF4-FFF2-40B4-BE49-F238E27FC236}">
                  <a16:creationId xmlns:a16="http://schemas.microsoft.com/office/drawing/2014/main" id="{036B6DCE-AD8E-3CD8-65F6-02FD419DB3FE}"/>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36" name="Straight Arrow Connector 235">
              <a:extLst>
                <a:ext uri="{FF2B5EF4-FFF2-40B4-BE49-F238E27FC236}">
                  <a16:creationId xmlns:a16="http://schemas.microsoft.com/office/drawing/2014/main" id="{9CF6A60B-951F-231A-836E-15129C5DDC16}"/>
                </a:ext>
              </a:extLst>
            </p:cNvPr>
            <p:cNvCxnSpPr>
              <a:cxnSpLocks/>
              <a:stCxn id="227" idx="0"/>
              <a:endCxn id="235"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237" name="Straight Arrow Connector 236">
              <a:extLst>
                <a:ext uri="{FF2B5EF4-FFF2-40B4-BE49-F238E27FC236}">
                  <a16:creationId xmlns:a16="http://schemas.microsoft.com/office/drawing/2014/main" id="{F2221B04-1B81-A512-3609-F9815DA4DCFA}"/>
                </a:ext>
              </a:extLst>
            </p:cNvPr>
            <p:cNvCxnSpPr>
              <a:cxnSpLocks/>
              <a:stCxn id="234"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238" name="Straight Arrow Connector 237">
              <a:extLst>
                <a:ext uri="{FF2B5EF4-FFF2-40B4-BE49-F238E27FC236}">
                  <a16:creationId xmlns:a16="http://schemas.microsoft.com/office/drawing/2014/main" id="{9A41C435-902C-9853-AEA3-F2A21C25B19A}"/>
                </a:ext>
              </a:extLst>
            </p:cNvPr>
            <p:cNvCxnSpPr>
              <a:cxnSpLocks/>
              <a:stCxn id="235"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grpSp>
      <p:sp>
        <p:nvSpPr>
          <p:cNvPr id="56" name="Right Arrow 55">
            <a:extLst>
              <a:ext uri="{FF2B5EF4-FFF2-40B4-BE49-F238E27FC236}">
                <a16:creationId xmlns:a16="http://schemas.microsoft.com/office/drawing/2014/main" id="{AF36030E-8F1A-5360-A51B-57C767B195FB}"/>
              </a:ext>
            </a:extLst>
          </p:cNvPr>
          <p:cNvSpPr/>
          <p:nvPr/>
        </p:nvSpPr>
        <p:spPr>
          <a:xfrm rot="19496399">
            <a:off x="5595329" y="3268089"/>
            <a:ext cx="1330727" cy="390480"/>
          </a:xfrm>
          <a:prstGeom prst="rightArrow">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7" name="Right Arrow 246">
            <a:extLst>
              <a:ext uri="{FF2B5EF4-FFF2-40B4-BE49-F238E27FC236}">
                <a16:creationId xmlns:a16="http://schemas.microsoft.com/office/drawing/2014/main" id="{93CA560C-8203-4A5F-37F9-80C5EE1E34FA}"/>
              </a:ext>
            </a:extLst>
          </p:cNvPr>
          <p:cNvSpPr/>
          <p:nvPr/>
        </p:nvSpPr>
        <p:spPr>
          <a:xfrm>
            <a:off x="5984127" y="4115450"/>
            <a:ext cx="2946931" cy="390480"/>
          </a:xfrm>
          <a:prstGeom prst="rightArrow">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8" name="Right Arrow 247">
            <a:extLst>
              <a:ext uri="{FF2B5EF4-FFF2-40B4-BE49-F238E27FC236}">
                <a16:creationId xmlns:a16="http://schemas.microsoft.com/office/drawing/2014/main" id="{1DA505DA-8962-8BE0-5EAB-B17A442F05FA}"/>
              </a:ext>
            </a:extLst>
          </p:cNvPr>
          <p:cNvSpPr/>
          <p:nvPr/>
        </p:nvSpPr>
        <p:spPr>
          <a:xfrm rot="1959846">
            <a:off x="5698558" y="5164103"/>
            <a:ext cx="1469679" cy="390480"/>
          </a:xfrm>
          <a:prstGeom prst="rightArrow">
            <a:avLst/>
          </a:prstGeom>
          <a:solidFill>
            <a:schemeClr val="tx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9" name="Rectangle 248">
            <a:extLst>
              <a:ext uri="{FF2B5EF4-FFF2-40B4-BE49-F238E27FC236}">
                <a16:creationId xmlns:a16="http://schemas.microsoft.com/office/drawing/2014/main" id="{ABB22919-F42B-2C94-D1D1-C9593F5A6450}"/>
              </a:ext>
            </a:extLst>
          </p:cNvPr>
          <p:cNvSpPr/>
          <p:nvPr/>
        </p:nvSpPr>
        <p:spPr>
          <a:xfrm>
            <a:off x="5709399" y="4505931"/>
            <a:ext cx="3760278" cy="2458540"/>
          </a:xfrm>
          <a:prstGeom prst="rect">
            <a:avLst/>
          </a:prstGeom>
          <a:solidFill>
            <a:srgbClr val="FFFFFF">
              <a:alpha val="7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A217CDF3-2549-7B5A-426A-6CF81A7C09B0}"/>
              </a:ext>
            </a:extLst>
          </p:cNvPr>
          <p:cNvSpPr/>
          <p:nvPr/>
        </p:nvSpPr>
        <p:spPr>
          <a:xfrm>
            <a:off x="5577453" y="1077238"/>
            <a:ext cx="4130218" cy="2989878"/>
          </a:xfrm>
          <a:prstGeom prst="rect">
            <a:avLst/>
          </a:prstGeom>
          <a:solidFill>
            <a:srgbClr val="FFFFFF">
              <a:alpha val="7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spTree>
    <p:extLst>
      <p:ext uri="{BB962C8B-B14F-4D97-AF65-F5344CB8AC3E}">
        <p14:creationId xmlns:p14="http://schemas.microsoft.com/office/powerpoint/2010/main" val="401383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25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48</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8" name="Rectangle 7">
            <a:extLst>
              <a:ext uri="{FF2B5EF4-FFF2-40B4-BE49-F238E27FC236}">
                <a16:creationId xmlns:a16="http://schemas.microsoft.com/office/drawing/2014/main" id="{10F60AA8-D54A-0412-16F6-35EBF9FBA226}"/>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F226C77-E163-2E6C-8532-ABE3D7E332C9}"/>
              </a:ext>
            </a:extLst>
          </p:cNvPr>
          <p:cNvCxnSpPr>
            <a:cxnSpLocks/>
            <a:stCxn id="8" idx="0"/>
            <a:endCxn id="6"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6" name="Oval 25">
            <a:extLst>
              <a:ext uri="{FF2B5EF4-FFF2-40B4-BE49-F238E27FC236}">
                <a16:creationId xmlns:a16="http://schemas.microsoft.com/office/drawing/2014/main" id="{9B04FA45-70E7-F391-F2ED-70FE44AC7B09}"/>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7" name="Straight Arrow Connector 26">
            <a:extLst>
              <a:ext uri="{FF2B5EF4-FFF2-40B4-BE49-F238E27FC236}">
                <a16:creationId xmlns:a16="http://schemas.microsoft.com/office/drawing/2014/main" id="{60597009-26ED-5FCF-CA01-39F57F1988B8}"/>
              </a:ext>
            </a:extLst>
          </p:cNvPr>
          <p:cNvCxnSpPr>
            <a:cxnSpLocks/>
            <a:stCxn id="26"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B0229BB-316B-F6B6-E208-E13E6F2BB4FB}"/>
              </a:ext>
            </a:extLst>
          </p:cNvPr>
          <p:cNvCxnSpPr>
            <a:cxnSpLocks/>
            <a:stCxn id="25" idx="0"/>
            <a:endCxn id="26"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4" name="Oval 33">
            <a:extLst>
              <a:ext uri="{FF2B5EF4-FFF2-40B4-BE49-F238E27FC236}">
                <a16:creationId xmlns:a16="http://schemas.microsoft.com/office/drawing/2014/main" id="{1E211D0A-1E77-6E2A-C492-4C012D11D83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5" name="Oval 34">
            <a:extLst>
              <a:ext uri="{FF2B5EF4-FFF2-40B4-BE49-F238E27FC236}">
                <a16:creationId xmlns:a16="http://schemas.microsoft.com/office/drawing/2014/main" id="{507B1922-85E1-3B9F-F3AE-DDD4E90563F5}"/>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6" name="Straight Arrow Connector 35">
            <a:extLst>
              <a:ext uri="{FF2B5EF4-FFF2-40B4-BE49-F238E27FC236}">
                <a16:creationId xmlns:a16="http://schemas.microsoft.com/office/drawing/2014/main" id="{EB09FA13-252E-FB8D-309D-F5DC5ED5C87F}"/>
              </a:ext>
            </a:extLst>
          </p:cNvPr>
          <p:cNvCxnSpPr>
            <a:cxnSpLocks/>
            <a:stCxn id="33" idx="0"/>
            <a:endCxn id="34"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69C320D-E60A-B849-F2FF-D81323F00039}"/>
              </a:ext>
            </a:extLst>
          </p:cNvPr>
          <p:cNvCxnSpPr>
            <a:cxnSpLocks/>
            <a:stCxn id="25" idx="0"/>
            <a:endCxn id="35"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E1B54A2-DD74-9387-0564-6A4BB176DF02}"/>
              </a:ext>
            </a:extLst>
          </p:cNvPr>
          <p:cNvCxnSpPr>
            <a:cxnSpLocks/>
            <a:stCxn id="34" idx="0"/>
            <a:endCxn id="8"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BBC00EF-A3DF-23E8-071A-406F7D1CB970}"/>
              </a:ext>
            </a:extLst>
          </p:cNvPr>
          <p:cNvCxnSpPr>
            <a:cxnSpLocks/>
            <a:stCxn id="35" idx="0"/>
            <a:endCxn id="8"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7" name="Oval 46">
            <a:extLst>
              <a:ext uri="{FF2B5EF4-FFF2-40B4-BE49-F238E27FC236}">
                <a16:creationId xmlns:a16="http://schemas.microsoft.com/office/drawing/2014/main" id="{E6A6F5B6-A516-94A7-1F32-885FC5616FEB}"/>
              </a:ext>
            </a:extLst>
          </p:cNvPr>
          <p:cNvSpPr/>
          <p:nvPr/>
        </p:nvSpPr>
        <p:spPr>
          <a:xfrm>
            <a:off x="1323263" y="5039905"/>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8" name="Straight Arrow Connector 72">
            <a:extLst>
              <a:ext uri="{FF2B5EF4-FFF2-40B4-BE49-F238E27FC236}">
                <a16:creationId xmlns:a16="http://schemas.microsoft.com/office/drawing/2014/main" id="{486C5BD6-B6F5-3460-C6DE-7C5C66D79F2C}"/>
              </a:ext>
            </a:extLst>
          </p:cNvPr>
          <p:cNvCxnSpPr>
            <a:cxnSpLocks/>
            <a:stCxn id="47" idx="2"/>
            <a:endCxn id="46" idx="2"/>
          </p:cNvCxnSpPr>
          <p:nvPr/>
        </p:nvCxnSpPr>
        <p:spPr>
          <a:xfrm rot="10800000" flipH="1">
            <a:off x="1323262" y="4670519"/>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49" name="Straight Arrow Connector 72">
            <a:extLst>
              <a:ext uri="{FF2B5EF4-FFF2-40B4-BE49-F238E27FC236}">
                <a16:creationId xmlns:a16="http://schemas.microsoft.com/office/drawing/2014/main" id="{0988ED49-155D-D835-E7E7-0D3D35735DD2}"/>
              </a:ext>
            </a:extLst>
          </p:cNvPr>
          <p:cNvCxnSpPr>
            <a:cxnSpLocks/>
            <a:stCxn id="47" idx="6"/>
            <a:endCxn id="46" idx="2"/>
          </p:cNvCxnSpPr>
          <p:nvPr/>
        </p:nvCxnSpPr>
        <p:spPr>
          <a:xfrm flipH="1" flipV="1">
            <a:off x="1570398" y="4670519"/>
            <a:ext cx="241393" cy="555388"/>
          </a:xfrm>
          <a:prstGeom prst="curvedConnector4">
            <a:avLst>
              <a:gd name="adj1" fmla="val -94700"/>
              <a:gd name="adj2" fmla="val 6674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82ED07-001C-C64D-8715-2D56315D9948}"/>
              </a:ext>
            </a:extLst>
          </p:cNvPr>
          <p:cNvCxnSpPr>
            <a:cxnSpLocks/>
            <a:stCxn id="25" idx="0"/>
            <a:endCxn id="47"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278C980-B732-25AA-DDED-235E40A93D3F}"/>
              </a:ext>
            </a:extLst>
          </p:cNvPr>
          <p:cNvCxnSpPr>
            <a:cxnSpLocks/>
            <a:stCxn id="29" idx="0"/>
            <a:endCxn id="47"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F2B2B1B-B7BA-C83E-5089-8BC442B592E7}"/>
              </a:ext>
            </a:extLst>
          </p:cNvPr>
          <p:cNvCxnSpPr>
            <a:cxnSpLocks/>
            <a:stCxn id="33" idx="0"/>
            <a:endCxn id="47"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7" name="TextBox 56">
            <a:extLst>
              <a:ext uri="{FF2B5EF4-FFF2-40B4-BE49-F238E27FC236}">
                <a16:creationId xmlns:a16="http://schemas.microsoft.com/office/drawing/2014/main" id="{CDE4C66C-8042-E5CD-6085-2C6C4B745A49}"/>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t>targ</a:t>
            </a:r>
            <a:r>
              <a:rPr lang="en-US" sz="1600" dirty="0"/>
              <a:t> = v</a:t>
            </a:r>
            <a:r>
              <a:rPr lang="en-US" sz="1600" baseline="-25000" dirty="0"/>
              <a:t>1</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sp>
        <p:nvSpPr>
          <p:cNvPr id="3" name="TextBox 2">
            <a:extLst>
              <a:ext uri="{FF2B5EF4-FFF2-40B4-BE49-F238E27FC236}">
                <a16:creationId xmlns:a16="http://schemas.microsoft.com/office/drawing/2014/main" id="{8B6D8B89-8190-2063-EA2A-34005BB1C92B}"/>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3871797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49</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sp>
        <p:nvSpPr>
          <p:cNvPr id="8" name="Rectangle 7">
            <a:extLst>
              <a:ext uri="{FF2B5EF4-FFF2-40B4-BE49-F238E27FC236}">
                <a16:creationId xmlns:a16="http://schemas.microsoft.com/office/drawing/2014/main" id="{10F60AA8-D54A-0412-16F6-35EBF9FBA226}"/>
              </a:ext>
            </a:extLst>
          </p:cNvPr>
          <p:cNvSpPr/>
          <p:nvPr/>
        </p:nvSpPr>
        <p:spPr>
          <a:xfrm>
            <a:off x="2786206"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g</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F226C77-E163-2E6C-8532-ABE3D7E332C9}"/>
              </a:ext>
            </a:extLst>
          </p:cNvPr>
          <p:cNvCxnSpPr>
            <a:cxnSpLocks/>
            <a:stCxn id="8" idx="0"/>
            <a:endCxn id="6" idx="5"/>
          </p:cNvCxnSpPr>
          <p:nvPr/>
        </p:nvCxnSpPr>
        <p:spPr>
          <a:xfrm flipH="1" flipV="1">
            <a:off x="2576558" y="3622845"/>
            <a:ext cx="438248"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6" name="Oval 25">
            <a:extLst>
              <a:ext uri="{FF2B5EF4-FFF2-40B4-BE49-F238E27FC236}">
                <a16:creationId xmlns:a16="http://schemas.microsoft.com/office/drawing/2014/main" id="{9B04FA45-70E7-F391-F2ED-70FE44AC7B09}"/>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7" name="Straight Arrow Connector 26">
            <a:extLst>
              <a:ext uri="{FF2B5EF4-FFF2-40B4-BE49-F238E27FC236}">
                <a16:creationId xmlns:a16="http://schemas.microsoft.com/office/drawing/2014/main" id="{60597009-26ED-5FCF-CA01-39F57F1988B8}"/>
              </a:ext>
            </a:extLst>
          </p:cNvPr>
          <p:cNvCxnSpPr>
            <a:cxnSpLocks/>
            <a:stCxn id="26"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B0229BB-316B-F6B6-E208-E13E6F2BB4FB}"/>
              </a:ext>
            </a:extLst>
          </p:cNvPr>
          <p:cNvCxnSpPr>
            <a:cxnSpLocks/>
            <a:stCxn id="25" idx="0"/>
            <a:endCxn id="26"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34" name="Oval 33">
            <a:extLst>
              <a:ext uri="{FF2B5EF4-FFF2-40B4-BE49-F238E27FC236}">
                <a16:creationId xmlns:a16="http://schemas.microsoft.com/office/drawing/2014/main" id="{1E211D0A-1E77-6E2A-C492-4C012D11D835}"/>
              </a:ext>
            </a:extLst>
          </p:cNvPr>
          <p:cNvSpPr/>
          <p:nvPr/>
        </p:nvSpPr>
        <p:spPr>
          <a:xfrm>
            <a:off x="2746956"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35" name="Oval 34">
            <a:extLst>
              <a:ext uri="{FF2B5EF4-FFF2-40B4-BE49-F238E27FC236}">
                <a16:creationId xmlns:a16="http://schemas.microsoft.com/office/drawing/2014/main" id="{507B1922-85E1-3B9F-F3AE-DDD4E90563F5}"/>
              </a:ext>
            </a:extLst>
          </p:cNvPr>
          <p:cNvSpPr/>
          <p:nvPr/>
        </p:nvSpPr>
        <p:spPr>
          <a:xfrm>
            <a:off x="3200558"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6" name="Straight Arrow Connector 35">
            <a:extLst>
              <a:ext uri="{FF2B5EF4-FFF2-40B4-BE49-F238E27FC236}">
                <a16:creationId xmlns:a16="http://schemas.microsoft.com/office/drawing/2014/main" id="{EB09FA13-252E-FB8D-309D-F5DC5ED5C87F}"/>
              </a:ext>
            </a:extLst>
          </p:cNvPr>
          <p:cNvCxnSpPr>
            <a:cxnSpLocks/>
            <a:stCxn id="33" idx="0"/>
            <a:endCxn id="34" idx="5"/>
          </p:cNvCxnSpPr>
          <p:nvPr/>
        </p:nvCxnSpPr>
        <p:spPr>
          <a:xfrm flipH="1" flipV="1">
            <a:off x="2903054" y="5194696"/>
            <a:ext cx="606246" cy="5145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69C320D-E60A-B849-F2FF-D81323F00039}"/>
              </a:ext>
            </a:extLst>
          </p:cNvPr>
          <p:cNvCxnSpPr>
            <a:cxnSpLocks/>
            <a:stCxn id="25" idx="0"/>
            <a:endCxn id="35" idx="3"/>
          </p:cNvCxnSpPr>
          <p:nvPr/>
        </p:nvCxnSpPr>
        <p:spPr>
          <a:xfrm flipV="1">
            <a:off x="1696820" y="5194696"/>
            <a:ext cx="1530520"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E1B54A2-DD74-9387-0564-6A4BB176DF02}"/>
              </a:ext>
            </a:extLst>
          </p:cNvPr>
          <p:cNvCxnSpPr>
            <a:cxnSpLocks/>
            <a:stCxn id="34" idx="0"/>
            <a:endCxn id="8" idx="2"/>
          </p:cNvCxnSpPr>
          <p:nvPr/>
        </p:nvCxnSpPr>
        <p:spPr>
          <a:xfrm flipV="1">
            <a:off x="2838396" y="4670519"/>
            <a:ext cx="176410"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BBC00EF-A3DF-23E8-071A-406F7D1CB970}"/>
              </a:ext>
            </a:extLst>
          </p:cNvPr>
          <p:cNvCxnSpPr>
            <a:cxnSpLocks/>
            <a:stCxn id="35" idx="0"/>
            <a:endCxn id="8" idx="2"/>
          </p:cNvCxnSpPr>
          <p:nvPr/>
        </p:nvCxnSpPr>
        <p:spPr>
          <a:xfrm flipH="1" flipV="1">
            <a:off x="3014806" y="4670519"/>
            <a:ext cx="277192" cy="36807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7DF5BDF0-362A-2CBA-03D5-5CF1B7EF0239}"/>
              </a:ext>
            </a:extLst>
          </p:cNvPr>
          <p:cNvSpPr/>
          <p:nvPr/>
        </p:nvSpPr>
        <p:spPr>
          <a:xfrm>
            <a:off x="1341798" y="421331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h</a:t>
            </a:r>
          </a:p>
        </p:txBody>
      </p:sp>
      <p:sp>
        <p:nvSpPr>
          <p:cNvPr id="47" name="Oval 46">
            <a:extLst>
              <a:ext uri="{FF2B5EF4-FFF2-40B4-BE49-F238E27FC236}">
                <a16:creationId xmlns:a16="http://schemas.microsoft.com/office/drawing/2014/main" id="{E6A6F5B6-A516-94A7-1F32-885FC5616FEB}"/>
              </a:ext>
            </a:extLst>
          </p:cNvPr>
          <p:cNvSpPr/>
          <p:nvPr/>
        </p:nvSpPr>
        <p:spPr>
          <a:xfrm>
            <a:off x="1323263" y="5039905"/>
            <a:ext cx="488528" cy="372003"/>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dirty="0"/>
              <a:t>any</a:t>
            </a:r>
          </a:p>
        </p:txBody>
      </p:sp>
      <p:cxnSp>
        <p:nvCxnSpPr>
          <p:cNvPr id="48" name="Straight Arrow Connector 72">
            <a:extLst>
              <a:ext uri="{FF2B5EF4-FFF2-40B4-BE49-F238E27FC236}">
                <a16:creationId xmlns:a16="http://schemas.microsoft.com/office/drawing/2014/main" id="{486C5BD6-B6F5-3460-C6DE-7C5C66D79F2C}"/>
              </a:ext>
            </a:extLst>
          </p:cNvPr>
          <p:cNvCxnSpPr>
            <a:cxnSpLocks/>
            <a:stCxn id="47" idx="2"/>
            <a:endCxn id="46" idx="2"/>
          </p:cNvCxnSpPr>
          <p:nvPr/>
        </p:nvCxnSpPr>
        <p:spPr>
          <a:xfrm rot="10800000" flipH="1">
            <a:off x="1323262" y="4670519"/>
            <a:ext cx="247135" cy="555388"/>
          </a:xfrm>
          <a:prstGeom prst="curvedConnector4">
            <a:avLst>
              <a:gd name="adj1" fmla="val -92500"/>
              <a:gd name="adj2" fmla="val 66745"/>
            </a:avLst>
          </a:prstGeom>
          <a:ln w="12700">
            <a:tailEnd type="triangle" w="med" len="lg"/>
          </a:ln>
        </p:spPr>
        <p:style>
          <a:lnRef idx="1">
            <a:schemeClr val="dk1"/>
          </a:lnRef>
          <a:fillRef idx="0">
            <a:schemeClr val="dk1"/>
          </a:fillRef>
          <a:effectRef idx="0">
            <a:schemeClr val="dk1"/>
          </a:effectRef>
          <a:fontRef idx="minor">
            <a:schemeClr val="tx1"/>
          </a:fontRef>
        </p:style>
      </p:cxnSp>
      <p:cxnSp>
        <p:nvCxnSpPr>
          <p:cNvPr id="49" name="Straight Arrow Connector 72">
            <a:extLst>
              <a:ext uri="{FF2B5EF4-FFF2-40B4-BE49-F238E27FC236}">
                <a16:creationId xmlns:a16="http://schemas.microsoft.com/office/drawing/2014/main" id="{0988ED49-155D-D835-E7E7-0D3D35735DD2}"/>
              </a:ext>
            </a:extLst>
          </p:cNvPr>
          <p:cNvCxnSpPr>
            <a:cxnSpLocks/>
            <a:stCxn id="47" idx="6"/>
            <a:endCxn id="46" idx="2"/>
          </p:cNvCxnSpPr>
          <p:nvPr/>
        </p:nvCxnSpPr>
        <p:spPr>
          <a:xfrm flipH="1" flipV="1">
            <a:off x="1570398" y="4670519"/>
            <a:ext cx="241393" cy="555388"/>
          </a:xfrm>
          <a:prstGeom prst="curvedConnector4">
            <a:avLst>
              <a:gd name="adj1" fmla="val -94700"/>
              <a:gd name="adj2" fmla="val 6674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76EE0D02-0BE4-8E4B-AD79-DC5DD458B139}"/>
              </a:ext>
            </a:extLst>
          </p:cNvPr>
          <p:cNvCxnSpPr>
            <a:cxnSpLocks/>
            <a:stCxn id="46" idx="0"/>
            <a:endCxn id="6" idx="3"/>
          </p:cNvCxnSpPr>
          <p:nvPr/>
        </p:nvCxnSpPr>
        <p:spPr>
          <a:xfrm flipV="1">
            <a:off x="1570398" y="3622845"/>
            <a:ext cx="451950" cy="59047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5B82ED07-001C-C64D-8715-2D56315D9948}"/>
              </a:ext>
            </a:extLst>
          </p:cNvPr>
          <p:cNvCxnSpPr>
            <a:cxnSpLocks/>
            <a:stCxn id="25" idx="0"/>
            <a:endCxn id="47" idx="3"/>
          </p:cNvCxnSpPr>
          <p:nvPr/>
        </p:nvCxnSpPr>
        <p:spPr>
          <a:xfrm flipH="1" flipV="1">
            <a:off x="1394806" y="5357429"/>
            <a:ext cx="302014" cy="358229"/>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278C980-B732-25AA-DDED-235E40A93D3F}"/>
              </a:ext>
            </a:extLst>
          </p:cNvPr>
          <p:cNvCxnSpPr>
            <a:cxnSpLocks/>
            <a:stCxn id="29" idx="0"/>
            <a:endCxn id="47" idx="4"/>
          </p:cNvCxnSpPr>
          <p:nvPr/>
        </p:nvCxnSpPr>
        <p:spPr>
          <a:xfrm flipH="1" flipV="1">
            <a:off x="1567527" y="5411908"/>
            <a:ext cx="1002411" cy="29738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F2B2B1B-B7BA-C83E-5089-8BC442B592E7}"/>
              </a:ext>
            </a:extLst>
          </p:cNvPr>
          <p:cNvCxnSpPr>
            <a:cxnSpLocks/>
            <a:stCxn id="33" idx="0"/>
            <a:endCxn id="47" idx="5"/>
          </p:cNvCxnSpPr>
          <p:nvPr/>
        </p:nvCxnSpPr>
        <p:spPr>
          <a:xfrm flipH="1" flipV="1">
            <a:off x="1740248" y="5357429"/>
            <a:ext cx="1769052" cy="35186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C410D31F-3263-4A4A-BCA1-53D7F258862B}"/>
              </a:ext>
            </a:extLst>
          </p:cNvPr>
          <p:cNvSpPr txBox="1"/>
          <p:nvPr/>
        </p:nvSpPr>
        <p:spPr>
          <a:xfrm>
            <a:off x="812223" y="4627582"/>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55" name="TextBox 54">
            <a:extLst>
              <a:ext uri="{FF2B5EF4-FFF2-40B4-BE49-F238E27FC236}">
                <a16:creationId xmlns:a16="http://schemas.microsoft.com/office/drawing/2014/main" id="{AF7ECA40-447C-C2EC-9A9A-284F3A5FB170}"/>
              </a:ext>
            </a:extLst>
          </p:cNvPr>
          <p:cNvSpPr txBox="1"/>
          <p:nvPr/>
        </p:nvSpPr>
        <p:spPr>
          <a:xfrm>
            <a:off x="1578226" y="4651734"/>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7" name="TextBox 56">
            <a:extLst>
              <a:ext uri="{FF2B5EF4-FFF2-40B4-BE49-F238E27FC236}">
                <a16:creationId xmlns:a16="http://schemas.microsoft.com/office/drawing/2014/main" id="{CDE4C66C-8042-E5CD-6085-2C6C4B745A49}"/>
              </a:ext>
            </a:extLst>
          </p:cNvPr>
          <p:cNvSpPr txBox="1"/>
          <p:nvPr/>
        </p:nvSpPr>
        <p:spPr>
          <a:xfrm>
            <a:off x="-43313" y="4245518"/>
            <a:ext cx="1658648" cy="338554"/>
          </a:xfrm>
          <a:prstGeom prst="rect">
            <a:avLst/>
          </a:prstGeom>
          <a:noFill/>
        </p:spPr>
        <p:txBody>
          <a:bodyPr wrap="square" rtlCol="0">
            <a:spAutoFit/>
          </a:bodyPr>
          <a:lstStyle/>
          <a:p>
            <a:pPr algn="ctr"/>
            <a:r>
              <a:rPr lang="en-US" sz="1600" dirty="0" err="1"/>
              <a:t>targ</a:t>
            </a:r>
            <a:r>
              <a:rPr lang="en-US" sz="1600" dirty="0"/>
              <a:t> = 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t>targ</a:t>
            </a:r>
            <a:r>
              <a:rPr lang="en-US" sz="1600" dirty="0"/>
              <a:t> = v</a:t>
            </a:r>
            <a:r>
              <a:rPr lang="en-US" sz="1600" baseline="-25000" dirty="0"/>
              <a:t>1</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sp>
        <p:nvSpPr>
          <p:cNvPr id="3" name="TextBox 2">
            <a:extLst>
              <a:ext uri="{FF2B5EF4-FFF2-40B4-BE49-F238E27FC236}">
                <a16:creationId xmlns:a16="http://schemas.microsoft.com/office/drawing/2014/main" id="{E083BBA8-2F8E-45E6-A46C-6D06196CEEB3}"/>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88366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02F1FBF-9503-1AC5-B9F7-697CAD1824B1}"/>
              </a:ext>
            </a:extLst>
          </p:cNvPr>
          <p:cNvSpPr txBox="1"/>
          <p:nvPr/>
        </p:nvSpPr>
        <p:spPr>
          <a:xfrm>
            <a:off x="966334" y="2064436"/>
            <a:ext cx="4102276" cy="2154436"/>
          </a:xfrm>
          <a:prstGeom prst="rect">
            <a:avLst/>
          </a:prstGeom>
          <a:noFill/>
        </p:spPr>
        <p:txBody>
          <a:bodyPr wrap="square" rtlCol="0">
            <a:spAutoFit/>
          </a:bodyPr>
          <a:lstStyle/>
          <a:p>
            <a:pPr algn="ctr"/>
            <a:r>
              <a:rPr lang="en-US" sz="2800" dirty="0">
                <a:solidFill>
                  <a:schemeClr val="tx1">
                    <a:lumMod val="65000"/>
                    <a:lumOff val="35000"/>
                  </a:schemeClr>
                </a:solidFill>
              </a:rPr>
              <a:t>prior work</a:t>
            </a:r>
          </a:p>
          <a:p>
            <a:pPr algn="ctr"/>
            <a:r>
              <a:rPr lang="en-US" sz="6600" dirty="0" err="1">
                <a:solidFill>
                  <a:schemeClr val="accent1"/>
                </a:solidFill>
                <a:latin typeface="+mj-lt"/>
              </a:rPr>
              <a:t>Hoogle</a:t>
            </a:r>
            <a:r>
              <a:rPr lang="en-US" sz="6600" dirty="0">
                <a:solidFill>
                  <a:schemeClr val="accent1"/>
                </a:solidFill>
                <a:latin typeface="+mj-lt"/>
              </a:rPr>
              <a:t>+</a:t>
            </a:r>
            <a:endParaRPr lang="en-US" sz="2000" dirty="0">
              <a:solidFill>
                <a:schemeClr val="accent1"/>
              </a:solidFill>
            </a:endParaRPr>
          </a:p>
          <a:p>
            <a:pPr algn="ctr"/>
            <a:br>
              <a:rPr lang="en-US" sz="2000" dirty="0">
                <a:solidFill>
                  <a:schemeClr val="tx1">
                    <a:lumMod val="65000"/>
                    <a:lumOff val="35000"/>
                  </a:schemeClr>
                </a:solidFill>
              </a:rPr>
            </a:br>
            <a:r>
              <a:rPr lang="en-US" sz="2000" dirty="0">
                <a:solidFill>
                  <a:schemeClr val="accent1"/>
                </a:solidFill>
              </a:rPr>
              <a:t>SMT-</a:t>
            </a:r>
            <a:r>
              <a:rPr lang="en-US" sz="2000" dirty="0"/>
              <a:t>based search</a:t>
            </a:r>
            <a:endParaRPr lang="en-US" dirty="0"/>
          </a:p>
        </p:txBody>
      </p:sp>
      <p:sp>
        <p:nvSpPr>
          <p:cNvPr id="27" name="TextBox 26">
            <a:extLst>
              <a:ext uri="{FF2B5EF4-FFF2-40B4-BE49-F238E27FC236}">
                <a16:creationId xmlns:a16="http://schemas.microsoft.com/office/drawing/2014/main" id="{BF17A149-C78B-8C89-A55C-1E45DD334754}"/>
              </a:ext>
            </a:extLst>
          </p:cNvPr>
          <p:cNvSpPr txBox="1"/>
          <p:nvPr/>
        </p:nvSpPr>
        <p:spPr>
          <a:xfrm>
            <a:off x="7092816" y="2064436"/>
            <a:ext cx="4102276" cy="2154436"/>
          </a:xfrm>
          <a:prstGeom prst="rect">
            <a:avLst/>
          </a:prstGeom>
          <a:noFill/>
        </p:spPr>
        <p:txBody>
          <a:bodyPr wrap="square" rtlCol="0">
            <a:spAutoFit/>
          </a:bodyPr>
          <a:lstStyle/>
          <a:p>
            <a:pPr algn="ctr"/>
            <a:r>
              <a:rPr lang="en-US" sz="2800" dirty="0">
                <a:solidFill>
                  <a:schemeClr val="tx1">
                    <a:lumMod val="65000"/>
                    <a:lumOff val="35000"/>
                  </a:schemeClr>
                </a:solidFill>
              </a:rPr>
              <a:t>our work</a:t>
            </a:r>
          </a:p>
          <a:p>
            <a:pPr algn="ctr"/>
            <a:r>
              <a:rPr lang="en-US" sz="6600" dirty="0">
                <a:solidFill>
                  <a:schemeClr val="accent5">
                    <a:lumMod val="50000"/>
                  </a:schemeClr>
                </a:solidFill>
                <a:latin typeface="+mj-lt"/>
              </a:rPr>
              <a:t>H</a:t>
            </a:r>
            <a:r>
              <a:rPr lang="en-US" sz="6600" dirty="0">
                <a:solidFill>
                  <a:schemeClr val="accent5">
                    <a:lumMod val="75000"/>
                  </a:schemeClr>
                </a:solidFill>
                <a:latin typeface="+mj-lt"/>
              </a:rPr>
              <a:t>ecta</a:t>
            </a:r>
            <a:r>
              <a:rPr lang="en-US" sz="6600" dirty="0">
                <a:solidFill>
                  <a:schemeClr val="accent5">
                    <a:lumMod val="50000"/>
                  </a:schemeClr>
                </a:solidFill>
                <a:latin typeface="+mj-lt"/>
              </a:rPr>
              <a:t>re</a:t>
            </a:r>
            <a:endParaRPr lang="en-US" sz="2000" dirty="0">
              <a:solidFill>
                <a:schemeClr val="accent5">
                  <a:lumMod val="50000"/>
                </a:schemeClr>
              </a:solidFill>
            </a:endParaRPr>
          </a:p>
          <a:p>
            <a:pPr algn="ctr"/>
            <a:br>
              <a:rPr lang="en-US" sz="2000" dirty="0">
                <a:solidFill>
                  <a:schemeClr val="tx1">
                    <a:lumMod val="65000"/>
                    <a:lumOff val="35000"/>
                  </a:schemeClr>
                </a:solidFill>
              </a:rPr>
            </a:br>
            <a:r>
              <a:rPr lang="en-US" sz="2000" dirty="0">
                <a:solidFill>
                  <a:schemeClr val="accent1"/>
                </a:solidFill>
              </a:rPr>
              <a:t>ECTA</a:t>
            </a:r>
            <a:r>
              <a:rPr lang="en-US" sz="2000" dirty="0"/>
              <a:t>-based search</a:t>
            </a:r>
            <a:endParaRPr lang="en-US" dirty="0"/>
          </a:p>
        </p:txBody>
      </p:sp>
      <p:sp>
        <p:nvSpPr>
          <p:cNvPr id="28" name="TextBox 27">
            <a:extLst>
              <a:ext uri="{FF2B5EF4-FFF2-40B4-BE49-F238E27FC236}">
                <a16:creationId xmlns:a16="http://schemas.microsoft.com/office/drawing/2014/main" id="{DB6673C0-8AF8-DBEA-2A59-7026A4972319}"/>
              </a:ext>
            </a:extLst>
          </p:cNvPr>
          <p:cNvSpPr txBox="1"/>
          <p:nvPr/>
        </p:nvSpPr>
        <p:spPr>
          <a:xfrm>
            <a:off x="5523898" y="2617077"/>
            <a:ext cx="1144203" cy="769441"/>
          </a:xfrm>
          <a:prstGeom prst="rect">
            <a:avLst/>
          </a:prstGeom>
          <a:noFill/>
        </p:spPr>
        <p:txBody>
          <a:bodyPr wrap="square">
            <a:spAutoFit/>
          </a:bodyPr>
          <a:lstStyle/>
          <a:p>
            <a:pPr algn="ctr"/>
            <a:r>
              <a:rPr lang="en-US" sz="4400" dirty="0">
                <a:latin typeface="+mj-lt"/>
              </a:rPr>
              <a:t>vs</a:t>
            </a:r>
            <a:endParaRPr lang="en-US" sz="1600" dirty="0"/>
          </a:p>
        </p:txBody>
      </p:sp>
    </p:spTree>
    <p:extLst>
      <p:ext uri="{BB962C8B-B14F-4D97-AF65-F5344CB8AC3E}">
        <p14:creationId xmlns:p14="http://schemas.microsoft.com/office/powerpoint/2010/main" val="406796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50</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26" name="Oval 25">
            <a:extLst>
              <a:ext uri="{FF2B5EF4-FFF2-40B4-BE49-F238E27FC236}">
                <a16:creationId xmlns:a16="http://schemas.microsoft.com/office/drawing/2014/main" id="{9B04FA45-70E7-F391-F2ED-70FE44AC7B09}"/>
              </a:ext>
            </a:extLst>
          </p:cNvPr>
          <p:cNvSpPr/>
          <p:nvPr/>
        </p:nvSpPr>
        <p:spPr>
          <a:xfrm>
            <a:off x="2029250"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27" name="Straight Arrow Connector 26">
            <a:extLst>
              <a:ext uri="{FF2B5EF4-FFF2-40B4-BE49-F238E27FC236}">
                <a16:creationId xmlns:a16="http://schemas.microsoft.com/office/drawing/2014/main" id="{60597009-26ED-5FCF-CA01-39F57F1988B8}"/>
              </a:ext>
            </a:extLst>
          </p:cNvPr>
          <p:cNvCxnSpPr>
            <a:cxnSpLocks/>
            <a:stCxn id="26" idx="0"/>
          </p:cNvCxnSpPr>
          <p:nvPr/>
        </p:nvCxnSpPr>
        <p:spPr>
          <a:xfrm flipV="1">
            <a:off x="2120690" y="4665287"/>
            <a:ext cx="188030"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B0229BB-316B-F6B6-E208-E13E6F2BB4FB}"/>
              </a:ext>
            </a:extLst>
          </p:cNvPr>
          <p:cNvCxnSpPr>
            <a:cxnSpLocks/>
            <a:stCxn id="25" idx="0"/>
            <a:endCxn id="26" idx="3"/>
          </p:cNvCxnSpPr>
          <p:nvPr/>
        </p:nvCxnSpPr>
        <p:spPr>
          <a:xfrm flipV="1">
            <a:off x="1696820" y="5194696"/>
            <a:ext cx="359212" cy="52096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AF7ECA40-447C-C2EC-9A9A-284F3A5FB170}"/>
              </a:ext>
            </a:extLst>
          </p:cNvPr>
          <p:cNvSpPr txBox="1"/>
          <p:nvPr/>
        </p:nvSpPr>
        <p:spPr>
          <a:xfrm>
            <a:off x="2302818" y="470589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t>targ</a:t>
            </a:r>
            <a:r>
              <a:rPr lang="en-US" sz="1600" dirty="0"/>
              <a:t> = v</a:t>
            </a:r>
            <a:r>
              <a:rPr lang="en-US" sz="1600" baseline="-25000" dirty="0"/>
              <a:t>1</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sp>
        <p:nvSpPr>
          <p:cNvPr id="58" name="TextBox 57">
            <a:extLst>
              <a:ext uri="{FF2B5EF4-FFF2-40B4-BE49-F238E27FC236}">
                <a16:creationId xmlns:a16="http://schemas.microsoft.com/office/drawing/2014/main" id="{64C641F2-E237-B657-142B-515B159ED2F4}"/>
              </a:ext>
            </a:extLst>
          </p:cNvPr>
          <p:cNvSpPr txBox="1"/>
          <p:nvPr/>
        </p:nvSpPr>
        <p:spPr>
          <a:xfrm>
            <a:off x="1561998" y="4692395"/>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3" name="TextBox 2">
            <a:extLst>
              <a:ext uri="{FF2B5EF4-FFF2-40B4-BE49-F238E27FC236}">
                <a16:creationId xmlns:a16="http://schemas.microsoft.com/office/drawing/2014/main" id="{0140B4BC-221B-69D5-85DF-76D1C7B10E3D}"/>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138475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51</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cxnSp>
        <p:nvCxnSpPr>
          <p:cNvPr id="27" name="Straight Arrow Connector 26">
            <a:extLst>
              <a:ext uri="{FF2B5EF4-FFF2-40B4-BE49-F238E27FC236}">
                <a16:creationId xmlns:a16="http://schemas.microsoft.com/office/drawing/2014/main" id="{60597009-26ED-5FCF-CA01-39F57F1988B8}"/>
              </a:ext>
            </a:extLst>
          </p:cNvPr>
          <p:cNvCxnSpPr>
            <a:cxnSpLocks/>
          </p:cNvCxnSpPr>
          <p:nvPr/>
        </p:nvCxnSpPr>
        <p:spPr>
          <a:xfrm flipV="1">
            <a:off x="1467283" y="4665287"/>
            <a:ext cx="841437" cy="4647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AF7ECA40-447C-C2EC-9A9A-284F3A5FB170}"/>
              </a:ext>
            </a:extLst>
          </p:cNvPr>
          <p:cNvSpPr txBox="1"/>
          <p:nvPr/>
        </p:nvSpPr>
        <p:spPr>
          <a:xfrm>
            <a:off x="2302818" y="470589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t>targ</a:t>
            </a:r>
            <a:r>
              <a:rPr lang="en-US" sz="1600" dirty="0"/>
              <a:t> = v</a:t>
            </a:r>
            <a:r>
              <a:rPr lang="en-US" sz="1600" baseline="-25000" dirty="0"/>
              <a:t>1</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sp>
        <p:nvSpPr>
          <p:cNvPr id="58" name="TextBox 57">
            <a:extLst>
              <a:ext uri="{FF2B5EF4-FFF2-40B4-BE49-F238E27FC236}">
                <a16:creationId xmlns:a16="http://schemas.microsoft.com/office/drawing/2014/main" id="{64C641F2-E237-B657-142B-515B159ED2F4}"/>
              </a:ext>
            </a:extLst>
          </p:cNvPr>
          <p:cNvSpPr txBox="1"/>
          <p:nvPr/>
        </p:nvSpPr>
        <p:spPr>
          <a:xfrm>
            <a:off x="1440166" y="4596239"/>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46" name="Rectangle 45">
            <a:extLst>
              <a:ext uri="{FF2B5EF4-FFF2-40B4-BE49-F238E27FC236}">
                <a16:creationId xmlns:a16="http://schemas.microsoft.com/office/drawing/2014/main" id="{FCFA9EC9-D92A-87ED-246A-1780DAADB32B}"/>
              </a:ext>
            </a:extLst>
          </p:cNvPr>
          <p:cNvSpPr/>
          <p:nvPr/>
        </p:nvSpPr>
        <p:spPr>
          <a:xfrm>
            <a:off x="7737482" y="2576079"/>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47" name="Oval 46">
            <a:extLst>
              <a:ext uri="{FF2B5EF4-FFF2-40B4-BE49-F238E27FC236}">
                <a16:creationId xmlns:a16="http://schemas.microsoft.com/office/drawing/2014/main" id="{F2F31BDC-1B3A-3423-7D9C-CC5570266771}"/>
              </a:ext>
            </a:extLst>
          </p:cNvPr>
          <p:cNvSpPr/>
          <p:nvPr/>
        </p:nvSpPr>
        <p:spPr>
          <a:xfrm>
            <a:off x="8687399" y="1859653"/>
            <a:ext cx="457200" cy="4572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a:t>a</a:t>
            </a:r>
            <a:r>
              <a:rPr lang="en-US" sz="1600" i="1" baseline="-25000"/>
              <a:t>1</a:t>
            </a:r>
            <a:endParaRPr lang="en-US" sz="1600" i="1" baseline="-25000" dirty="0"/>
          </a:p>
        </p:txBody>
      </p:sp>
      <p:cxnSp>
        <p:nvCxnSpPr>
          <p:cNvPr id="48" name="Straight Arrow Connector 47">
            <a:extLst>
              <a:ext uri="{FF2B5EF4-FFF2-40B4-BE49-F238E27FC236}">
                <a16:creationId xmlns:a16="http://schemas.microsoft.com/office/drawing/2014/main" id="{5560989F-80C1-DB2C-D48B-7929D4804421}"/>
              </a:ext>
            </a:extLst>
          </p:cNvPr>
          <p:cNvCxnSpPr>
            <a:cxnSpLocks/>
            <a:stCxn id="46" idx="0"/>
            <a:endCxn id="47" idx="3"/>
          </p:cNvCxnSpPr>
          <p:nvPr/>
        </p:nvCxnSpPr>
        <p:spPr>
          <a:xfrm flipV="1">
            <a:off x="8058545" y="2249898"/>
            <a:ext cx="695809" cy="32618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9BA1C08A-F7DA-0BBD-1CDD-47A678DD3AE5}"/>
              </a:ext>
            </a:extLst>
          </p:cNvPr>
          <p:cNvSpPr txBox="1"/>
          <p:nvPr/>
        </p:nvSpPr>
        <p:spPr>
          <a:xfrm>
            <a:off x="8672127" y="1088877"/>
            <a:ext cx="636059" cy="523220"/>
          </a:xfrm>
          <a:prstGeom prst="rect">
            <a:avLst/>
          </a:prstGeom>
          <a:noFill/>
        </p:spPr>
        <p:txBody>
          <a:bodyPr wrap="square">
            <a:spAutoFit/>
          </a:bodyPr>
          <a:lstStyle/>
          <a:p>
            <a:r>
              <a:rPr lang="en-US" sz="2800" dirty="0">
                <a:solidFill>
                  <a:srgbClr val="CB6608"/>
                </a:solidFill>
              </a:rPr>
              <a:t>v</a:t>
            </a:r>
            <a:r>
              <a:rPr lang="en-US" sz="2800" baseline="-25000" dirty="0">
                <a:solidFill>
                  <a:srgbClr val="CB6608"/>
                </a:solidFill>
              </a:rPr>
              <a:t>1</a:t>
            </a:r>
            <a:r>
              <a:rPr lang="en-US" sz="2800" dirty="0">
                <a:solidFill>
                  <a:srgbClr val="CB6608"/>
                </a:solidFill>
              </a:rPr>
              <a:t>:</a:t>
            </a:r>
          </a:p>
        </p:txBody>
      </p:sp>
      <p:sp>
        <p:nvSpPr>
          <p:cNvPr id="50" name="Isosceles Triangle 8">
            <a:extLst>
              <a:ext uri="{FF2B5EF4-FFF2-40B4-BE49-F238E27FC236}">
                <a16:creationId xmlns:a16="http://schemas.microsoft.com/office/drawing/2014/main" id="{275D2268-2F16-A45B-29C0-C5DFD9139A7E}"/>
              </a:ext>
            </a:extLst>
          </p:cNvPr>
          <p:cNvSpPr/>
          <p:nvPr/>
        </p:nvSpPr>
        <p:spPr>
          <a:xfrm>
            <a:off x="1127865" y="4792817"/>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3" name="TextBox 2">
            <a:extLst>
              <a:ext uri="{FF2B5EF4-FFF2-40B4-BE49-F238E27FC236}">
                <a16:creationId xmlns:a16="http://schemas.microsoft.com/office/drawing/2014/main" id="{18E2A7AE-C5A3-028A-D0DF-1250C6C56F3B}"/>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268706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52</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cxnSp>
        <p:nvCxnSpPr>
          <p:cNvPr id="27" name="Straight Arrow Connector 26">
            <a:extLst>
              <a:ext uri="{FF2B5EF4-FFF2-40B4-BE49-F238E27FC236}">
                <a16:creationId xmlns:a16="http://schemas.microsoft.com/office/drawing/2014/main" id="{60597009-26ED-5FCF-CA01-39F57F1988B8}"/>
              </a:ext>
            </a:extLst>
          </p:cNvPr>
          <p:cNvCxnSpPr>
            <a:cxnSpLocks/>
          </p:cNvCxnSpPr>
          <p:nvPr/>
        </p:nvCxnSpPr>
        <p:spPr>
          <a:xfrm flipV="1">
            <a:off x="1467283" y="4665287"/>
            <a:ext cx="841437" cy="4647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AF7ECA40-447C-C2EC-9A9A-284F3A5FB170}"/>
              </a:ext>
            </a:extLst>
          </p:cNvPr>
          <p:cNvSpPr txBox="1"/>
          <p:nvPr/>
        </p:nvSpPr>
        <p:spPr>
          <a:xfrm>
            <a:off x="2302818" y="470589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t>targ</a:t>
            </a:r>
            <a:r>
              <a:rPr lang="en-US" sz="1600" dirty="0"/>
              <a:t> = v</a:t>
            </a:r>
            <a:r>
              <a:rPr lang="en-US" sz="1600" baseline="-25000" dirty="0"/>
              <a:t>1</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sp>
        <p:nvSpPr>
          <p:cNvPr id="58" name="TextBox 57">
            <a:extLst>
              <a:ext uri="{FF2B5EF4-FFF2-40B4-BE49-F238E27FC236}">
                <a16:creationId xmlns:a16="http://schemas.microsoft.com/office/drawing/2014/main" id="{64C641F2-E237-B657-142B-515B159ED2F4}"/>
              </a:ext>
            </a:extLst>
          </p:cNvPr>
          <p:cNvSpPr txBox="1"/>
          <p:nvPr/>
        </p:nvSpPr>
        <p:spPr>
          <a:xfrm>
            <a:off x="1440166" y="4596239"/>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46" name="Rectangle 45">
            <a:extLst>
              <a:ext uri="{FF2B5EF4-FFF2-40B4-BE49-F238E27FC236}">
                <a16:creationId xmlns:a16="http://schemas.microsoft.com/office/drawing/2014/main" id="{FCFA9EC9-D92A-87ED-246A-1780DAADB32B}"/>
              </a:ext>
            </a:extLst>
          </p:cNvPr>
          <p:cNvSpPr/>
          <p:nvPr/>
        </p:nvSpPr>
        <p:spPr>
          <a:xfrm>
            <a:off x="7737482" y="2576079"/>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47" name="Oval 46">
            <a:extLst>
              <a:ext uri="{FF2B5EF4-FFF2-40B4-BE49-F238E27FC236}">
                <a16:creationId xmlns:a16="http://schemas.microsoft.com/office/drawing/2014/main" id="{F2F31BDC-1B3A-3423-7D9C-CC5570266771}"/>
              </a:ext>
            </a:extLst>
          </p:cNvPr>
          <p:cNvSpPr/>
          <p:nvPr/>
        </p:nvSpPr>
        <p:spPr>
          <a:xfrm>
            <a:off x="8687399" y="1859653"/>
            <a:ext cx="457200" cy="4572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a:t>a</a:t>
            </a:r>
            <a:r>
              <a:rPr lang="en-US" sz="1600" i="1" baseline="-25000"/>
              <a:t>1</a:t>
            </a:r>
            <a:endParaRPr lang="en-US" sz="1600" i="1" baseline="-25000" dirty="0"/>
          </a:p>
        </p:txBody>
      </p:sp>
      <p:cxnSp>
        <p:nvCxnSpPr>
          <p:cNvPr id="48" name="Straight Arrow Connector 47">
            <a:extLst>
              <a:ext uri="{FF2B5EF4-FFF2-40B4-BE49-F238E27FC236}">
                <a16:creationId xmlns:a16="http://schemas.microsoft.com/office/drawing/2014/main" id="{5560989F-80C1-DB2C-D48B-7929D4804421}"/>
              </a:ext>
            </a:extLst>
          </p:cNvPr>
          <p:cNvCxnSpPr>
            <a:cxnSpLocks/>
            <a:stCxn id="46" idx="0"/>
            <a:endCxn id="47" idx="3"/>
          </p:cNvCxnSpPr>
          <p:nvPr/>
        </p:nvCxnSpPr>
        <p:spPr>
          <a:xfrm flipV="1">
            <a:off x="8058545" y="2249898"/>
            <a:ext cx="695809" cy="32618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9BA1C08A-F7DA-0BBD-1CDD-47A678DD3AE5}"/>
              </a:ext>
            </a:extLst>
          </p:cNvPr>
          <p:cNvSpPr txBox="1"/>
          <p:nvPr/>
        </p:nvSpPr>
        <p:spPr>
          <a:xfrm>
            <a:off x="8672127" y="1088877"/>
            <a:ext cx="636059" cy="523220"/>
          </a:xfrm>
          <a:prstGeom prst="rect">
            <a:avLst/>
          </a:prstGeom>
          <a:noFill/>
        </p:spPr>
        <p:txBody>
          <a:bodyPr wrap="square">
            <a:spAutoFit/>
          </a:bodyPr>
          <a:lstStyle/>
          <a:p>
            <a:r>
              <a:rPr lang="en-US" sz="2800" dirty="0">
                <a:solidFill>
                  <a:srgbClr val="CB6608"/>
                </a:solidFill>
              </a:rPr>
              <a:t>v</a:t>
            </a:r>
            <a:r>
              <a:rPr lang="en-US" sz="2800" baseline="-25000" dirty="0">
                <a:solidFill>
                  <a:srgbClr val="CB6608"/>
                </a:solidFill>
              </a:rPr>
              <a:t>1</a:t>
            </a:r>
            <a:r>
              <a:rPr lang="en-US" sz="2800" dirty="0">
                <a:solidFill>
                  <a:srgbClr val="CB6608"/>
                </a:solidFill>
              </a:rPr>
              <a:t>:</a:t>
            </a:r>
          </a:p>
        </p:txBody>
      </p:sp>
      <p:sp>
        <p:nvSpPr>
          <p:cNvPr id="50" name="Isosceles Triangle 8">
            <a:extLst>
              <a:ext uri="{FF2B5EF4-FFF2-40B4-BE49-F238E27FC236}">
                <a16:creationId xmlns:a16="http://schemas.microsoft.com/office/drawing/2014/main" id="{275D2268-2F16-A45B-29C0-C5DFD9139A7E}"/>
              </a:ext>
            </a:extLst>
          </p:cNvPr>
          <p:cNvSpPr/>
          <p:nvPr/>
        </p:nvSpPr>
        <p:spPr>
          <a:xfrm>
            <a:off x="1127865" y="4792817"/>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3" name="TextBox 2">
            <a:extLst>
              <a:ext uri="{FF2B5EF4-FFF2-40B4-BE49-F238E27FC236}">
                <a16:creationId xmlns:a16="http://schemas.microsoft.com/office/drawing/2014/main" id="{3C3B03E5-962E-8AC8-747E-D318F2D7581D}"/>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4103433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rgbClr val="FF0000"/>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53</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sp>
        <p:nvSpPr>
          <p:cNvPr id="14" name="Rectangle 13">
            <a:extLst>
              <a:ext uri="{FF2B5EF4-FFF2-40B4-BE49-F238E27FC236}">
                <a16:creationId xmlns:a16="http://schemas.microsoft.com/office/drawing/2014/main" id="{BB9FD40A-9E1A-2358-DB17-75266068BA2C}"/>
              </a:ext>
            </a:extLst>
          </p:cNvPr>
          <p:cNvSpPr/>
          <p:nvPr/>
        </p:nvSpPr>
        <p:spPr>
          <a:xfrm>
            <a:off x="4945800"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y</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63F230B2-2F74-E1BA-4606-EDB237853AD9}"/>
              </a:ext>
            </a:extLst>
          </p:cNvPr>
          <p:cNvCxnSpPr>
            <a:cxnSpLocks/>
            <a:stCxn id="14" idx="0"/>
            <a:endCxn id="12" idx="5"/>
          </p:cNvCxnSpPr>
          <p:nvPr/>
        </p:nvCxnSpPr>
        <p:spPr>
          <a:xfrm flipH="1" flipV="1">
            <a:off x="4901355" y="3622845"/>
            <a:ext cx="273045"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a:ln>
            <a:noFill/>
          </a:ln>
        </p:spPr>
        <p:txBody>
          <a:bodyPr wrap="square" rtlCol="0">
            <a:spAutoFit/>
          </a:bodyPr>
          <a:lstStyle/>
          <a:p>
            <a:pPr algn="ctr"/>
            <a:r>
              <a:rPr lang="en-US" sz="1200" dirty="0">
                <a:solidFill>
                  <a:srgbClr val="FF0000"/>
                </a:solidFill>
              </a:rPr>
              <a:t>type</a:t>
            </a:r>
          </a:p>
        </p:txBody>
      </p:sp>
      <p:sp>
        <p:nvSpPr>
          <p:cNvPr id="24" name="TextBox 23">
            <a:extLst>
              <a:ext uri="{FF2B5EF4-FFF2-40B4-BE49-F238E27FC236}">
                <a16:creationId xmlns:a16="http://schemas.microsoft.com/office/drawing/2014/main" id="{C3DA8B54-6EDD-28B3-3407-5EFC491BB138}"/>
              </a:ext>
            </a:extLst>
          </p:cNvPr>
          <p:cNvSpPr txBox="1"/>
          <p:nvPr/>
        </p:nvSpPr>
        <p:spPr>
          <a:xfrm>
            <a:off x="5087857" y="4737072"/>
            <a:ext cx="668991" cy="276999"/>
          </a:xfrm>
          <a:prstGeom prst="rect">
            <a:avLst/>
          </a:prstGeom>
          <a:noFill/>
          <a:ln>
            <a:noFill/>
          </a:ln>
        </p:spPr>
        <p:txBody>
          <a:bodyPr wrap="square" rtlCol="0">
            <a:spAutoFit/>
          </a:bodyPr>
          <a:lstStyle/>
          <a:p>
            <a:pPr algn="ctr"/>
            <a:r>
              <a:rPr lang="en-US" sz="1200" dirty="0">
                <a:solidFill>
                  <a:srgbClr val="FF0000"/>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cxnSp>
        <p:nvCxnSpPr>
          <p:cNvPr id="27" name="Straight Arrow Connector 26">
            <a:extLst>
              <a:ext uri="{FF2B5EF4-FFF2-40B4-BE49-F238E27FC236}">
                <a16:creationId xmlns:a16="http://schemas.microsoft.com/office/drawing/2014/main" id="{60597009-26ED-5FCF-CA01-39F57F1988B8}"/>
              </a:ext>
            </a:extLst>
          </p:cNvPr>
          <p:cNvCxnSpPr>
            <a:cxnSpLocks/>
          </p:cNvCxnSpPr>
          <p:nvPr/>
        </p:nvCxnSpPr>
        <p:spPr>
          <a:xfrm flipV="1">
            <a:off x="1467283" y="4665287"/>
            <a:ext cx="841437" cy="4647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7534A634-A1ED-6DDF-6C6B-073C7C3FAC5A}"/>
              </a:ext>
            </a:extLst>
          </p:cNvPr>
          <p:cNvSpPr/>
          <p:nvPr/>
        </p:nvSpPr>
        <p:spPr>
          <a:xfrm>
            <a:off x="3188237" y="5709290"/>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Char</a:t>
            </a:r>
          </a:p>
        </p:txBody>
      </p: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solidFill>
                <a:srgbClr val="FF0000"/>
              </a:solidFill>
            </a:endParaRPr>
          </a:p>
        </p:txBody>
      </p:sp>
      <p:sp>
        <p:nvSpPr>
          <p:cNvPr id="41" name="Oval 40">
            <a:extLst>
              <a:ext uri="{FF2B5EF4-FFF2-40B4-BE49-F238E27FC236}">
                <a16:creationId xmlns:a16="http://schemas.microsoft.com/office/drawing/2014/main" id="{38E91F1E-9381-C1D3-5EB0-20301BDB48D4}"/>
              </a:ext>
            </a:extLst>
          </p:cNvPr>
          <p:cNvSpPr/>
          <p:nvPr/>
        </p:nvSpPr>
        <p:spPr>
          <a:xfrm>
            <a:off x="5082965" y="5038598"/>
            <a:ext cx="182880" cy="18288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solidFill>
                <a:srgbClr val="FF0000"/>
              </a:solidFill>
            </a:endParaRPr>
          </a:p>
        </p:txBody>
      </p:sp>
      <p:cxnSp>
        <p:nvCxnSpPr>
          <p:cNvPr id="43" name="Straight Arrow Connector 42">
            <a:extLst>
              <a:ext uri="{FF2B5EF4-FFF2-40B4-BE49-F238E27FC236}">
                <a16:creationId xmlns:a16="http://schemas.microsoft.com/office/drawing/2014/main" id="{295E6D67-CB77-8E77-6BFC-F94F2164EC6D}"/>
              </a:ext>
            </a:extLst>
          </p:cNvPr>
          <p:cNvCxnSpPr>
            <a:cxnSpLocks/>
            <a:stCxn id="33" idx="0"/>
            <a:endCxn id="41" idx="3"/>
          </p:cNvCxnSpPr>
          <p:nvPr/>
        </p:nvCxnSpPr>
        <p:spPr>
          <a:xfrm flipV="1">
            <a:off x="3509300" y="5194696"/>
            <a:ext cx="1600447" cy="514594"/>
          </a:xfrm>
          <a:prstGeom prst="straightConnector1">
            <a:avLst/>
          </a:prstGeom>
          <a:ln w="12700">
            <a:solidFill>
              <a:srgbClr val="FF0000"/>
            </a:solidFill>
            <a:tailEnd type="triangle" w="med" len="lg"/>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rgbClr val="FF0000"/>
            </a:solidFill>
            <a:tailEnd type="triangle" w="med" len="lg"/>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5F2C4647-D315-63C4-7D6D-068910D5802B}"/>
              </a:ext>
            </a:extLst>
          </p:cNvPr>
          <p:cNvCxnSpPr>
            <a:cxnSpLocks/>
            <a:stCxn id="41" idx="0"/>
          </p:cNvCxnSpPr>
          <p:nvPr/>
        </p:nvCxnSpPr>
        <p:spPr>
          <a:xfrm flipH="1" flipV="1">
            <a:off x="5174400" y="4680396"/>
            <a:ext cx="5" cy="358202"/>
          </a:xfrm>
          <a:prstGeom prst="straightConnector1">
            <a:avLst/>
          </a:prstGeom>
          <a:ln w="12700">
            <a:solidFill>
              <a:srgbClr val="FF0000"/>
            </a:solidFill>
            <a:tailEnd type="triangle" w="med" len="lg"/>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AF7ECA40-447C-C2EC-9A9A-284F3A5FB170}"/>
              </a:ext>
            </a:extLst>
          </p:cNvPr>
          <p:cNvSpPr txBox="1"/>
          <p:nvPr/>
        </p:nvSpPr>
        <p:spPr>
          <a:xfrm>
            <a:off x="2302818" y="470589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t>targ</a:t>
            </a:r>
            <a:r>
              <a:rPr lang="en-US" sz="1600" dirty="0"/>
              <a:t> = v</a:t>
            </a:r>
            <a:r>
              <a:rPr lang="en-US" sz="1600" baseline="-25000" dirty="0"/>
              <a:t>1</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sp>
        <p:nvSpPr>
          <p:cNvPr id="58" name="TextBox 57">
            <a:extLst>
              <a:ext uri="{FF2B5EF4-FFF2-40B4-BE49-F238E27FC236}">
                <a16:creationId xmlns:a16="http://schemas.microsoft.com/office/drawing/2014/main" id="{64C641F2-E237-B657-142B-515B159ED2F4}"/>
              </a:ext>
            </a:extLst>
          </p:cNvPr>
          <p:cNvSpPr txBox="1"/>
          <p:nvPr/>
        </p:nvSpPr>
        <p:spPr>
          <a:xfrm>
            <a:off x="1440166" y="4596239"/>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46" name="Rectangle 45">
            <a:extLst>
              <a:ext uri="{FF2B5EF4-FFF2-40B4-BE49-F238E27FC236}">
                <a16:creationId xmlns:a16="http://schemas.microsoft.com/office/drawing/2014/main" id="{FCFA9EC9-D92A-87ED-246A-1780DAADB32B}"/>
              </a:ext>
            </a:extLst>
          </p:cNvPr>
          <p:cNvSpPr/>
          <p:nvPr/>
        </p:nvSpPr>
        <p:spPr>
          <a:xfrm>
            <a:off x="7737482" y="2576079"/>
            <a:ext cx="642126" cy="365125"/>
          </a:xfrm>
          <a:prstGeom prst="rect">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FF0000"/>
                </a:solidFill>
                <a:latin typeface="Consolas" panose="020B0609020204030204" pitchFamily="49" charset="0"/>
              </a:rPr>
              <a:t>Int</a:t>
            </a:r>
          </a:p>
        </p:txBody>
      </p:sp>
      <p:sp>
        <p:nvSpPr>
          <p:cNvPr id="47" name="Oval 46">
            <a:extLst>
              <a:ext uri="{FF2B5EF4-FFF2-40B4-BE49-F238E27FC236}">
                <a16:creationId xmlns:a16="http://schemas.microsoft.com/office/drawing/2014/main" id="{F2F31BDC-1B3A-3423-7D9C-CC5570266771}"/>
              </a:ext>
            </a:extLst>
          </p:cNvPr>
          <p:cNvSpPr/>
          <p:nvPr/>
        </p:nvSpPr>
        <p:spPr>
          <a:xfrm>
            <a:off x="8687399" y="1859653"/>
            <a:ext cx="457200" cy="4572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a:solidFill>
                  <a:srgbClr val="FF0000"/>
                </a:solidFill>
              </a:rPr>
              <a:t>a</a:t>
            </a:r>
            <a:r>
              <a:rPr lang="en-US" sz="1600" i="1" baseline="-25000">
                <a:solidFill>
                  <a:srgbClr val="FF0000"/>
                </a:solidFill>
              </a:rPr>
              <a:t>1</a:t>
            </a:r>
            <a:endParaRPr lang="en-US" sz="1600" i="1" baseline="-25000" dirty="0">
              <a:solidFill>
                <a:srgbClr val="FF0000"/>
              </a:solidFill>
            </a:endParaRPr>
          </a:p>
        </p:txBody>
      </p:sp>
      <p:cxnSp>
        <p:nvCxnSpPr>
          <p:cNvPr id="48" name="Straight Arrow Connector 47">
            <a:extLst>
              <a:ext uri="{FF2B5EF4-FFF2-40B4-BE49-F238E27FC236}">
                <a16:creationId xmlns:a16="http://schemas.microsoft.com/office/drawing/2014/main" id="{5560989F-80C1-DB2C-D48B-7929D4804421}"/>
              </a:ext>
            </a:extLst>
          </p:cNvPr>
          <p:cNvCxnSpPr>
            <a:cxnSpLocks/>
            <a:stCxn id="46" idx="0"/>
            <a:endCxn id="47" idx="3"/>
          </p:cNvCxnSpPr>
          <p:nvPr/>
        </p:nvCxnSpPr>
        <p:spPr>
          <a:xfrm flipV="1">
            <a:off x="8058545" y="2249898"/>
            <a:ext cx="695809" cy="326181"/>
          </a:xfrm>
          <a:prstGeom prst="straightConnector1">
            <a:avLst/>
          </a:prstGeom>
          <a:ln w="12700">
            <a:solidFill>
              <a:srgbClr val="FF0000"/>
            </a:solidFill>
            <a:tailEnd type="triangle" w="med" len="lg"/>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9BA1C08A-F7DA-0BBD-1CDD-47A678DD3AE5}"/>
              </a:ext>
            </a:extLst>
          </p:cNvPr>
          <p:cNvSpPr txBox="1"/>
          <p:nvPr/>
        </p:nvSpPr>
        <p:spPr>
          <a:xfrm>
            <a:off x="8672127" y="1088877"/>
            <a:ext cx="636059" cy="523220"/>
          </a:xfrm>
          <a:prstGeom prst="rect">
            <a:avLst/>
          </a:prstGeom>
          <a:noFill/>
        </p:spPr>
        <p:txBody>
          <a:bodyPr wrap="square">
            <a:spAutoFit/>
          </a:bodyPr>
          <a:lstStyle/>
          <a:p>
            <a:r>
              <a:rPr lang="en-US" sz="2800" dirty="0">
                <a:solidFill>
                  <a:srgbClr val="CB6608"/>
                </a:solidFill>
              </a:rPr>
              <a:t>v</a:t>
            </a:r>
            <a:r>
              <a:rPr lang="en-US" sz="2800" baseline="-25000" dirty="0">
                <a:solidFill>
                  <a:srgbClr val="CB6608"/>
                </a:solidFill>
              </a:rPr>
              <a:t>1</a:t>
            </a:r>
            <a:r>
              <a:rPr lang="en-US" sz="2800" dirty="0">
                <a:solidFill>
                  <a:srgbClr val="CB6608"/>
                </a:solidFill>
              </a:rPr>
              <a:t>:</a:t>
            </a:r>
          </a:p>
        </p:txBody>
      </p:sp>
      <p:sp>
        <p:nvSpPr>
          <p:cNvPr id="50" name="Isosceles Triangle 8">
            <a:extLst>
              <a:ext uri="{FF2B5EF4-FFF2-40B4-BE49-F238E27FC236}">
                <a16:creationId xmlns:a16="http://schemas.microsoft.com/office/drawing/2014/main" id="{275D2268-2F16-A45B-29C0-C5DFD9139A7E}"/>
              </a:ext>
            </a:extLst>
          </p:cNvPr>
          <p:cNvSpPr/>
          <p:nvPr/>
        </p:nvSpPr>
        <p:spPr>
          <a:xfrm>
            <a:off x="1127865" y="4792817"/>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sp>
        <p:nvSpPr>
          <p:cNvPr id="3" name="TextBox 2">
            <a:extLst>
              <a:ext uri="{FF2B5EF4-FFF2-40B4-BE49-F238E27FC236}">
                <a16:creationId xmlns:a16="http://schemas.microsoft.com/office/drawing/2014/main" id="{B375232A-39E1-2D7C-CE47-2908587721FE}"/>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379390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C871974-04D5-95A9-C531-B57636171C17}"/>
              </a:ext>
            </a:extLst>
          </p:cNvPr>
          <p:cNvSpPr txBox="1"/>
          <p:nvPr/>
        </p:nvSpPr>
        <p:spPr>
          <a:xfrm>
            <a:off x="6263715" y="3400784"/>
            <a:ext cx="4960740" cy="1569660"/>
          </a:xfrm>
          <a:prstGeom prst="rect">
            <a:avLst/>
          </a:prstGeom>
          <a:noFill/>
        </p:spPr>
        <p:txBody>
          <a:bodyPr wrap="square" rtlCol="0">
            <a:spAutoFit/>
          </a:bodyPr>
          <a:lstStyle/>
          <a:p>
            <a:pPr algn="ctr"/>
            <a:r>
              <a:rPr lang="en-US" sz="2400" dirty="0"/>
              <a:t>found 2nd solution</a:t>
            </a:r>
          </a:p>
          <a:p>
            <a:pPr algn="ctr"/>
            <a:br>
              <a:rPr lang="en-US" sz="2400" dirty="0"/>
            </a:br>
            <a:br>
              <a:rPr lang="en-US" sz="2400" dirty="0"/>
            </a:br>
            <a:r>
              <a:rPr lang="en-US" sz="2400" dirty="0">
                <a:solidFill>
                  <a:srgbClr val="CB6608"/>
                </a:solidFill>
              </a:rPr>
              <a:t>without backtracking!</a:t>
            </a:r>
          </a:p>
        </p:txBody>
      </p:sp>
      <p:cxnSp>
        <p:nvCxnSpPr>
          <p:cNvPr id="42" name="Straight Arrow Connector 41">
            <a:extLst>
              <a:ext uri="{FF2B5EF4-FFF2-40B4-BE49-F238E27FC236}">
                <a16:creationId xmlns:a16="http://schemas.microsoft.com/office/drawing/2014/main" id="{55324CE9-396D-AF44-02B1-E733E4B63A15}"/>
              </a:ext>
            </a:extLst>
          </p:cNvPr>
          <p:cNvCxnSpPr>
            <a:cxnSpLocks/>
            <a:stCxn id="25" idx="0"/>
            <a:endCxn id="40" idx="3"/>
          </p:cNvCxnSpPr>
          <p:nvPr/>
        </p:nvCxnSpPr>
        <p:spPr>
          <a:xfrm flipV="1">
            <a:off x="1696820" y="5194696"/>
            <a:ext cx="2440190" cy="52096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AEF4C2E-B8F6-50F4-C8E0-B945A02189FD}"/>
              </a:ext>
            </a:extLst>
          </p:cNvPr>
          <p:cNvSpPr>
            <a:spLocks noGrp="1"/>
          </p:cNvSpPr>
          <p:nvPr>
            <p:ph type="title"/>
          </p:nvPr>
        </p:nvSpPr>
        <p:spPr/>
        <p:txBody>
          <a:bodyPr/>
          <a:lstStyle/>
          <a:p>
            <a:r>
              <a:rPr lang="en-US" dirty="0"/>
              <a:t>fast enumeration</a:t>
            </a:r>
          </a:p>
        </p:txBody>
      </p:sp>
      <p:sp>
        <p:nvSpPr>
          <p:cNvPr id="4" name="Slide Number Placeholder 3">
            <a:extLst>
              <a:ext uri="{FF2B5EF4-FFF2-40B4-BE49-F238E27FC236}">
                <a16:creationId xmlns:a16="http://schemas.microsoft.com/office/drawing/2014/main" id="{61D6259B-0E95-A54C-E9CD-61BC17AF6F2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D8CF53-13DA-429F-B9EB-77E233A1F386}" type="slidenum">
              <a:rPr lang="en-US" smtClean="0"/>
              <a:pPr/>
              <a:t>54</a:t>
            </a:fld>
            <a:endParaRPr lang="en-US"/>
          </a:p>
        </p:txBody>
      </p:sp>
      <p:sp>
        <p:nvSpPr>
          <p:cNvPr id="6" name="Oval 5">
            <a:extLst>
              <a:ext uri="{FF2B5EF4-FFF2-40B4-BE49-F238E27FC236}">
                <a16:creationId xmlns:a16="http://schemas.microsoft.com/office/drawing/2014/main" id="{456E493B-C887-F4C4-1F7D-F9A3D604F8BB}"/>
              </a:ext>
            </a:extLst>
          </p:cNvPr>
          <p:cNvSpPr/>
          <p:nvPr/>
        </p:nvSpPr>
        <p:spPr>
          <a:xfrm>
            <a:off x="1907567"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unary</a:t>
            </a:r>
            <a:endParaRPr lang="en-US" sz="1600" i="1" baseline="-25000" dirty="0"/>
          </a:p>
        </p:txBody>
      </p:sp>
      <p:sp>
        <p:nvSpPr>
          <p:cNvPr id="7" name="Rectangle 6">
            <a:extLst>
              <a:ext uri="{FF2B5EF4-FFF2-40B4-BE49-F238E27FC236}">
                <a16:creationId xmlns:a16="http://schemas.microsoft.com/office/drawing/2014/main" id="{DB93A964-D447-7628-3EA0-42E1EE2382F4}"/>
              </a:ext>
            </a:extLst>
          </p:cNvPr>
          <p:cNvSpPr/>
          <p:nvPr/>
        </p:nvSpPr>
        <p:spPr>
          <a:xfrm>
            <a:off x="2073158" y="4213319"/>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f</a:t>
            </a:r>
          </a:p>
        </p:txBody>
      </p:sp>
      <p:cxnSp>
        <p:nvCxnSpPr>
          <p:cNvPr id="9" name="Straight Arrow Connector 8">
            <a:extLst>
              <a:ext uri="{FF2B5EF4-FFF2-40B4-BE49-F238E27FC236}">
                <a16:creationId xmlns:a16="http://schemas.microsoft.com/office/drawing/2014/main" id="{D5DECE87-F83A-1779-9A61-728D3CAF205A}"/>
              </a:ext>
            </a:extLst>
          </p:cNvPr>
          <p:cNvCxnSpPr>
            <a:cxnSpLocks/>
            <a:stCxn id="7" idx="0"/>
            <a:endCxn id="6" idx="4"/>
          </p:cNvCxnSpPr>
          <p:nvPr/>
        </p:nvCxnSpPr>
        <p:spPr>
          <a:xfrm flipH="1" flipV="1">
            <a:off x="2299453" y="3703191"/>
            <a:ext cx="2305" cy="510128"/>
          </a:xfrm>
          <a:prstGeom prst="straightConnector1">
            <a:avLst/>
          </a:prstGeom>
          <a:ln w="28575">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1A0519-76FA-AC22-3640-0895CCFE3067}"/>
              </a:ext>
            </a:extLst>
          </p:cNvPr>
          <p:cNvCxnSpPr>
            <a:cxnSpLocks/>
            <a:stCxn id="6" idx="0"/>
            <a:endCxn id="17" idx="1"/>
          </p:cNvCxnSpPr>
          <p:nvPr/>
        </p:nvCxnSpPr>
        <p:spPr>
          <a:xfrm flipV="1">
            <a:off x="2299453" y="2726927"/>
            <a:ext cx="899607"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88858FDE-CE67-E0D1-9FDF-821A5CACC557}"/>
              </a:ext>
            </a:extLst>
          </p:cNvPr>
          <p:cNvSpPr/>
          <p:nvPr/>
        </p:nvSpPr>
        <p:spPr>
          <a:xfrm>
            <a:off x="4232364" y="3154551"/>
            <a:ext cx="783772" cy="548640"/>
          </a:xfrm>
          <a:prstGeom prst="ellipse">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i="1" dirty="0"/>
              <a:t>scalar</a:t>
            </a:r>
            <a:endParaRPr lang="en-US" sz="1600" i="1" baseline="-25000" dirty="0"/>
          </a:p>
        </p:txBody>
      </p:sp>
      <p:sp>
        <p:nvSpPr>
          <p:cNvPr id="13" name="Rectangle 12">
            <a:extLst>
              <a:ext uri="{FF2B5EF4-FFF2-40B4-BE49-F238E27FC236}">
                <a16:creationId xmlns:a16="http://schemas.microsoft.com/office/drawing/2014/main" id="{78A74C78-BA8A-7636-5D54-9572AA09C43B}"/>
              </a:ext>
            </a:extLst>
          </p:cNvPr>
          <p:cNvSpPr/>
          <p:nvPr/>
        </p:nvSpPr>
        <p:spPr>
          <a:xfrm>
            <a:off x="3975092" y="4213319"/>
            <a:ext cx="457200" cy="457200"/>
          </a:xfrm>
          <a:prstGeom prst="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latin typeface="Consolas" panose="020B0609020204030204" pitchFamily="49" charset="0"/>
              </a:rPr>
              <a:t>x</a:t>
            </a:r>
          </a:p>
        </p:txBody>
      </p:sp>
      <p:cxnSp>
        <p:nvCxnSpPr>
          <p:cNvPr id="15" name="Straight Arrow Connector 14">
            <a:extLst>
              <a:ext uri="{FF2B5EF4-FFF2-40B4-BE49-F238E27FC236}">
                <a16:creationId xmlns:a16="http://schemas.microsoft.com/office/drawing/2014/main" id="{2BF9484D-5CB5-8991-DC4C-FAE886FF0FDB}"/>
              </a:ext>
            </a:extLst>
          </p:cNvPr>
          <p:cNvCxnSpPr>
            <a:cxnSpLocks/>
            <a:stCxn id="13" idx="0"/>
            <a:endCxn id="12" idx="3"/>
          </p:cNvCxnSpPr>
          <p:nvPr/>
        </p:nvCxnSpPr>
        <p:spPr>
          <a:xfrm flipV="1">
            <a:off x="4203692" y="3622845"/>
            <a:ext cx="143453" cy="590474"/>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5FBDDC40-0E96-16A9-EAD4-D90B031BEF38}"/>
              </a:ext>
            </a:extLst>
          </p:cNvPr>
          <p:cNvSpPr/>
          <p:nvPr/>
        </p:nvSpPr>
        <p:spPr>
          <a:xfrm>
            <a:off x="3199060" y="2498327"/>
            <a:ext cx="457200" cy="457200"/>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Consolas" panose="020B0609020204030204" pitchFamily="49" charset="0"/>
              </a:rPr>
              <a:t>$</a:t>
            </a:r>
          </a:p>
        </p:txBody>
      </p:sp>
      <p:cxnSp>
        <p:nvCxnSpPr>
          <p:cNvPr id="18" name="Straight Arrow Connector 17">
            <a:extLst>
              <a:ext uri="{FF2B5EF4-FFF2-40B4-BE49-F238E27FC236}">
                <a16:creationId xmlns:a16="http://schemas.microsoft.com/office/drawing/2014/main" id="{7B4E623B-B605-150A-7BA0-7A489C0245EE}"/>
              </a:ext>
            </a:extLst>
          </p:cNvPr>
          <p:cNvCxnSpPr>
            <a:cxnSpLocks/>
            <a:stCxn id="12" idx="0"/>
            <a:endCxn id="17" idx="3"/>
          </p:cNvCxnSpPr>
          <p:nvPr/>
        </p:nvCxnSpPr>
        <p:spPr>
          <a:xfrm flipH="1" flipV="1">
            <a:off x="3656260" y="2726927"/>
            <a:ext cx="967990" cy="427624"/>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0EEBF372-1E68-2C0C-E578-2907988857D4}"/>
              </a:ext>
            </a:extLst>
          </p:cNvPr>
          <p:cNvSpPr/>
          <p:nvPr/>
        </p:nvSpPr>
        <p:spPr>
          <a:xfrm>
            <a:off x="3162484" y="1434636"/>
            <a:ext cx="530352" cy="530352"/>
          </a:xfrm>
          <a:prstGeom prst="ellipse">
            <a:avLst/>
          </a:prstGeom>
          <a:ln w="76200" cmpd="db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i="1" dirty="0"/>
              <a:t>t</a:t>
            </a:r>
            <a:endParaRPr lang="en-US" dirty="0"/>
          </a:p>
        </p:txBody>
      </p:sp>
      <p:cxnSp>
        <p:nvCxnSpPr>
          <p:cNvPr id="20" name="Straight Arrow Connector 19">
            <a:extLst>
              <a:ext uri="{FF2B5EF4-FFF2-40B4-BE49-F238E27FC236}">
                <a16:creationId xmlns:a16="http://schemas.microsoft.com/office/drawing/2014/main" id="{85A08211-9769-1297-B943-163A89326B66}"/>
              </a:ext>
            </a:extLst>
          </p:cNvPr>
          <p:cNvCxnSpPr>
            <a:cxnSpLocks/>
            <a:stCxn id="17" idx="0"/>
            <a:endCxn id="19" idx="4"/>
          </p:cNvCxnSpPr>
          <p:nvPr/>
        </p:nvCxnSpPr>
        <p:spPr>
          <a:xfrm flipV="1">
            <a:off x="3427660" y="1964988"/>
            <a:ext cx="0" cy="533339"/>
          </a:xfrm>
          <a:prstGeom prst="straightConnector1">
            <a:avLst/>
          </a:prstGeom>
          <a:ln w="28575">
            <a:tailEnd type="triangle" w="med"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7A2939E-EDCF-6D0B-1552-F440F8CE6268}"/>
              </a:ext>
            </a:extLst>
          </p:cNvPr>
          <p:cNvSpPr txBox="1"/>
          <p:nvPr/>
        </p:nvSpPr>
        <p:spPr>
          <a:xfrm>
            <a:off x="2493493" y="2919766"/>
            <a:ext cx="668991" cy="338554"/>
          </a:xfrm>
          <a:prstGeom prst="rect">
            <a:avLst/>
          </a:prstGeom>
          <a:noFill/>
        </p:spPr>
        <p:txBody>
          <a:bodyPr wrap="square" rtlCol="0">
            <a:spAutoFit/>
          </a:bodyPr>
          <a:lstStyle/>
          <a:p>
            <a:pPr algn="ctr"/>
            <a:r>
              <a:rPr lang="en-US" sz="1600" dirty="0">
                <a:solidFill>
                  <a:schemeClr val="tx1">
                    <a:lumMod val="50000"/>
                    <a:lumOff val="50000"/>
                  </a:schemeClr>
                </a:solidFill>
              </a:rPr>
              <a:t>fun</a:t>
            </a:r>
          </a:p>
        </p:txBody>
      </p:sp>
      <p:sp>
        <p:nvSpPr>
          <p:cNvPr id="22" name="TextBox 21">
            <a:extLst>
              <a:ext uri="{FF2B5EF4-FFF2-40B4-BE49-F238E27FC236}">
                <a16:creationId xmlns:a16="http://schemas.microsoft.com/office/drawing/2014/main" id="{8585C03D-6C16-7FC7-E1FA-14649DA9D597}"/>
              </a:ext>
            </a:extLst>
          </p:cNvPr>
          <p:cNvSpPr txBox="1"/>
          <p:nvPr/>
        </p:nvSpPr>
        <p:spPr>
          <a:xfrm>
            <a:off x="3701108" y="2875320"/>
            <a:ext cx="668991" cy="338554"/>
          </a:xfrm>
          <a:prstGeom prst="rect">
            <a:avLst/>
          </a:prstGeom>
          <a:noFill/>
        </p:spPr>
        <p:txBody>
          <a:bodyPr wrap="square" rtlCol="0">
            <a:spAutoFit/>
          </a:bodyPr>
          <a:lstStyle/>
          <a:p>
            <a:pPr algn="ctr"/>
            <a:r>
              <a:rPr lang="en-US" sz="1600" dirty="0" err="1">
                <a:solidFill>
                  <a:schemeClr val="tx1">
                    <a:lumMod val="50000"/>
                    <a:lumOff val="50000"/>
                  </a:schemeClr>
                </a:solidFill>
              </a:rPr>
              <a:t>arg</a:t>
            </a:r>
            <a:endParaRPr lang="en-US" sz="1600" dirty="0">
              <a:solidFill>
                <a:schemeClr val="tx1">
                  <a:lumMod val="50000"/>
                  <a:lumOff val="50000"/>
                </a:schemeClr>
              </a:solidFill>
            </a:endParaRPr>
          </a:p>
        </p:txBody>
      </p:sp>
      <p:sp>
        <p:nvSpPr>
          <p:cNvPr id="23" name="TextBox 22">
            <a:extLst>
              <a:ext uri="{FF2B5EF4-FFF2-40B4-BE49-F238E27FC236}">
                <a16:creationId xmlns:a16="http://schemas.microsoft.com/office/drawing/2014/main" id="{C5D41DB4-3275-345B-A4E2-14D205C76B4E}"/>
              </a:ext>
            </a:extLst>
          </p:cNvPr>
          <p:cNvSpPr txBox="1"/>
          <p:nvPr/>
        </p:nvSpPr>
        <p:spPr>
          <a:xfrm>
            <a:off x="3660908" y="473707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type</a:t>
            </a:r>
          </a:p>
        </p:txBody>
      </p:sp>
      <p:sp>
        <p:nvSpPr>
          <p:cNvPr id="25" name="Rectangle 24">
            <a:extLst>
              <a:ext uri="{FF2B5EF4-FFF2-40B4-BE49-F238E27FC236}">
                <a16:creationId xmlns:a16="http://schemas.microsoft.com/office/drawing/2014/main" id="{76347102-25CB-08B6-53A3-782986CBC043}"/>
              </a:ext>
            </a:extLst>
          </p:cNvPr>
          <p:cNvSpPr/>
          <p:nvPr/>
        </p:nvSpPr>
        <p:spPr>
          <a:xfrm>
            <a:off x="1375757" y="5715658"/>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cxnSp>
        <p:nvCxnSpPr>
          <p:cNvPr id="27" name="Straight Arrow Connector 26">
            <a:extLst>
              <a:ext uri="{FF2B5EF4-FFF2-40B4-BE49-F238E27FC236}">
                <a16:creationId xmlns:a16="http://schemas.microsoft.com/office/drawing/2014/main" id="{60597009-26ED-5FCF-CA01-39F57F1988B8}"/>
              </a:ext>
            </a:extLst>
          </p:cNvPr>
          <p:cNvCxnSpPr>
            <a:cxnSpLocks/>
          </p:cNvCxnSpPr>
          <p:nvPr/>
        </p:nvCxnSpPr>
        <p:spPr>
          <a:xfrm flipV="1">
            <a:off x="1467283" y="4665287"/>
            <a:ext cx="841437" cy="46475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A59EEAC-10CA-F3F3-ABF4-BE8D52C0A6D5}"/>
              </a:ext>
            </a:extLst>
          </p:cNvPr>
          <p:cNvSpPr/>
          <p:nvPr/>
        </p:nvSpPr>
        <p:spPr>
          <a:xfrm>
            <a:off x="2248875" y="570929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Bool</a:t>
            </a:r>
          </a:p>
        </p:txBody>
      </p:sp>
      <p:sp>
        <p:nvSpPr>
          <p:cNvPr id="30" name="Oval 29">
            <a:extLst>
              <a:ext uri="{FF2B5EF4-FFF2-40B4-BE49-F238E27FC236}">
                <a16:creationId xmlns:a16="http://schemas.microsoft.com/office/drawing/2014/main" id="{5A790F2C-F4EC-14D5-2BB7-C878C5B6B428}"/>
              </a:ext>
            </a:extLst>
          </p:cNvPr>
          <p:cNvSpPr/>
          <p:nvPr/>
        </p:nvSpPr>
        <p:spPr>
          <a:xfrm>
            <a:off x="2410941" y="5038598"/>
            <a:ext cx="182880" cy="18288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31" name="Straight Arrow Connector 30">
            <a:extLst>
              <a:ext uri="{FF2B5EF4-FFF2-40B4-BE49-F238E27FC236}">
                <a16:creationId xmlns:a16="http://schemas.microsoft.com/office/drawing/2014/main" id="{355E3326-24F7-B931-1952-CBFD96F4F3C8}"/>
              </a:ext>
            </a:extLst>
          </p:cNvPr>
          <p:cNvCxnSpPr>
            <a:cxnSpLocks/>
            <a:stCxn id="30" idx="0"/>
          </p:cNvCxnSpPr>
          <p:nvPr/>
        </p:nvCxnSpPr>
        <p:spPr>
          <a:xfrm flipH="1" flipV="1">
            <a:off x="2308720" y="4665287"/>
            <a:ext cx="193661" cy="37331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9A13A1D-A9E8-3C06-708F-DE77CCA30F09}"/>
              </a:ext>
            </a:extLst>
          </p:cNvPr>
          <p:cNvCxnSpPr>
            <a:cxnSpLocks/>
            <a:stCxn id="29" idx="0"/>
            <a:endCxn id="30" idx="4"/>
          </p:cNvCxnSpPr>
          <p:nvPr/>
        </p:nvCxnSpPr>
        <p:spPr>
          <a:xfrm flipH="1" flipV="1">
            <a:off x="2502381" y="5221478"/>
            <a:ext cx="67557" cy="487813"/>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3B5F1623-E261-F809-8B42-73026589AB02}"/>
              </a:ext>
            </a:extLst>
          </p:cNvPr>
          <p:cNvSpPr/>
          <p:nvPr/>
        </p:nvSpPr>
        <p:spPr>
          <a:xfrm>
            <a:off x="4110228" y="5038598"/>
            <a:ext cx="182880" cy="182880"/>
          </a:xfrm>
          <a:prstGeom prst="ellipse">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i="1" baseline="-25000" dirty="0"/>
          </a:p>
        </p:txBody>
      </p:sp>
      <p:cxnSp>
        <p:nvCxnSpPr>
          <p:cNvPr id="44" name="Straight Arrow Connector 43">
            <a:extLst>
              <a:ext uri="{FF2B5EF4-FFF2-40B4-BE49-F238E27FC236}">
                <a16:creationId xmlns:a16="http://schemas.microsoft.com/office/drawing/2014/main" id="{705EF3C6-1638-9CCE-D903-7CF72B883A8D}"/>
              </a:ext>
            </a:extLst>
          </p:cNvPr>
          <p:cNvCxnSpPr>
            <a:cxnSpLocks/>
            <a:stCxn id="40" idx="0"/>
          </p:cNvCxnSpPr>
          <p:nvPr/>
        </p:nvCxnSpPr>
        <p:spPr>
          <a:xfrm flipV="1">
            <a:off x="4201668" y="4680396"/>
            <a:ext cx="2024" cy="358202"/>
          </a:xfrm>
          <a:prstGeom prst="straightConnector1">
            <a:avLst/>
          </a:prstGeom>
          <a:ln w="12700">
            <a:solidFill>
              <a:schemeClr val="tx1">
                <a:lumMod val="50000"/>
                <a:lumOff val="50000"/>
              </a:schemeClr>
            </a:solidFill>
            <a:tailEnd type="triangle" w="med" len="lg"/>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AF7ECA40-447C-C2EC-9A9A-284F3A5FB170}"/>
              </a:ext>
            </a:extLst>
          </p:cNvPr>
          <p:cNvSpPr txBox="1"/>
          <p:nvPr/>
        </p:nvSpPr>
        <p:spPr>
          <a:xfrm>
            <a:off x="2302818" y="4705892"/>
            <a:ext cx="668991" cy="276999"/>
          </a:xfrm>
          <a:prstGeom prst="rect">
            <a:avLst/>
          </a:prstGeom>
          <a:noFill/>
        </p:spPr>
        <p:txBody>
          <a:bodyPr wrap="square" rtlCol="0">
            <a:spAutoFit/>
          </a:bodyPr>
          <a:lstStyle/>
          <a:p>
            <a:pPr algn="ctr"/>
            <a:r>
              <a:rPr lang="en-US" sz="1200" dirty="0">
                <a:solidFill>
                  <a:schemeClr val="tx1">
                    <a:lumMod val="50000"/>
                    <a:lumOff val="50000"/>
                  </a:schemeClr>
                </a:solidFill>
              </a:rPr>
              <a:t>tret</a:t>
            </a:r>
          </a:p>
        </p:txBody>
      </p:sp>
      <p:sp>
        <p:nvSpPr>
          <p:cNvPr id="59" name="TextBox 58">
            <a:extLst>
              <a:ext uri="{FF2B5EF4-FFF2-40B4-BE49-F238E27FC236}">
                <a16:creationId xmlns:a16="http://schemas.microsoft.com/office/drawing/2014/main" id="{B3E05A21-C925-2C11-ED2B-C4642C29A39A}"/>
              </a:ext>
            </a:extLst>
          </p:cNvPr>
          <p:cNvSpPr txBox="1"/>
          <p:nvPr/>
        </p:nvSpPr>
        <p:spPr>
          <a:xfrm>
            <a:off x="274086" y="3071641"/>
            <a:ext cx="2324671" cy="338554"/>
          </a:xfrm>
          <a:prstGeom prst="rect">
            <a:avLst/>
          </a:prstGeom>
          <a:noFill/>
        </p:spPr>
        <p:txBody>
          <a:bodyPr wrap="square" rtlCol="0">
            <a:spAutoFit/>
          </a:bodyPr>
          <a:lstStyle/>
          <a:p>
            <a:pPr algn="ctr"/>
            <a:r>
              <a:rPr lang="en-US" sz="1600" dirty="0" err="1"/>
              <a:t>targ</a:t>
            </a:r>
            <a:r>
              <a:rPr lang="en-US" sz="1600" dirty="0"/>
              <a:t> = v</a:t>
            </a:r>
            <a:r>
              <a:rPr lang="en-US" sz="1600" baseline="-25000" dirty="0"/>
              <a:t>1</a:t>
            </a:r>
          </a:p>
        </p:txBody>
      </p:sp>
      <p:sp>
        <p:nvSpPr>
          <p:cNvPr id="60" name="TextBox 59">
            <a:extLst>
              <a:ext uri="{FF2B5EF4-FFF2-40B4-BE49-F238E27FC236}">
                <a16:creationId xmlns:a16="http://schemas.microsoft.com/office/drawing/2014/main" id="{8C402250-5130-5F40-3E02-B05CDF468E06}"/>
              </a:ext>
            </a:extLst>
          </p:cNvPr>
          <p:cNvSpPr txBox="1"/>
          <p:nvPr/>
        </p:nvSpPr>
        <p:spPr>
          <a:xfrm>
            <a:off x="4324820" y="3056118"/>
            <a:ext cx="2324671" cy="338554"/>
          </a:xfrm>
          <a:prstGeom prst="rect">
            <a:avLst/>
          </a:prstGeom>
          <a:noFill/>
        </p:spPr>
        <p:txBody>
          <a:bodyPr wrap="square" rtlCol="0">
            <a:spAutoFit/>
          </a:bodyPr>
          <a:lstStyle/>
          <a:p>
            <a:pPr algn="ctr"/>
            <a:r>
              <a:rPr lang="en-US" sz="1600" dirty="0"/>
              <a:t>type = v</a:t>
            </a:r>
            <a:r>
              <a:rPr lang="en-US" sz="1600" baseline="-25000" dirty="0"/>
              <a:t>1</a:t>
            </a:r>
          </a:p>
        </p:txBody>
      </p:sp>
      <p:sp>
        <p:nvSpPr>
          <p:cNvPr id="58" name="TextBox 57">
            <a:extLst>
              <a:ext uri="{FF2B5EF4-FFF2-40B4-BE49-F238E27FC236}">
                <a16:creationId xmlns:a16="http://schemas.microsoft.com/office/drawing/2014/main" id="{64C641F2-E237-B657-142B-515B159ED2F4}"/>
              </a:ext>
            </a:extLst>
          </p:cNvPr>
          <p:cNvSpPr txBox="1"/>
          <p:nvPr/>
        </p:nvSpPr>
        <p:spPr>
          <a:xfrm>
            <a:off x="1440166" y="4596239"/>
            <a:ext cx="668991" cy="276999"/>
          </a:xfrm>
          <a:prstGeom prst="rect">
            <a:avLst/>
          </a:prstGeom>
          <a:noFill/>
        </p:spPr>
        <p:txBody>
          <a:bodyPr wrap="square" rtlCol="0">
            <a:spAutoFit/>
          </a:bodyPr>
          <a:lstStyle/>
          <a:p>
            <a:pPr algn="ctr"/>
            <a:r>
              <a:rPr lang="en-US" sz="1200" dirty="0" err="1">
                <a:solidFill>
                  <a:schemeClr val="tx1">
                    <a:lumMod val="50000"/>
                    <a:lumOff val="50000"/>
                  </a:schemeClr>
                </a:solidFill>
              </a:rPr>
              <a:t>targ</a:t>
            </a:r>
            <a:endParaRPr lang="en-US" sz="1200" dirty="0">
              <a:solidFill>
                <a:schemeClr val="tx1">
                  <a:lumMod val="50000"/>
                  <a:lumOff val="50000"/>
                </a:schemeClr>
              </a:solidFill>
            </a:endParaRPr>
          </a:p>
        </p:txBody>
      </p:sp>
      <p:sp>
        <p:nvSpPr>
          <p:cNvPr id="46" name="Rectangle 45">
            <a:extLst>
              <a:ext uri="{FF2B5EF4-FFF2-40B4-BE49-F238E27FC236}">
                <a16:creationId xmlns:a16="http://schemas.microsoft.com/office/drawing/2014/main" id="{FCFA9EC9-D92A-87ED-246A-1780DAADB32B}"/>
              </a:ext>
            </a:extLst>
          </p:cNvPr>
          <p:cNvSpPr/>
          <p:nvPr/>
        </p:nvSpPr>
        <p:spPr>
          <a:xfrm>
            <a:off x="7737482" y="2576079"/>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latin typeface="Consolas" panose="020B0609020204030204" pitchFamily="49" charset="0"/>
              </a:rPr>
              <a:t>Int</a:t>
            </a:r>
          </a:p>
        </p:txBody>
      </p:sp>
      <p:sp>
        <p:nvSpPr>
          <p:cNvPr id="47" name="Oval 46">
            <a:extLst>
              <a:ext uri="{FF2B5EF4-FFF2-40B4-BE49-F238E27FC236}">
                <a16:creationId xmlns:a16="http://schemas.microsoft.com/office/drawing/2014/main" id="{F2F31BDC-1B3A-3423-7D9C-CC5570266771}"/>
              </a:ext>
            </a:extLst>
          </p:cNvPr>
          <p:cNvSpPr/>
          <p:nvPr/>
        </p:nvSpPr>
        <p:spPr>
          <a:xfrm>
            <a:off x="8687399" y="1859653"/>
            <a:ext cx="457200" cy="45720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p>
            <a:pPr algn="ctr"/>
            <a:r>
              <a:rPr lang="en-US" sz="1600" i="1"/>
              <a:t>a</a:t>
            </a:r>
            <a:r>
              <a:rPr lang="en-US" sz="1600" i="1" baseline="-25000"/>
              <a:t>1</a:t>
            </a:r>
            <a:endParaRPr lang="en-US" sz="1600" i="1" baseline="-25000" dirty="0"/>
          </a:p>
        </p:txBody>
      </p:sp>
      <p:cxnSp>
        <p:nvCxnSpPr>
          <p:cNvPr id="48" name="Straight Arrow Connector 47">
            <a:extLst>
              <a:ext uri="{FF2B5EF4-FFF2-40B4-BE49-F238E27FC236}">
                <a16:creationId xmlns:a16="http://schemas.microsoft.com/office/drawing/2014/main" id="{5560989F-80C1-DB2C-D48B-7929D4804421}"/>
              </a:ext>
            </a:extLst>
          </p:cNvPr>
          <p:cNvCxnSpPr>
            <a:cxnSpLocks/>
            <a:stCxn id="46" idx="0"/>
            <a:endCxn id="47" idx="3"/>
          </p:cNvCxnSpPr>
          <p:nvPr/>
        </p:nvCxnSpPr>
        <p:spPr>
          <a:xfrm flipV="1">
            <a:off x="8058545" y="2249898"/>
            <a:ext cx="695809" cy="326181"/>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9BA1C08A-F7DA-0BBD-1CDD-47A678DD3AE5}"/>
              </a:ext>
            </a:extLst>
          </p:cNvPr>
          <p:cNvSpPr txBox="1"/>
          <p:nvPr/>
        </p:nvSpPr>
        <p:spPr>
          <a:xfrm>
            <a:off x="8672127" y="1088877"/>
            <a:ext cx="636059" cy="523220"/>
          </a:xfrm>
          <a:prstGeom prst="rect">
            <a:avLst/>
          </a:prstGeom>
          <a:noFill/>
        </p:spPr>
        <p:txBody>
          <a:bodyPr wrap="square">
            <a:spAutoFit/>
          </a:bodyPr>
          <a:lstStyle/>
          <a:p>
            <a:r>
              <a:rPr lang="en-US" sz="2800" dirty="0">
                <a:solidFill>
                  <a:srgbClr val="CB6608"/>
                </a:solidFill>
              </a:rPr>
              <a:t>v</a:t>
            </a:r>
            <a:r>
              <a:rPr lang="en-US" sz="2800" baseline="-25000" dirty="0">
                <a:solidFill>
                  <a:srgbClr val="CB6608"/>
                </a:solidFill>
              </a:rPr>
              <a:t>1</a:t>
            </a:r>
            <a:r>
              <a:rPr lang="en-US" sz="2800" dirty="0">
                <a:solidFill>
                  <a:srgbClr val="CB6608"/>
                </a:solidFill>
              </a:rPr>
              <a:t>:</a:t>
            </a:r>
          </a:p>
        </p:txBody>
      </p:sp>
      <p:sp>
        <p:nvSpPr>
          <p:cNvPr id="50" name="Isosceles Triangle 8">
            <a:extLst>
              <a:ext uri="{FF2B5EF4-FFF2-40B4-BE49-F238E27FC236}">
                <a16:creationId xmlns:a16="http://schemas.microsoft.com/office/drawing/2014/main" id="{275D2268-2F16-A45B-29C0-C5DFD9139A7E}"/>
              </a:ext>
            </a:extLst>
          </p:cNvPr>
          <p:cNvSpPr/>
          <p:nvPr/>
        </p:nvSpPr>
        <p:spPr>
          <a:xfrm>
            <a:off x="1127865" y="4792817"/>
            <a:ext cx="599064" cy="616943"/>
          </a:xfrm>
          <a:prstGeom prst="triangle">
            <a:avLst/>
          </a:prstGeom>
          <a:ln w="28575"/>
        </p:spPr>
        <p:style>
          <a:lnRef idx="2">
            <a:schemeClr val="dk1"/>
          </a:lnRef>
          <a:fillRef idx="1">
            <a:schemeClr val="lt1"/>
          </a:fillRef>
          <a:effectRef idx="0">
            <a:schemeClr val="dk1"/>
          </a:effectRef>
          <a:fontRef idx="minor">
            <a:schemeClr val="dk1"/>
          </a:fontRef>
        </p:style>
        <p:txBody>
          <a:bodyPr lIns="0" tIns="0" rIns="0" bIns="0" rtlCol="0" anchor="t" anchorCtr="0"/>
          <a:lstStyle/>
          <a:p>
            <a:pPr algn="ctr"/>
            <a:r>
              <a:rPr lang="en-US" sz="1800"/>
              <a:t>v</a:t>
            </a:r>
            <a:r>
              <a:rPr lang="en-US" sz="1800" baseline="-25000"/>
              <a:t>1</a:t>
            </a:r>
            <a:endParaRPr lang="en-US"/>
          </a:p>
        </p:txBody>
      </p:sp>
      <p:pic>
        <p:nvPicPr>
          <p:cNvPr id="51" name="Picture 50">
            <a:extLst>
              <a:ext uri="{FF2B5EF4-FFF2-40B4-BE49-F238E27FC236}">
                <a16:creationId xmlns:a16="http://schemas.microsoft.com/office/drawing/2014/main" id="{0FF1C319-1C90-3212-0FE3-5A597D86D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010" y="4032498"/>
            <a:ext cx="413195" cy="413195"/>
          </a:xfrm>
          <a:prstGeom prst="rect">
            <a:avLst/>
          </a:prstGeom>
        </p:spPr>
      </p:pic>
      <p:sp>
        <p:nvSpPr>
          <p:cNvPr id="53" name="TextBox 52">
            <a:extLst>
              <a:ext uri="{FF2B5EF4-FFF2-40B4-BE49-F238E27FC236}">
                <a16:creationId xmlns:a16="http://schemas.microsoft.com/office/drawing/2014/main" id="{475FD8B2-2C73-A09F-8F2C-3CAD389B0E15}"/>
              </a:ext>
            </a:extLst>
          </p:cNvPr>
          <p:cNvSpPr txBox="1"/>
          <p:nvPr/>
        </p:nvSpPr>
        <p:spPr>
          <a:xfrm>
            <a:off x="5643463" y="3990018"/>
            <a:ext cx="6095198" cy="384721"/>
          </a:xfrm>
          <a:prstGeom prst="rect">
            <a:avLst/>
          </a:prstGeom>
          <a:noFill/>
        </p:spPr>
        <p:txBody>
          <a:bodyPr wrap="square">
            <a:spAutoFit/>
          </a:bodyPr>
          <a:lstStyle/>
          <a:p>
            <a:pPr algn="ctr"/>
            <a:r>
              <a:rPr lang="en-US" dirty="0">
                <a:solidFill>
                  <a:srgbClr val="000000"/>
                </a:solidFill>
                <a:latin typeface="Consolas" panose="020B0609020204030204" pitchFamily="49" charset="0"/>
              </a:rPr>
              <a:t>($) (</a:t>
            </a:r>
            <a:r>
              <a:rPr lang="en-US" sz="1800" dirty="0">
                <a:solidFill>
                  <a:srgbClr val="000000"/>
                </a:solidFill>
                <a:latin typeface="Consolas" panose="020B0609020204030204" pitchFamily="49" charset="0"/>
              </a:rPr>
              <a:t>f :: Int </a:t>
            </a:r>
            <a:r>
              <a:rPr lang="en-US" dirty="0">
                <a:solidFill>
                  <a:srgbClr val="000000"/>
                </a:solidFill>
                <a:latin typeface="Consolas" panose="020B0609020204030204" pitchFamily="49" charset="0"/>
              </a:rPr>
              <a:t>→ Bool</a:t>
            </a:r>
            <a:r>
              <a:rPr lang="en-US" sz="1800" b="0" i="0" u="none" strike="noStrike" dirty="0">
                <a:solidFill>
                  <a:srgbClr val="000000"/>
                </a:solidFill>
                <a:effectLst/>
                <a:latin typeface="Consolas" panose="020B0609020204030204" pitchFamily="49" charset="0"/>
              </a:rPr>
              <a:t>) </a:t>
            </a:r>
            <a:r>
              <a:rPr lang="en-US" sz="1800" dirty="0">
                <a:solidFill>
                  <a:srgbClr val="000000"/>
                </a:solidFill>
                <a:latin typeface="Consolas" panose="020B0609020204030204" pitchFamily="49" charset="0"/>
              </a:rPr>
              <a:t>x</a:t>
            </a:r>
            <a:endParaRPr lang="en-US" dirty="0"/>
          </a:p>
        </p:txBody>
      </p:sp>
      <p:sp>
        <p:nvSpPr>
          <p:cNvPr id="3" name="TextBox 2">
            <a:extLst>
              <a:ext uri="{FF2B5EF4-FFF2-40B4-BE49-F238E27FC236}">
                <a16:creationId xmlns:a16="http://schemas.microsoft.com/office/drawing/2014/main" id="{6E6569F8-BC30-B77C-525E-AB0CC882BBC7}"/>
              </a:ext>
            </a:extLst>
          </p:cNvPr>
          <p:cNvSpPr txBox="1"/>
          <p:nvPr/>
        </p:nvSpPr>
        <p:spPr>
          <a:xfrm>
            <a:off x="8821443" y="5265175"/>
            <a:ext cx="3951502" cy="1631216"/>
          </a:xfrm>
          <a:prstGeom prst="rect">
            <a:avLst/>
          </a:prstGeom>
          <a:solidFill>
            <a:srgbClr val="FFFFFF"/>
          </a:solidFill>
          <a:ln>
            <a:solidFill>
              <a:schemeClr val="tx1">
                <a:lumMod val="50000"/>
              </a:schemeClr>
            </a:solidFill>
          </a:ln>
        </p:spPr>
        <p:txBody>
          <a:bodyPr wrap="square">
            <a:spAutoFit/>
          </a:bodyPr>
          <a:lstStyle/>
          <a:p>
            <a:r>
              <a:rPr lang="el-GR" sz="2000" dirty="0">
                <a:latin typeface="Consolas" panose="020B0609020204030204" pitchFamily="49" charset="0"/>
              </a:rPr>
              <a:t>Γ</a:t>
            </a:r>
            <a:r>
              <a:rPr lang="en-US" sz="2000" dirty="0">
                <a:latin typeface="Consolas" panose="020B0609020204030204" pitchFamily="49" charset="0"/>
              </a:rPr>
              <a:t> = { </a:t>
            </a:r>
            <a:r>
              <a:rPr lang="en-US" sz="2000" dirty="0">
                <a:solidFill>
                  <a:srgbClr val="CB6608"/>
                </a:solidFill>
                <a:latin typeface="Consolas" panose="020B0609020204030204" pitchFamily="49" charset="0"/>
              </a:rPr>
              <a:t>x</a:t>
            </a:r>
            <a:r>
              <a:rPr lang="en-US" sz="2000" dirty="0">
                <a:latin typeface="Consolas" panose="020B0609020204030204" pitchFamily="49" charset="0"/>
              </a:rPr>
              <a:t>: Int, </a:t>
            </a:r>
            <a:r>
              <a:rPr lang="en-US" sz="2000" dirty="0">
                <a:solidFill>
                  <a:srgbClr val="0070C0"/>
                </a:solidFill>
                <a:latin typeface="Consolas" panose="020B0609020204030204" pitchFamily="49" charset="0"/>
              </a:rPr>
              <a:t>y</a:t>
            </a:r>
            <a:r>
              <a:rPr lang="en-US" sz="2000" dirty="0">
                <a:latin typeface="Consolas" panose="020B0609020204030204" pitchFamily="49" charset="0"/>
              </a:rPr>
              <a:t>: Char,</a:t>
            </a:r>
          </a:p>
          <a:p>
            <a:r>
              <a:rPr lang="en-US" sz="2000" dirty="0">
                <a:latin typeface="Consolas" panose="020B0609020204030204" pitchFamily="49" charset="0"/>
              </a:rPr>
              <a:t>      </a:t>
            </a:r>
            <a:r>
              <a:rPr lang="en-US" sz="2000" dirty="0">
                <a:solidFill>
                  <a:srgbClr val="7030A0"/>
                </a:solidFill>
                <a:latin typeface="Consolas" panose="020B0609020204030204" pitchFamily="49" charset="0"/>
              </a:rPr>
              <a:t>f</a:t>
            </a:r>
            <a:r>
              <a:rPr lang="en-US" sz="2000" dirty="0">
                <a:latin typeface="Consolas" panose="020B0609020204030204" pitchFamily="49" charset="0"/>
              </a:rPr>
              <a:t>: Int  </a:t>
            </a:r>
            <a:r>
              <a:rPr lang="en-US" sz="2000" b="0" i="0" u="none" strike="noStrike" dirty="0">
                <a:solidFill>
                  <a:srgbClr val="000000"/>
                </a:solidFill>
                <a:effectLst/>
                <a:latin typeface="Consolas" panose="020B0609020204030204" pitchFamily="49" charset="0"/>
              </a:rPr>
              <a:t>→</a:t>
            </a:r>
            <a:r>
              <a:rPr lang="en-US" sz="2000" dirty="0">
                <a:latin typeface="Consolas" panose="020B0609020204030204" pitchFamily="49" charset="0"/>
              </a:rPr>
              <a:t> Bool,</a:t>
            </a:r>
          </a:p>
          <a:p>
            <a:r>
              <a:rPr lang="en-US" sz="2000" dirty="0">
                <a:latin typeface="Consolas" panose="020B0609020204030204" pitchFamily="49" charset="0"/>
              </a:rPr>
              <a:t>      </a:t>
            </a:r>
            <a:r>
              <a:rPr lang="en-US" sz="2000" dirty="0">
                <a:solidFill>
                  <a:srgbClr val="006600"/>
                </a:solidFill>
                <a:latin typeface="Consolas" panose="020B0609020204030204" pitchFamily="49" charset="0"/>
              </a:rPr>
              <a:t>g</a:t>
            </a:r>
            <a:r>
              <a:rPr lang="en-US" sz="2000" dirty="0">
                <a:latin typeface="Consolas" panose="020B0609020204030204" pitchFamily="49" charset="0"/>
              </a:rPr>
              <a:t>: Char </a:t>
            </a:r>
            <a:r>
              <a:rPr lang="en-US" sz="2000" b="0" i="0" u="none" strike="noStrike" dirty="0">
                <a:solidFill>
                  <a:srgbClr val="000000"/>
                </a:solidFill>
                <a:effectLst/>
                <a:latin typeface="Consolas" panose="020B0609020204030204" pitchFamily="49" charset="0"/>
              </a:rPr>
              <a:t>→ Int,</a:t>
            </a:r>
          </a:p>
          <a:p>
            <a:r>
              <a:rPr lang="en-US" sz="2000" dirty="0">
                <a:solidFill>
                  <a:srgbClr val="000000"/>
                </a:solidFill>
                <a:latin typeface="Consolas" panose="020B0609020204030204" pitchFamily="49" charset="0"/>
              </a:rPr>
              <a:t>      </a:t>
            </a:r>
            <a:r>
              <a:rPr lang="en-US" sz="2000" dirty="0">
                <a:solidFill>
                  <a:srgbClr val="C00000"/>
                </a:solidFill>
                <a:latin typeface="Consolas" panose="020B0609020204030204" pitchFamily="49" charset="0"/>
              </a:rPr>
              <a:t>h</a:t>
            </a:r>
            <a:r>
              <a:rPr lang="en-US" sz="2000" dirty="0">
                <a:solidFill>
                  <a:srgbClr val="000000"/>
                </a:solidFill>
                <a:latin typeface="Consolas" panose="020B0609020204030204" pitchFamily="49" charset="0"/>
              </a:rPr>
              <a:t>: </a:t>
            </a:r>
            <a:r>
              <a:rPr lang="en-US" sz="2000" dirty="0"/>
              <a:t>∀</a:t>
            </a:r>
            <a:r>
              <a:rPr lang="en-US" sz="2000" dirty="0">
                <a:solidFill>
                  <a:srgbClr val="000000"/>
                </a:solidFill>
                <a:latin typeface="Consolas" panose="020B0609020204030204" pitchFamily="49" charset="0"/>
              </a:rPr>
              <a:t>a . a </a:t>
            </a:r>
            <a:r>
              <a:rPr lang="en-US" sz="2000" b="0" i="0" u="none" strike="noStrike" dirty="0">
                <a:solidFill>
                  <a:srgbClr val="000000"/>
                </a:solidFill>
                <a:effectLst/>
                <a:latin typeface="Consolas" panose="020B0609020204030204" pitchFamily="49" charset="0"/>
              </a:rPr>
              <a:t>→ a</a:t>
            </a:r>
            <a:r>
              <a:rPr lang="en-US" sz="2000" dirty="0">
                <a:solidFill>
                  <a:srgbClr val="000000"/>
                </a:solidFill>
                <a:latin typeface="Consolas" panose="020B0609020204030204" pitchFamily="49" charset="0"/>
              </a:rPr>
              <a:t> </a:t>
            </a:r>
            <a:endParaRPr lang="en-US" sz="2000" b="0" i="0" u="none" strike="noStrike" dirty="0">
              <a:solidFill>
                <a:srgbClr val="000000"/>
              </a:solidFill>
              <a:effectLst/>
              <a:latin typeface="Consolas" panose="020B0609020204030204" pitchFamily="49" charset="0"/>
            </a:endParaRPr>
          </a:p>
          <a:p>
            <a:r>
              <a:rPr lang="en-US" sz="2000" dirty="0">
                <a:latin typeface="Consolas" panose="020B0609020204030204" pitchFamily="49" charset="0"/>
              </a:rPr>
              <a:t>    }</a:t>
            </a:r>
          </a:p>
        </p:txBody>
      </p:sp>
    </p:spTree>
    <p:extLst>
      <p:ext uri="{BB962C8B-B14F-4D97-AF65-F5344CB8AC3E}">
        <p14:creationId xmlns:p14="http://schemas.microsoft.com/office/powerpoint/2010/main" val="241356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A0FBFD-C7E3-219E-6020-90AB599CB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27" y="1571321"/>
            <a:ext cx="5852172" cy="4389129"/>
          </a:xfrm>
          <a:prstGeom prst="rect">
            <a:avLst/>
          </a:prstGeom>
        </p:spPr>
      </p:pic>
      <p:pic>
        <p:nvPicPr>
          <p:cNvPr id="19" name="Picture 18">
            <a:extLst>
              <a:ext uri="{FF2B5EF4-FFF2-40B4-BE49-F238E27FC236}">
                <a16:creationId xmlns:a16="http://schemas.microsoft.com/office/drawing/2014/main" id="{D8A11228-01E6-E0FA-D4BF-304BBB5457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2" t="9407" r="87856" b="216"/>
          <a:stretch/>
        </p:blipFill>
        <p:spPr>
          <a:xfrm>
            <a:off x="6212665" y="1553300"/>
            <a:ext cx="644055" cy="4764710"/>
          </a:xfrm>
          <a:prstGeom prst="rect">
            <a:avLst/>
          </a:prstGeom>
        </p:spPr>
      </p:pic>
      <p:pic>
        <p:nvPicPr>
          <p:cNvPr id="6" name="Picture 5">
            <a:extLst>
              <a:ext uri="{FF2B5EF4-FFF2-40B4-BE49-F238E27FC236}">
                <a16:creationId xmlns:a16="http://schemas.microsoft.com/office/drawing/2014/main" id="{C8F23375-DE03-BA21-6D94-D41F0EBC45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0710"/>
          <a:stretch/>
        </p:blipFill>
        <p:spPr>
          <a:xfrm>
            <a:off x="7913425" y="1498183"/>
            <a:ext cx="4054959" cy="4389129"/>
          </a:xfrm>
          <a:prstGeom prst="rect">
            <a:avLst/>
          </a:prstGeom>
        </p:spPr>
      </p:pic>
      <p:sp>
        <p:nvSpPr>
          <p:cNvPr id="7" name="TextBox 6">
            <a:extLst>
              <a:ext uri="{FF2B5EF4-FFF2-40B4-BE49-F238E27FC236}">
                <a16:creationId xmlns:a16="http://schemas.microsoft.com/office/drawing/2014/main" id="{1467F58B-471C-82BE-FAB2-C0CC4FDBF73F}"/>
              </a:ext>
            </a:extLst>
          </p:cNvPr>
          <p:cNvSpPr txBox="1"/>
          <p:nvPr/>
        </p:nvSpPr>
        <p:spPr>
          <a:xfrm rot="20530527">
            <a:off x="3828283" y="2872209"/>
            <a:ext cx="2245029" cy="430887"/>
          </a:xfrm>
          <a:prstGeom prst="rect">
            <a:avLst/>
          </a:prstGeom>
          <a:solidFill>
            <a:srgbClr val="CB6608"/>
          </a:solidFill>
          <a:ln>
            <a:noFill/>
          </a:ln>
        </p:spPr>
        <p:txBody>
          <a:bodyPr wrap="square" lIns="0" tIns="0" rIns="0" bIns="0" rtlCol="0">
            <a:spAutoFit/>
          </a:bodyPr>
          <a:lstStyle/>
          <a:p>
            <a:pPr algn="ctr"/>
            <a:r>
              <a:rPr lang="en-US" sz="2800" dirty="0">
                <a:solidFill>
                  <a:schemeClr val="bg1"/>
                </a:solidFill>
              </a:rPr>
              <a:t>8x faster!</a:t>
            </a:r>
          </a:p>
        </p:txBody>
      </p:sp>
      <p:sp>
        <p:nvSpPr>
          <p:cNvPr id="11" name="Title 1">
            <a:extLst>
              <a:ext uri="{FF2B5EF4-FFF2-40B4-BE49-F238E27FC236}">
                <a16:creationId xmlns:a16="http://schemas.microsoft.com/office/drawing/2014/main" id="{3334F91F-2E0D-2AC6-1D2A-447EAAEF9F88}"/>
              </a:ext>
            </a:extLst>
          </p:cNvPr>
          <p:cNvSpPr txBox="1">
            <a:spLocks/>
          </p:cNvSpPr>
          <p:nvPr/>
        </p:nvSpPr>
        <p:spPr>
          <a:xfrm>
            <a:off x="609600" y="146271"/>
            <a:ext cx="10972800" cy="1143000"/>
          </a:xfrm>
          <a:prstGeom prst="rect">
            <a:avLst/>
          </a:prstGeom>
        </p:spPr>
        <p:txBody>
          <a:bodyPr/>
          <a:lstStyle>
            <a:lvl1pPr algn="ctr" defTabSz="609539" rtl="0" eaLnBrk="1" latinLnBrk="0" hangingPunct="1">
              <a:spcBef>
                <a:spcPct val="0"/>
              </a:spcBef>
              <a:buNone/>
              <a:defRPr sz="5900" kern="1200">
                <a:solidFill>
                  <a:schemeClr val="tx1"/>
                </a:solidFill>
                <a:latin typeface="+mj-lt"/>
                <a:ea typeface="+mj-ea"/>
                <a:cs typeface="+mj-cs"/>
              </a:defRPr>
            </a:lvl1pPr>
          </a:lstStyle>
          <a:p>
            <a:r>
              <a:rPr lang="en-US" sz="4800" dirty="0" err="1">
                <a:solidFill>
                  <a:schemeClr val="bg2">
                    <a:lumMod val="10000"/>
                  </a:schemeClr>
                </a:solidFill>
              </a:rPr>
              <a:t>Hoogle</a:t>
            </a:r>
            <a:r>
              <a:rPr lang="en-US" sz="4800" dirty="0">
                <a:solidFill>
                  <a:schemeClr val="bg2">
                    <a:lumMod val="10000"/>
                  </a:schemeClr>
                </a:solidFill>
              </a:rPr>
              <a:t>+ benchmarks</a:t>
            </a:r>
          </a:p>
        </p:txBody>
      </p:sp>
      <p:pic>
        <p:nvPicPr>
          <p:cNvPr id="2" name="Picture 1">
            <a:extLst>
              <a:ext uri="{FF2B5EF4-FFF2-40B4-BE49-F238E27FC236}">
                <a16:creationId xmlns:a16="http://schemas.microsoft.com/office/drawing/2014/main" id="{C812384B-A330-76D1-FDDA-D82C0291D4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820" t="9623" r="8865"/>
          <a:stretch/>
        </p:blipFill>
        <p:spPr>
          <a:xfrm>
            <a:off x="6819554" y="1571320"/>
            <a:ext cx="1357757" cy="4764710"/>
          </a:xfrm>
          <a:prstGeom prst="rect">
            <a:avLst/>
          </a:prstGeom>
        </p:spPr>
      </p:pic>
      <p:sp>
        <p:nvSpPr>
          <p:cNvPr id="3" name="Rectangle 2">
            <a:extLst>
              <a:ext uri="{FF2B5EF4-FFF2-40B4-BE49-F238E27FC236}">
                <a16:creationId xmlns:a16="http://schemas.microsoft.com/office/drawing/2014/main" id="{1380A8ED-B14D-3561-F6FC-2EF9E9AA20CE}"/>
              </a:ext>
            </a:extLst>
          </p:cNvPr>
          <p:cNvSpPr/>
          <p:nvPr/>
        </p:nvSpPr>
        <p:spPr>
          <a:xfrm>
            <a:off x="8621990" y="2000510"/>
            <a:ext cx="150950" cy="3808911"/>
          </a:xfrm>
          <a:prstGeom prst="rect">
            <a:avLst/>
          </a:prstGeom>
          <a:noFill/>
          <a:ln w="190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
        <p:nvSpPr>
          <p:cNvPr id="12" name="Rectangle 11">
            <a:extLst>
              <a:ext uri="{FF2B5EF4-FFF2-40B4-BE49-F238E27FC236}">
                <a16:creationId xmlns:a16="http://schemas.microsoft.com/office/drawing/2014/main" id="{04AFA6F3-77E3-0ECE-E7F9-9A67CF0A053B}"/>
              </a:ext>
            </a:extLst>
          </p:cNvPr>
          <p:cNvSpPr/>
          <p:nvPr/>
        </p:nvSpPr>
        <p:spPr>
          <a:xfrm>
            <a:off x="6221044" y="1571320"/>
            <a:ext cx="1956267" cy="4483341"/>
          </a:xfrm>
          <a:prstGeom prst="rect">
            <a:avLst/>
          </a:prstGeom>
          <a:no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
        <p:nvSpPr>
          <p:cNvPr id="17" name="Freeform 16">
            <a:extLst>
              <a:ext uri="{FF2B5EF4-FFF2-40B4-BE49-F238E27FC236}">
                <a16:creationId xmlns:a16="http://schemas.microsoft.com/office/drawing/2014/main" id="{51E6576D-C5DF-F728-019E-3343F9CDCE6F}"/>
              </a:ext>
            </a:extLst>
          </p:cNvPr>
          <p:cNvSpPr/>
          <p:nvPr/>
        </p:nvSpPr>
        <p:spPr>
          <a:xfrm>
            <a:off x="8173725" y="1569520"/>
            <a:ext cx="596931" cy="4495037"/>
          </a:xfrm>
          <a:custGeom>
            <a:avLst/>
            <a:gdLst>
              <a:gd name="connsiteX0" fmla="*/ 18840 w 588936"/>
              <a:gd name="connsiteY0" fmla="*/ 4499271 h 4499271"/>
              <a:gd name="connsiteX1" fmla="*/ 588936 w 588936"/>
              <a:gd name="connsiteY1" fmla="*/ 4254284 h 4499271"/>
              <a:gd name="connsiteX2" fmla="*/ 573438 w 588936"/>
              <a:gd name="connsiteY2" fmla="*/ 418454 h 4499271"/>
              <a:gd name="connsiteX3" fmla="*/ 0 w 588936"/>
              <a:gd name="connsiteY3" fmla="*/ 0 h 4499271"/>
              <a:gd name="connsiteX0" fmla="*/ 18840 w 588936"/>
              <a:gd name="connsiteY0" fmla="*/ 4499271 h 4499271"/>
              <a:gd name="connsiteX1" fmla="*/ 21513 w 588936"/>
              <a:gd name="connsiteY1" fmla="*/ 4492843 h 4499271"/>
              <a:gd name="connsiteX2" fmla="*/ 588936 w 588936"/>
              <a:gd name="connsiteY2" fmla="*/ 4254284 h 4499271"/>
              <a:gd name="connsiteX3" fmla="*/ 573438 w 588936"/>
              <a:gd name="connsiteY3" fmla="*/ 418454 h 4499271"/>
              <a:gd name="connsiteX4" fmla="*/ 0 w 588936"/>
              <a:gd name="connsiteY4" fmla="*/ 0 h 4499271"/>
              <a:gd name="connsiteX0" fmla="*/ 18840 w 588936"/>
              <a:gd name="connsiteY0" fmla="*/ 4499271 h 4585977"/>
              <a:gd name="connsiteX1" fmla="*/ 156980 w 588936"/>
              <a:gd name="connsiteY1" fmla="*/ 4585977 h 4585977"/>
              <a:gd name="connsiteX2" fmla="*/ 588936 w 588936"/>
              <a:gd name="connsiteY2" fmla="*/ 4254284 h 4585977"/>
              <a:gd name="connsiteX3" fmla="*/ 573438 w 588936"/>
              <a:gd name="connsiteY3" fmla="*/ 418454 h 4585977"/>
              <a:gd name="connsiteX4" fmla="*/ 0 w 588936"/>
              <a:gd name="connsiteY4" fmla="*/ 0 h 4585977"/>
              <a:gd name="connsiteX0" fmla="*/ 18840 w 588936"/>
              <a:gd name="connsiteY0" fmla="*/ 4499271 h 4499271"/>
              <a:gd name="connsiteX1" fmla="*/ 588936 w 588936"/>
              <a:gd name="connsiteY1" fmla="*/ 4254284 h 4499271"/>
              <a:gd name="connsiteX2" fmla="*/ 573438 w 588936"/>
              <a:gd name="connsiteY2" fmla="*/ 418454 h 4499271"/>
              <a:gd name="connsiteX3" fmla="*/ 0 w 588936"/>
              <a:gd name="connsiteY3" fmla="*/ 0 h 4499271"/>
              <a:gd name="connsiteX0" fmla="*/ 0 w 599729"/>
              <a:gd name="connsiteY0" fmla="*/ 4503504 h 4503504"/>
              <a:gd name="connsiteX1" fmla="*/ 599729 w 599729"/>
              <a:gd name="connsiteY1" fmla="*/ 4254284 h 4503504"/>
              <a:gd name="connsiteX2" fmla="*/ 584231 w 599729"/>
              <a:gd name="connsiteY2" fmla="*/ 418454 h 4503504"/>
              <a:gd name="connsiteX3" fmla="*/ 10793 w 599729"/>
              <a:gd name="connsiteY3" fmla="*/ 0 h 4503504"/>
              <a:gd name="connsiteX0" fmla="*/ 0 w 584231"/>
              <a:gd name="connsiteY0" fmla="*/ 4503504 h 4503504"/>
              <a:gd name="connsiteX1" fmla="*/ 565862 w 584231"/>
              <a:gd name="connsiteY1" fmla="*/ 4262750 h 4503504"/>
              <a:gd name="connsiteX2" fmla="*/ 584231 w 584231"/>
              <a:gd name="connsiteY2" fmla="*/ 418454 h 4503504"/>
              <a:gd name="connsiteX3" fmla="*/ 10793 w 584231"/>
              <a:gd name="connsiteY3" fmla="*/ 0 h 4503504"/>
              <a:gd name="connsiteX0" fmla="*/ 0 w 584231"/>
              <a:gd name="connsiteY0" fmla="*/ 4503504 h 4503504"/>
              <a:gd name="connsiteX1" fmla="*/ 582795 w 584231"/>
              <a:gd name="connsiteY1" fmla="*/ 4245816 h 4503504"/>
              <a:gd name="connsiteX2" fmla="*/ 584231 w 584231"/>
              <a:gd name="connsiteY2" fmla="*/ 418454 h 4503504"/>
              <a:gd name="connsiteX3" fmla="*/ 10793 w 584231"/>
              <a:gd name="connsiteY3" fmla="*/ 0 h 4503504"/>
              <a:gd name="connsiteX0" fmla="*/ 0 w 596931"/>
              <a:gd name="connsiteY0" fmla="*/ 4503504 h 4503504"/>
              <a:gd name="connsiteX1" fmla="*/ 582795 w 596931"/>
              <a:gd name="connsiteY1" fmla="*/ 4245816 h 4503504"/>
              <a:gd name="connsiteX2" fmla="*/ 596931 w 596931"/>
              <a:gd name="connsiteY2" fmla="*/ 431154 h 4503504"/>
              <a:gd name="connsiteX3" fmla="*/ 10793 w 596931"/>
              <a:gd name="connsiteY3" fmla="*/ 0 h 4503504"/>
              <a:gd name="connsiteX0" fmla="*/ 0 w 596931"/>
              <a:gd name="connsiteY0" fmla="*/ 4495037 h 4495037"/>
              <a:gd name="connsiteX1" fmla="*/ 582795 w 596931"/>
              <a:gd name="connsiteY1" fmla="*/ 4237349 h 4495037"/>
              <a:gd name="connsiteX2" fmla="*/ 596931 w 596931"/>
              <a:gd name="connsiteY2" fmla="*/ 422687 h 4495037"/>
              <a:gd name="connsiteX3" fmla="*/ 19259 w 596931"/>
              <a:gd name="connsiteY3" fmla="*/ 0 h 4495037"/>
            </a:gdLst>
            <a:ahLst/>
            <a:cxnLst>
              <a:cxn ang="0">
                <a:pos x="connsiteX0" y="connsiteY0"/>
              </a:cxn>
              <a:cxn ang="0">
                <a:pos x="connsiteX1" y="connsiteY1"/>
              </a:cxn>
              <a:cxn ang="0">
                <a:pos x="connsiteX2" y="connsiteY2"/>
              </a:cxn>
              <a:cxn ang="0">
                <a:pos x="connsiteX3" y="connsiteY3"/>
              </a:cxn>
            </a:cxnLst>
            <a:rect l="l" t="t" r="r" b="b"/>
            <a:pathLst>
              <a:path w="596931" h="4495037">
                <a:moveTo>
                  <a:pt x="0" y="4495037"/>
                </a:moveTo>
                <a:lnTo>
                  <a:pt x="582795" y="4237349"/>
                </a:lnTo>
                <a:cubicBezTo>
                  <a:pt x="583274" y="2961562"/>
                  <a:pt x="596452" y="1698474"/>
                  <a:pt x="596931" y="422687"/>
                </a:cubicBezTo>
                <a:lnTo>
                  <a:pt x="19259" y="0"/>
                </a:lnTo>
              </a:path>
            </a:pathLst>
          </a:custGeom>
          <a:pattFill prst="pct20">
            <a:fgClr>
              <a:schemeClr val="accent3">
                <a:lumMod val="75000"/>
              </a:schemeClr>
            </a:fgClr>
            <a:bgClr>
              <a:schemeClr val="bg1"/>
            </a:bgClr>
          </a:pattFill>
          <a:ln w="190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26D4A1-993F-FFBB-CE29-37605BD537F8}"/>
              </a:ext>
            </a:extLst>
          </p:cNvPr>
          <p:cNvSpPr/>
          <p:nvPr/>
        </p:nvSpPr>
        <p:spPr>
          <a:xfrm>
            <a:off x="6911961" y="1588702"/>
            <a:ext cx="574431" cy="433753"/>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cxnSp>
        <p:nvCxnSpPr>
          <p:cNvPr id="9" name="Straight Connector 8">
            <a:extLst>
              <a:ext uri="{FF2B5EF4-FFF2-40B4-BE49-F238E27FC236}">
                <a16:creationId xmlns:a16="http://schemas.microsoft.com/office/drawing/2014/main" id="{E00DADB6-2239-9344-407C-19EB8A7A020D}"/>
              </a:ext>
            </a:extLst>
          </p:cNvPr>
          <p:cNvCxnSpPr>
            <a:cxnSpLocks/>
          </p:cNvCxnSpPr>
          <p:nvPr/>
        </p:nvCxnSpPr>
        <p:spPr>
          <a:xfrm flipV="1">
            <a:off x="7498432" y="1360251"/>
            <a:ext cx="1965999" cy="287223"/>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EC804EF-D50F-F3F8-D4BA-A66A739E7CF7}"/>
              </a:ext>
            </a:extLst>
          </p:cNvPr>
          <p:cNvSpPr txBox="1"/>
          <p:nvPr/>
        </p:nvSpPr>
        <p:spPr>
          <a:xfrm>
            <a:off x="9437261" y="897551"/>
            <a:ext cx="2145139" cy="677108"/>
          </a:xfrm>
          <a:prstGeom prst="rect">
            <a:avLst/>
          </a:prstGeom>
          <a:noFill/>
        </p:spPr>
        <p:txBody>
          <a:bodyPr wrap="square" rtlCol="0">
            <a:spAutoFit/>
          </a:bodyPr>
          <a:lstStyle/>
          <a:p>
            <a:r>
              <a:rPr lang="en-US" b="1" dirty="0" err="1">
                <a:solidFill>
                  <a:srgbClr val="009443"/>
                </a:solidFill>
              </a:rPr>
              <a:t>Hoogle</a:t>
            </a:r>
            <a:r>
              <a:rPr lang="en-US" b="1" dirty="0">
                <a:solidFill>
                  <a:srgbClr val="009443"/>
                </a:solidFill>
              </a:rPr>
              <a:t>+: </a:t>
            </a:r>
            <a:r>
              <a:rPr lang="en-US" dirty="0">
                <a:solidFill>
                  <a:srgbClr val="009443"/>
                </a:solidFill>
              </a:rPr>
              <a:t>Times out</a:t>
            </a:r>
          </a:p>
          <a:p>
            <a:r>
              <a:rPr lang="en-US" b="1" dirty="0">
                <a:solidFill>
                  <a:srgbClr val="009443"/>
                </a:solidFill>
              </a:rPr>
              <a:t>Hectare</a:t>
            </a:r>
            <a:r>
              <a:rPr lang="en-US" dirty="0">
                <a:solidFill>
                  <a:srgbClr val="009443"/>
                </a:solidFill>
              </a:rPr>
              <a:t>: Under 3s</a:t>
            </a:r>
          </a:p>
        </p:txBody>
      </p:sp>
    </p:spTree>
    <p:extLst>
      <p:ext uri="{BB962C8B-B14F-4D97-AF65-F5344CB8AC3E}">
        <p14:creationId xmlns:p14="http://schemas.microsoft.com/office/powerpoint/2010/main" val="68043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2" grpId="0" animBg="1"/>
      <p:bldP spid="17" grpId="0" animBg="1"/>
      <p:bldP spid="8" grpId="0" animBg="1"/>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02F1FBF-9503-1AC5-B9F7-697CAD1824B1}"/>
              </a:ext>
            </a:extLst>
          </p:cNvPr>
          <p:cNvSpPr txBox="1"/>
          <p:nvPr/>
        </p:nvSpPr>
        <p:spPr>
          <a:xfrm>
            <a:off x="2615499" y="4817847"/>
            <a:ext cx="4102276" cy="1323439"/>
          </a:xfrm>
          <a:prstGeom prst="rect">
            <a:avLst/>
          </a:prstGeom>
          <a:noFill/>
        </p:spPr>
        <p:txBody>
          <a:bodyPr wrap="square" rtlCol="0">
            <a:spAutoFit/>
          </a:bodyPr>
          <a:lstStyle/>
          <a:p>
            <a:pPr algn="ctr"/>
            <a:endParaRPr lang="en-US" sz="4000" dirty="0">
              <a:solidFill>
                <a:schemeClr val="tx1">
                  <a:lumMod val="65000"/>
                  <a:lumOff val="35000"/>
                </a:schemeClr>
              </a:solidFill>
            </a:endParaRPr>
          </a:p>
          <a:p>
            <a:pPr algn="ctr"/>
            <a:r>
              <a:rPr lang="en-US" sz="4000" dirty="0" err="1">
                <a:solidFill>
                  <a:schemeClr val="accent1"/>
                </a:solidFill>
                <a:latin typeface="+mj-lt"/>
              </a:rPr>
              <a:t>Hoogle</a:t>
            </a:r>
            <a:r>
              <a:rPr lang="en-US" sz="4000" dirty="0">
                <a:solidFill>
                  <a:schemeClr val="accent1"/>
                </a:solidFill>
                <a:latin typeface="+mj-lt"/>
              </a:rPr>
              <a:t>+</a:t>
            </a:r>
            <a:endParaRPr lang="en-US" sz="4000" dirty="0">
              <a:solidFill>
                <a:schemeClr val="accent1"/>
              </a:solidFill>
            </a:endParaRPr>
          </a:p>
        </p:txBody>
      </p:sp>
      <p:sp>
        <p:nvSpPr>
          <p:cNvPr id="27" name="TextBox 26">
            <a:extLst>
              <a:ext uri="{FF2B5EF4-FFF2-40B4-BE49-F238E27FC236}">
                <a16:creationId xmlns:a16="http://schemas.microsoft.com/office/drawing/2014/main" id="{BF17A149-C78B-8C89-A55C-1E45DD334754}"/>
              </a:ext>
            </a:extLst>
          </p:cNvPr>
          <p:cNvSpPr txBox="1"/>
          <p:nvPr/>
        </p:nvSpPr>
        <p:spPr>
          <a:xfrm>
            <a:off x="5872627" y="4856129"/>
            <a:ext cx="4102276" cy="1323439"/>
          </a:xfrm>
          <a:prstGeom prst="rect">
            <a:avLst/>
          </a:prstGeom>
          <a:noFill/>
        </p:spPr>
        <p:txBody>
          <a:bodyPr wrap="square" rtlCol="0">
            <a:spAutoFit/>
          </a:bodyPr>
          <a:lstStyle/>
          <a:p>
            <a:pPr algn="ctr"/>
            <a:endParaRPr lang="en-US" sz="4000" dirty="0">
              <a:solidFill>
                <a:schemeClr val="tx1">
                  <a:lumMod val="65000"/>
                  <a:lumOff val="35000"/>
                </a:schemeClr>
              </a:solidFill>
            </a:endParaRPr>
          </a:p>
          <a:p>
            <a:pPr algn="ctr"/>
            <a:r>
              <a:rPr lang="en-US" sz="4000" dirty="0">
                <a:solidFill>
                  <a:schemeClr val="accent5">
                    <a:lumMod val="50000"/>
                  </a:schemeClr>
                </a:solidFill>
                <a:latin typeface="+mj-lt"/>
              </a:rPr>
              <a:t>H</a:t>
            </a:r>
            <a:r>
              <a:rPr lang="en-US" sz="4000" dirty="0">
                <a:solidFill>
                  <a:schemeClr val="accent5">
                    <a:lumMod val="75000"/>
                  </a:schemeClr>
                </a:solidFill>
                <a:latin typeface="+mj-lt"/>
              </a:rPr>
              <a:t>ecta</a:t>
            </a:r>
            <a:r>
              <a:rPr lang="en-US" sz="4000" dirty="0">
                <a:solidFill>
                  <a:schemeClr val="accent5">
                    <a:lumMod val="50000"/>
                  </a:schemeClr>
                </a:solidFill>
                <a:latin typeface="+mj-lt"/>
              </a:rPr>
              <a:t>re</a:t>
            </a:r>
            <a:endParaRPr lang="en-US" sz="4000" dirty="0">
              <a:solidFill>
                <a:schemeClr val="accent5">
                  <a:lumMod val="50000"/>
                </a:schemeClr>
              </a:solidFill>
            </a:endParaRPr>
          </a:p>
        </p:txBody>
      </p:sp>
      <p:cxnSp>
        <p:nvCxnSpPr>
          <p:cNvPr id="5" name="Straight Connector 4">
            <a:extLst>
              <a:ext uri="{FF2B5EF4-FFF2-40B4-BE49-F238E27FC236}">
                <a16:creationId xmlns:a16="http://schemas.microsoft.com/office/drawing/2014/main" id="{172B3C55-E5A4-1E09-F4AE-9C74FA25A92D}"/>
              </a:ext>
            </a:extLst>
          </p:cNvPr>
          <p:cNvCxnSpPr>
            <a:cxnSpLocks/>
          </p:cNvCxnSpPr>
          <p:nvPr/>
        </p:nvCxnSpPr>
        <p:spPr>
          <a:xfrm>
            <a:off x="3147257" y="5352504"/>
            <a:ext cx="6437418" cy="0"/>
          </a:xfrm>
          <a:prstGeom prst="lin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6E97615-87CA-394E-8C2C-D2C457786233}"/>
              </a:ext>
            </a:extLst>
          </p:cNvPr>
          <p:cNvCxnSpPr>
            <a:cxnSpLocks/>
          </p:cNvCxnSpPr>
          <p:nvPr/>
        </p:nvCxnSpPr>
        <p:spPr>
          <a:xfrm>
            <a:off x="3147257" y="1794606"/>
            <a:ext cx="0" cy="3557898"/>
          </a:xfrm>
          <a:prstGeom prst="lin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66B1311E-6CB0-9C30-06B8-FD72E2F6233E}"/>
              </a:ext>
            </a:extLst>
          </p:cNvPr>
          <p:cNvGrpSpPr/>
          <p:nvPr/>
        </p:nvGrpSpPr>
        <p:grpSpPr>
          <a:xfrm>
            <a:off x="3024845" y="1874903"/>
            <a:ext cx="249243" cy="3357501"/>
            <a:chOff x="3929354" y="2472482"/>
            <a:chExt cx="249243" cy="4068417"/>
          </a:xfrm>
        </p:grpSpPr>
        <p:cxnSp>
          <p:nvCxnSpPr>
            <p:cNvPr id="19" name="Straight Connector 18">
              <a:extLst>
                <a:ext uri="{FF2B5EF4-FFF2-40B4-BE49-F238E27FC236}">
                  <a16:creationId xmlns:a16="http://schemas.microsoft.com/office/drawing/2014/main" id="{417370B1-280F-A8D7-E1D6-053521313B92}"/>
                </a:ext>
              </a:extLst>
            </p:cNvPr>
            <p:cNvCxnSpPr>
              <a:cxnSpLocks/>
            </p:cNvCxnSpPr>
            <p:nvPr/>
          </p:nvCxnSpPr>
          <p:spPr>
            <a:xfrm>
              <a:off x="3933772" y="5490979"/>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88BDDA1-EE45-03F2-8C57-EE08BD061DD2}"/>
                </a:ext>
              </a:extLst>
            </p:cNvPr>
            <p:cNvCxnSpPr>
              <a:cxnSpLocks/>
            </p:cNvCxnSpPr>
            <p:nvPr/>
          </p:nvCxnSpPr>
          <p:spPr>
            <a:xfrm>
              <a:off x="3933772" y="5359740"/>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C35B964-7262-C071-F02E-286687FC868C}"/>
                </a:ext>
              </a:extLst>
            </p:cNvPr>
            <p:cNvCxnSpPr>
              <a:cxnSpLocks/>
            </p:cNvCxnSpPr>
            <p:nvPr/>
          </p:nvCxnSpPr>
          <p:spPr>
            <a:xfrm>
              <a:off x="3933772" y="5228501"/>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8CCA9FB-4087-6337-E466-A3A989D68A51}"/>
                </a:ext>
              </a:extLst>
            </p:cNvPr>
            <p:cNvCxnSpPr>
              <a:cxnSpLocks/>
            </p:cNvCxnSpPr>
            <p:nvPr/>
          </p:nvCxnSpPr>
          <p:spPr>
            <a:xfrm>
              <a:off x="3933772" y="5097262"/>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B50FFC9-6DB8-EA54-78A4-2DE428F15947}"/>
                </a:ext>
              </a:extLst>
            </p:cNvPr>
            <p:cNvCxnSpPr>
              <a:cxnSpLocks/>
            </p:cNvCxnSpPr>
            <p:nvPr/>
          </p:nvCxnSpPr>
          <p:spPr>
            <a:xfrm>
              <a:off x="3929354" y="4966023"/>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61CF084-040E-6636-E386-93E810027D84}"/>
                </a:ext>
              </a:extLst>
            </p:cNvPr>
            <p:cNvCxnSpPr>
              <a:cxnSpLocks/>
            </p:cNvCxnSpPr>
            <p:nvPr/>
          </p:nvCxnSpPr>
          <p:spPr>
            <a:xfrm>
              <a:off x="3929354" y="4834784"/>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92EE8FF-79FD-75FE-09E8-7303376CCBC4}"/>
                </a:ext>
              </a:extLst>
            </p:cNvPr>
            <p:cNvCxnSpPr>
              <a:cxnSpLocks/>
            </p:cNvCxnSpPr>
            <p:nvPr/>
          </p:nvCxnSpPr>
          <p:spPr>
            <a:xfrm>
              <a:off x="3929354" y="4703545"/>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15DD69C-B64B-2124-A338-1DBFF2640066}"/>
                </a:ext>
              </a:extLst>
            </p:cNvPr>
            <p:cNvCxnSpPr>
              <a:cxnSpLocks/>
            </p:cNvCxnSpPr>
            <p:nvPr/>
          </p:nvCxnSpPr>
          <p:spPr>
            <a:xfrm>
              <a:off x="3929354" y="4572306"/>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A699B26-4DF1-C97C-8525-66AEDD39B5B4}"/>
                </a:ext>
              </a:extLst>
            </p:cNvPr>
            <p:cNvCxnSpPr>
              <a:cxnSpLocks/>
            </p:cNvCxnSpPr>
            <p:nvPr/>
          </p:nvCxnSpPr>
          <p:spPr>
            <a:xfrm>
              <a:off x="3933772" y="4441067"/>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25100F9-EFE2-A278-100A-44E61B174072}"/>
                </a:ext>
              </a:extLst>
            </p:cNvPr>
            <p:cNvCxnSpPr>
              <a:cxnSpLocks/>
            </p:cNvCxnSpPr>
            <p:nvPr/>
          </p:nvCxnSpPr>
          <p:spPr>
            <a:xfrm>
              <a:off x="3933772" y="4309828"/>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FDE232F-6902-CD4C-C56D-65CEE2EC8E95}"/>
                </a:ext>
              </a:extLst>
            </p:cNvPr>
            <p:cNvCxnSpPr>
              <a:cxnSpLocks/>
            </p:cNvCxnSpPr>
            <p:nvPr/>
          </p:nvCxnSpPr>
          <p:spPr>
            <a:xfrm>
              <a:off x="3933772" y="4178589"/>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3FB930D-5A34-31B0-150E-522C870FB041}"/>
                </a:ext>
              </a:extLst>
            </p:cNvPr>
            <p:cNvCxnSpPr>
              <a:cxnSpLocks/>
            </p:cNvCxnSpPr>
            <p:nvPr/>
          </p:nvCxnSpPr>
          <p:spPr>
            <a:xfrm>
              <a:off x="3933772" y="4047350"/>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B9B60A3-0D28-ABF0-D59B-1021AC4D1AD9}"/>
                </a:ext>
              </a:extLst>
            </p:cNvPr>
            <p:cNvCxnSpPr>
              <a:cxnSpLocks/>
            </p:cNvCxnSpPr>
            <p:nvPr/>
          </p:nvCxnSpPr>
          <p:spPr>
            <a:xfrm>
              <a:off x="3929354" y="3916111"/>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4D4EFEC-E296-7581-4293-5741B26329E4}"/>
                </a:ext>
              </a:extLst>
            </p:cNvPr>
            <p:cNvCxnSpPr>
              <a:cxnSpLocks/>
            </p:cNvCxnSpPr>
            <p:nvPr/>
          </p:nvCxnSpPr>
          <p:spPr>
            <a:xfrm>
              <a:off x="3929354" y="3784872"/>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820543-6889-B64D-B0DF-C4A0952809E2}"/>
                </a:ext>
              </a:extLst>
            </p:cNvPr>
            <p:cNvCxnSpPr>
              <a:cxnSpLocks/>
            </p:cNvCxnSpPr>
            <p:nvPr/>
          </p:nvCxnSpPr>
          <p:spPr>
            <a:xfrm>
              <a:off x="3929354" y="3653633"/>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FEDD9DA-0055-5A00-6452-F1176B0E8E86}"/>
                </a:ext>
              </a:extLst>
            </p:cNvPr>
            <p:cNvCxnSpPr>
              <a:cxnSpLocks/>
            </p:cNvCxnSpPr>
            <p:nvPr/>
          </p:nvCxnSpPr>
          <p:spPr>
            <a:xfrm>
              <a:off x="3929354" y="3522394"/>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9BF7BE1-6B35-2D71-0AD4-270D7721D3F3}"/>
                </a:ext>
              </a:extLst>
            </p:cNvPr>
            <p:cNvCxnSpPr>
              <a:cxnSpLocks/>
            </p:cNvCxnSpPr>
            <p:nvPr/>
          </p:nvCxnSpPr>
          <p:spPr>
            <a:xfrm>
              <a:off x="3933772" y="6540899"/>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E3EF178-CD82-1F3E-F253-B6C8305D1096}"/>
                </a:ext>
              </a:extLst>
            </p:cNvPr>
            <p:cNvCxnSpPr>
              <a:cxnSpLocks/>
            </p:cNvCxnSpPr>
            <p:nvPr/>
          </p:nvCxnSpPr>
          <p:spPr>
            <a:xfrm>
              <a:off x="3933772" y="6409652"/>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681C388-3331-A787-5B09-F0105B7ED8DC}"/>
                </a:ext>
              </a:extLst>
            </p:cNvPr>
            <p:cNvCxnSpPr>
              <a:cxnSpLocks/>
            </p:cNvCxnSpPr>
            <p:nvPr/>
          </p:nvCxnSpPr>
          <p:spPr>
            <a:xfrm>
              <a:off x="3933772" y="6278413"/>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E912CCD-5F1C-D6E6-CA66-508E32C14FFE}"/>
                </a:ext>
              </a:extLst>
            </p:cNvPr>
            <p:cNvCxnSpPr>
              <a:cxnSpLocks/>
            </p:cNvCxnSpPr>
            <p:nvPr/>
          </p:nvCxnSpPr>
          <p:spPr>
            <a:xfrm>
              <a:off x="3933772" y="6147174"/>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D7A69BA-5FC5-5841-048A-4B597101E19C}"/>
                </a:ext>
              </a:extLst>
            </p:cNvPr>
            <p:cNvCxnSpPr>
              <a:cxnSpLocks/>
            </p:cNvCxnSpPr>
            <p:nvPr/>
          </p:nvCxnSpPr>
          <p:spPr>
            <a:xfrm>
              <a:off x="3929354" y="6015935"/>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DE9C4066-57CB-3DA1-51E2-3FBB9820B16A}"/>
                </a:ext>
              </a:extLst>
            </p:cNvPr>
            <p:cNvCxnSpPr>
              <a:cxnSpLocks/>
            </p:cNvCxnSpPr>
            <p:nvPr/>
          </p:nvCxnSpPr>
          <p:spPr>
            <a:xfrm>
              <a:off x="3929354" y="5884696"/>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52B2FB7-C56C-F7B1-3D9B-326C630A880E}"/>
                </a:ext>
              </a:extLst>
            </p:cNvPr>
            <p:cNvCxnSpPr>
              <a:cxnSpLocks/>
            </p:cNvCxnSpPr>
            <p:nvPr/>
          </p:nvCxnSpPr>
          <p:spPr>
            <a:xfrm>
              <a:off x="3929354" y="5753457"/>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8898CE8-402F-9CF4-07AF-FF4E0C23A1C7}"/>
                </a:ext>
              </a:extLst>
            </p:cNvPr>
            <p:cNvCxnSpPr>
              <a:cxnSpLocks/>
            </p:cNvCxnSpPr>
            <p:nvPr/>
          </p:nvCxnSpPr>
          <p:spPr>
            <a:xfrm>
              <a:off x="3929354" y="5622218"/>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357B8CE-DFC0-42D6-1ED1-2CE5057B19D5}"/>
                </a:ext>
              </a:extLst>
            </p:cNvPr>
            <p:cNvCxnSpPr>
              <a:cxnSpLocks/>
            </p:cNvCxnSpPr>
            <p:nvPr/>
          </p:nvCxnSpPr>
          <p:spPr>
            <a:xfrm>
              <a:off x="3933772" y="3391155"/>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ED889BF-6494-9743-EC87-2E90054EF6C8}"/>
                </a:ext>
              </a:extLst>
            </p:cNvPr>
            <p:cNvCxnSpPr>
              <a:cxnSpLocks/>
            </p:cNvCxnSpPr>
            <p:nvPr/>
          </p:nvCxnSpPr>
          <p:spPr>
            <a:xfrm>
              <a:off x="3933772" y="3259916"/>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97B3AA5-543F-24B1-EED1-CCB7E834B8C0}"/>
                </a:ext>
              </a:extLst>
            </p:cNvPr>
            <p:cNvCxnSpPr>
              <a:cxnSpLocks/>
            </p:cNvCxnSpPr>
            <p:nvPr/>
          </p:nvCxnSpPr>
          <p:spPr>
            <a:xfrm>
              <a:off x="3933772" y="3128677"/>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BBB5EB9-41FF-34AB-A14E-9B17A221F5D7}"/>
                </a:ext>
              </a:extLst>
            </p:cNvPr>
            <p:cNvCxnSpPr>
              <a:cxnSpLocks/>
            </p:cNvCxnSpPr>
            <p:nvPr/>
          </p:nvCxnSpPr>
          <p:spPr>
            <a:xfrm>
              <a:off x="3933772" y="2997438"/>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A0B771C1-041D-96A0-0500-566F1AC78DF8}"/>
                </a:ext>
              </a:extLst>
            </p:cNvPr>
            <p:cNvCxnSpPr>
              <a:cxnSpLocks/>
            </p:cNvCxnSpPr>
            <p:nvPr/>
          </p:nvCxnSpPr>
          <p:spPr>
            <a:xfrm>
              <a:off x="3929354" y="2866199"/>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44EF0D4-EDC3-7FDD-E244-A26AD9FEC9D2}"/>
                </a:ext>
              </a:extLst>
            </p:cNvPr>
            <p:cNvCxnSpPr>
              <a:cxnSpLocks/>
            </p:cNvCxnSpPr>
            <p:nvPr/>
          </p:nvCxnSpPr>
          <p:spPr>
            <a:xfrm>
              <a:off x="3929354" y="2734960"/>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25062ED-4D49-D6A5-04FB-D76E0D92EB91}"/>
                </a:ext>
              </a:extLst>
            </p:cNvPr>
            <p:cNvCxnSpPr>
              <a:cxnSpLocks/>
            </p:cNvCxnSpPr>
            <p:nvPr/>
          </p:nvCxnSpPr>
          <p:spPr>
            <a:xfrm>
              <a:off x="3929354" y="2603721"/>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906D85E-EC6F-A734-6D99-D05425E1901C}"/>
                </a:ext>
              </a:extLst>
            </p:cNvPr>
            <p:cNvCxnSpPr>
              <a:cxnSpLocks/>
            </p:cNvCxnSpPr>
            <p:nvPr/>
          </p:nvCxnSpPr>
          <p:spPr>
            <a:xfrm>
              <a:off x="3929354" y="2472482"/>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grpSp>
      <p:sp>
        <p:nvSpPr>
          <p:cNvPr id="74" name="Rectangle 73">
            <a:extLst>
              <a:ext uri="{FF2B5EF4-FFF2-40B4-BE49-F238E27FC236}">
                <a16:creationId xmlns:a16="http://schemas.microsoft.com/office/drawing/2014/main" id="{A95D8C83-A7F6-9A1F-F574-81126AF46FDC}"/>
              </a:ext>
            </a:extLst>
          </p:cNvPr>
          <p:cNvSpPr/>
          <p:nvPr/>
        </p:nvSpPr>
        <p:spPr>
          <a:xfrm>
            <a:off x="4079722" y="1794605"/>
            <a:ext cx="456158" cy="3557891"/>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09A7BF1-01EA-F0D5-9233-99ED2D38CB64}"/>
              </a:ext>
            </a:extLst>
          </p:cNvPr>
          <p:cNvSpPr txBox="1"/>
          <p:nvPr/>
        </p:nvSpPr>
        <p:spPr>
          <a:xfrm>
            <a:off x="3746846" y="1356892"/>
            <a:ext cx="1121910" cy="384721"/>
          </a:xfrm>
          <a:prstGeom prst="rect">
            <a:avLst/>
          </a:prstGeom>
          <a:noFill/>
        </p:spPr>
        <p:txBody>
          <a:bodyPr wrap="none" rtlCol="0">
            <a:spAutoFit/>
          </a:bodyPr>
          <a:lstStyle/>
          <a:p>
            <a:r>
              <a:rPr lang="en-US" dirty="0">
                <a:solidFill>
                  <a:schemeClr val="accent1"/>
                </a:solidFill>
              </a:rPr>
              <a:t>4000 LOC</a:t>
            </a:r>
          </a:p>
        </p:txBody>
      </p:sp>
      <p:sp>
        <p:nvSpPr>
          <p:cNvPr id="76" name="Rectangle 75">
            <a:extLst>
              <a:ext uri="{FF2B5EF4-FFF2-40B4-BE49-F238E27FC236}">
                <a16:creationId xmlns:a16="http://schemas.microsoft.com/office/drawing/2014/main" id="{C8052D50-2A3C-5520-97E3-A2E68FEDECC0}"/>
              </a:ext>
            </a:extLst>
          </p:cNvPr>
          <p:cNvSpPr/>
          <p:nvPr/>
        </p:nvSpPr>
        <p:spPr>
          <a:xfrm>
            <a:off x="7793008" y="4874560"/>
            <a:ext cx="456158" cy="47793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2AA903E6-C066-89F0-F2EA-1A99C9F049DC}"/>
              </a:ext>
            </a:extLst>
          </p:cNvPr>
          <p:cNvSpPr txBox="1"/>
          <p:nvPr/>
        </p:nvSpPr>
        <p:spPr>
          <a:xfrm>
            <a:off x="7547241" y="4489834"/>
            <a:ext cx="998478" cy="384721"/>
          </a:xfrm>
          <a:prstGeom prst="rect">
            <a:avLst/>
          </a:prstGeom>
          <a:noFill/>
        </p:spPr>
        <p:txBody>
          <a:bodyPr wrap="none" rtlCol="0">
            <a:spAutoFit/>
          </a:bodyPr>
          <a:lstStyle/>
          <a:p>
            <a:r>
              <a:rPr lang="en-US" dirty="0"/>
              <a:t>400 LOC</a:t>
            </a:r>
          </a:p>
        </p:txBody>
      </p:sp>
      <p:sp>
        <p:nvSpPr>
          <p:cNvPr id="80" name="Title 1">
            <a:extLst>
              <a:ext uri="{FF2B5EF4-FFF2-40B4-BE49-F238E27FC236}">
                <a16:creationId xmlns:a16="http://schemas.microsoft.com/office/drawing/2014/main" id="{7E34BC37-EF40-E084-F656-438C1F60A9EB}"/>
              </a:ext>
            </a:extLst>
          </p:cNvPr>
          <p:cNvSpPr txBox="1">
            <a:spLocks/>
          </p:cNvSpPr>
          <p:nvPr/>
        </p:nvSpPr>
        <p:spPr>
          <a:xfrm>
            <a:off x="609600" y="146271"/>
            <a:ext cx="10972800" cy="1143000"/>
          </a:xfrm>
          <a:prstGeom prst="rect">
            <a:avLst/>
          </a:prstGeom>
        </p:spPr>
        <p:txBody>
          <a:bodyPr/>
          <a:lstStyle>
            <a:lvl1pPr algn="ctr" defTabSz="609539" rtl="0" eaLnBrk="1" latinLnBrk="0" hangingPunct="1">
              <a:spcBef>
                <a:spcPct val="0"/>
              </a:spcBef>
              <a:buNone/>
              <a:defRPr sz="5900" kern="1200">
                <a:solidFill>
                  <a:schemeClr val="tx1"/>
                </a:solidFill>
                <a:latin typeface="+mj-lt"/>
                <a:ea typeface="+mj-ea"/>
                <a:cs typeface="+mj-cs"/>
              </a:defRPr>
            </a:lvl1pPr>
          </a:lstStyle>
          <a:p>
            <a:r>
              <a:rPr lang="en-US" sz="4800" dirty="0">
                <a:solidFill>
                  <a:schemeClr val="bg2">
                    <a:lumMod val="10000"/>
                  </a:schemeClr>
                </a:solidFill>
              </a:rPr>
              <a:t>Implementation Size</a:t>
            </a:r>
          </a:p>
        </p:txBody>
      </p:sp>
    </p:spTree>
    <p:extLst>
      <p:ext uri="{BB962C8B-B14F-4D97-AF65-F5344CB8AC3E}">
        <p14:creationId xmlns:p14="http://schemas.microsoft.com/office/powerpoint/2010/main" val="2291651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E8626-555A-DA7A-A697-F335E264A845}"/>
              </a:ext>
            </a:extLst>
          </p:cNvPr>
          <p:cNvSpPr>
            <a:spLocks noGrp="1"/>
          </p:cNvSpPr>
          <p:nvPr>
            <p:ph type="title"/>
          </p:nvPr>
        </p:nvSpPr>
        <p:spPr/>
        <p:txBody>
          <a:bodyPr/>
          <a:lstStyle/>
          <a:p>
            <a:r>
              <a:rPr lang="en-US">
                <a:solidFill>
                  <a:schemeClr val="bg2">
                    <a:lumMod val="10000"/>
                  </a:schemeClr>
                </a:solidFill>
              </a:rPr>
              <a:t>Hectare GHC Plugin</a:t>
            </a:r>
          </a:p>
        </p:txBody>
      </p:sp>
      <p:pic>
        <p:nvPicPr>
          <p:cNvPr id="7" name="Picture 6" descr="Text&#10;&#10;Description automatically generated">
            <a:extLst>
              <a:ext uri="{FF2B5EF4-FFF2-40B4-BE49-F238E27FC236}">
                <a16:creationId xmlns:a16="http://schemas.microsoft.com/office/drawing/2014/main" id="{C703460D-349F-0A1A-0853-F3543849CB85}"/>
              </a:ext>
            </a:extLst>
          </p:cNvPr>
          <p:cNvPicPr>
            <a:picLocks noChangeAspect="1"/>
          </p:cNvPicPr>
          <p:nvPr/>
        </p:nvPicPr>
        <p:blipFill>
          <a:blip r:embed="rId2"/>
          <a:stretch>
            <a:fillRect/>
          </a:stretch>
        </p:blipFill>
        <p:spPr>
          <a:xfrm>
            <a:off x="4679496" y="1828800"/>
            <a:ext cx="5582115" cy="4305299"/>
          </a:xfrm>
          <a:prstGeom prst="rect">
            <a:avLst/>
          </a:prstGeom>
        </p:spPr>
      </p:pic>
      <p:pic>
        <p:nvPicPr>
          <p:cNvPr id="1030" name="Picture 6" descr="Matthias GISSURARSON | PhD Student | Master of Science | Chalmers  University of Technology, Göteborg | Department of Computer Science and  Engineering">
            <a:extLst>
              <a:ext uri="{FF2B5EF4-FFF2-40B4-BE49-F238E27FC236}">
                <a16:creationId xmlns:a16="http://schemas.microsoft.com/office/drawing/2014/main" id="{20DD0516-787A-BFDB-8FCF-333A7DC24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057" y="1905000"/>
            <a:ext cx="2369457" cy="23694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6E49D35-8715-DE6F-A2F8-F2D748327FDC}"/>
              </a:ext>
            </a:extLst>
          </p:cNvPr>
          <p:cNvSpPr txBox="1"/>
          <p:nvPr/>
        </p:nvSpPr>
        <p:spPr>
          <a:xfrm>
            <a:off x="892629" y="4274457"/>
            <a:ext cx="3584315" cy="677108"/>
          </a:xfrm>
          <a:prstGeom prst="rect">
            <a:avLst/>
          </a:prstGeom>
          <a:noFill/>
        </p:spPr>
        <p:txBody>
          <a:bodyPr wrap="none" rtlCol="0">
            <a:spAutoFit/>
          </a:bodyPr>
          <a:lstStyle/>
          <a:p>
            <a:pPr algn="ctr"/>
            <a:r>
              <a:rPr lang="en-US">
                <a:solidFill>
                  <a:schemeClr val="bg2">
                    <a:lumMod val="10000"/>
                  </a:schemeClr>
                </a:solidFill>
              </a:rPr>
              <a:t>Matthias Gissurarson</a:t>
            </a:r>
          </a:p>
          <a:p>
            <a:pPr algn="ctr"/>
            <a:r>
              <a:rPr lang="en-US"/>
              <a:t>Chalmers University of Technology</a:t>
            </a:r>
          </a:p>
        </p:txBody>
      </p:sp>
    </p:spTree>
    <p:extLst>
      <p:ext uri="{BB962C8B-B14F-4D97-AF65-F5344CB8AC3E}">
        <p14:creationId xmlns:p14="http://schemas.microsoft.com/office/powerpoint/2010/main" val="350130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5" y="0"/>
            <a:ext cx="2596243"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0" name="TextBox 9">
            <a:extLst>
              <a:ext uri="{FF2B5EF4-FFF2-40B4-BE49-F238E27FC236}">
                <a16:creationId xmlns:a16="http://schemas.microsoft.com/office/drawing/2014/main" id="{0FA8338F-8D23-E849-B85C-9852CC31EE96}"/>
              </a:ext>
            </a:extLst>
          </p:cNvPr>
          <p:cNvSpPr txBox="1"/>
          <p:nvPr/>
        </p:nvSpPr>
        <p:spPr>
          <a:xfrm>
            <a:off x="1690572" y="3013053"/>
            <a:ext cx="8810855" cy="1678280"/>
          </a:xfrm>
          <a:prstGeom prst="rect">
            <a:avLst/>
          </a:prstGeom>
          <a:noFill/>
        </p:spPr>
        <p:txBody>
          <a:bodyPr wrap="square" rtlCol="0">
            <a:spAutoFit/>
          </a:bodyPr>
          <a:lstStyle/>
          <a:p>
            <a:pPr algn="ctr">
              <a:lnSpc>
                <a:spcPts val="6000"/>
              </a:lnSpc>
              <a:spcBef>
                <a:spcPts val="600"/>
              </a:spcBef>
            </a:pPr>
            <a:r>
              <a:rPr lang="en-US" sz="4800" spc="50" dirty="0">
                <a:solidFill>
                  <a:schemeClr val="accent4"/>
                </a:solidFill>
                <a:ea typeface="Open Sans" charset="0"/>
                <a:cs typeface="Open Sans" charset="0"/>
              </a:rPr>
              <a:t>More Encodings,</a:t>
            </a:r>
          </a:p>
          <a:p>
            <a:pPr algn="ctr">
              <a:lnSpc>
                <a:spcPts val="6000"/>
              </a:lnSpc>
              <a:spcBef>
                <a:spcPts val="600"/>
              </a:spcBef>
            </a:pPr>
            <a:r>
              <a:rPr lang="en-US" sz="4800" spc="50" dirty="0">
                <a:solidFill>
                  <a:schemeClr val="accent4"/>
                </a:solidFill>
                <a:ea typeface="Open Sans" charset="0"/>
                <a:cs typeface="Open Sans" charset="0"/>
              </a:rPr>
              <a:t>More Applications</a:t>
            </a:r>
          </a:p>
        </p:txBody>
      </p:sp>
    </p:spTree>
    <p:extLst>
      <p:ext uri="{BB962C8B-B14F-4D97-AF65-F5344CB8AC3E}">
        <p14:creationId xmlns:p14="http://schemas.microsoft.com/office/powerpoint/2010/main" val="2803439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13E31D-E2AB-40D1-8B51-AFA5AFEF393A}" type="slidenum">
              <a:rPr lang="en-US" smtClean="0"/>
              <a:pPr/>
              <a:t>59</a:t>
            </a:fld>
            <a:endParaRPr lang="en-US" dirty="0"/>
          </a:p>
        </p:txBody>
      </p:sp>
      <p:sp>
        <p:nvSpPr>
          <p:cNvPr id="3" name="Title 1"/>
          <p:cNvSpPr txBox="1">
            <a:spLocks/>
          </p:cNvSpPr>
          <p:nvPr/>
        </p:nvSpPr>
        <p:spPr>
          <a:xfrm>
            <a:off x="1485621" y="198412"/>
            <a:ext cx="10096779" cy="641293"/>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a:solidFill>
                  <a:schemeClr val="accent4"/>
                </a:solidFill>
                <a:cs typeface="Arial Rounded MT Bold"/>
              </a:rPr>
              <a:t>SAT</a:t>
            </a:r>
          </a:p>
          <a:p>
            <a:pPr algn="l"/>
            <a:r>
              <a:rPr lang="en-US" sz="2800" dirty="0">
                <a:solidFill>
                  <a:schemeClr val="accent4"/>
                </a:solidFill>
                <a:cs typeface="Arial Rounded MT Bold"/>
              </a:rPr>
              <a:t>(also in the paper)</a:t>
            </a:r>
          </a:p>
          <a:p>
            <a:pPr algn="l"/>
            <a:endParaRPr lang="en-US" sz="4500" b="1" dirty="0">
              <a:solidFill>
                <a:schemeClr val="accent4"/>
              </a:solidFill>
              <a:cs typeface="Arial Rounded MT Bold"/>
            </a:endParaRPr>
          </a:p>
          <a:p>
            <a:pPr algn="l"/>
            <a:endParaRPr lang="en-US" sz="4500" b="1" dirty="0">
              <a:solidFill>
                <a:schemeClr val="accent4"/>
              </a:solidFill>
              <a:cs typeface="Arial Rounded MT Bold"/>
            </a:endParaRPr>
          </a:p>
        </p:txBody>
      </p:sp>
      <p:pic>
        <p:nvPicPr>
          <p:cNvPr id="7" name="Picture 6">
            <a:extLst>
              <a:ext uri="{FF2B5EF4-FFF2-40B4-BE49-F238E27FC236}">
                <a16:creationId xmlns:a16="http://schemas.microsoft.com/office/drawing/2014/main" id="{E766D10C-B86A-E83C-5C73-656A5DEBD59B}"/>
              </a:ext>
            </a:extLst>
          </p:cNvPr>
          <p:cNvPicPr>
            <a:picLocks noChangeAspect="1"/>
          </p:cNvPicPr>
          <p:nvPr/>
        </p:nvPicPr>
        <p:blipFill>
          <a:blip r:embed="rId2"/>
          <a:stretch>
            <a:fillRect/>
          </a:stretch>
        </p:blipFill>
        <p:spPr>
          <a:xfrm>
            <a:off x="4972570" y="1680772"/>
            <a:ext cx="6235700" cy="3886200"/>
          </a:xfrm>
          <a:prstGeom prst="rect">
            <a:avLst/>
          </a:prstGeom>
        </p:spPr>
      </p:pic>
      <p:pic>
        <p:nvPicPr>
          <p:cNvPr id="10" name="Picture 9">
            <a:extLst>
              <a:ext uri="{FF2B5EF4-FFF2-40B4-BE49-F238E27FC236}">
                <a16:creationId xmlns:a16="http://schemas.microsoft.com/office/drawing/2014/main" id="{55FDE2DF-7FD6-C5F2-E136-67C8CCE3DD74}"/>
              </a:ext>
            </a:extLst>
          </p:cNvPr>
          <p:cNvPicPr>
            <a:picLocks noChangeAspect="1"/>
          </p:cNvPicPr>
          <p:nvPr/>
        </p:nvPicPr>
        <p:blipFill>
          <a:blip r:embed="rId3"/>
          <a:stretch>
            <a:fillRect/>
          </a:stretch>
        </p:blipFill>
        <p:spPr>
          <a:xfrm>
            <a:off x="983730" y="2887272"/>
            <a:ext cx="2819400" cy="2679700"/>
          </a:xfrm>
          <a:prstGeom prst="rect">
            <a:avLst/>
          </a:prstGeom>
        </p:spPr>
      </p:pic>
    </p:spTree>
    <p:extLst>
      <p:ext uri="{BB962C8B-B14F-4D97-AF65-F5344CB8AC3E}">
        <p14:creationId xmlns:p14="http://schemas.microsoft.com/office/powerpoint/2010/main" val="27633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A0FBFD-C7E3-219E-6020-90AB599CB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27" y="1571321"/>
            <a:ext cx="5852172" cy="4389129"/>
          </a:xfrm>
          <a:prstGeom prst="rect">
            <a:avLst/>
          </a:prstGeom>
        </p:spPr>
      </p:pic>
      <p:pic>
        <p:nvPicPr>
          <p:cNvPr id="19" name="Picture 18">
            <a:extLst>
              <a:ext uri="{FF2B5EF4-FFF2-40B4-BE49-F238E27FC236}">
                <a16:creationId xmlns:a16="http://schemas.microsoft.com/office/drawing/2014/main" id="{D8A11228-01E6-E0FA-D4BF-304BBB5457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2" t="9407" r="87856" b="216"/>
          <a:stretch/>
        </p:blipFill>
        <p:spPr>
          <a:xfrm>
            <a:off x="6212665" y="1553300"/>
            <a:ext cx="644055" cy="4764710"/>
          </a:xfrm>
          <a:prstGeom prst="rect">
            <a:avLst/>
          </a:prstGeom>
        </p:spPr>
      </p:pic>
      <p:pic>
        <p:nvPicPr>
          <p:cNvPr id="6" name="Picture 5">
            <a:extLst>
              <a:ext uri="{FF2B5EF4-FFF2-40B4-BE49-F238E27FC236}">
                <a16:creationId xmlns:a16="http://schemas.microsoft.com/office/drawing/2014/main" id="{C8F23375-DE03-BA21-6D94-D41F0EBC459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0710"/>
          <a:stretch/>
        </p:blipFill>
        <p:spPr>
          <a:xfrm>
            <a:off x="7913425" y="1498183"/>
            <a:ext cx="4054959" cy="4389129"/>
          </a:xfrm>
          <a:prstGeom prst="rect">
            <a:avLst/>
          </a:prstGeom>
        </p:spPr>
      </p:pic>
      <p:sp>
        <p:nvSpPr>
          <p:cNvPr id="7" name="TextBox 6">
            <a:extLst>
              <a:ext uri="{FF2B5EF4-FFF2-40B4-BE49-F238E27FC236}">
                <a16:creationId xmlns:a16="http://schemas.microsoft.com/office/drawing/2014/main" id="{1467F58B-471C-82BE-FAB2-C0CC4FDBF73F}"/>
              </a:ext>
            </a:extLst>
          </p:cNvPr>
          <p:cNvSpPr txBox="1"/>
          <p:nvPr/>
        </p:nvSpPr>
        <p:spPr>
          <a:xfrm rot="20530527">
            <a:off x="3828283" y="2872209"/>
            <a:ext cx="2245029" cy="430887"/>
          </a:xfrm>
          <a:prstGeom prst="rect">
            <a:avLst/>
          </a:prstGeom>
          <a:solidFill>
            <a:srgbClr val="CB6608"/>
          </a:solidFill>
          <a:ln>
            <a:noFill/>
          </a:ln>
        </p:spPr>
        <p:txBody>
          <a:bodyPr wrap="square" lIns="0" tIns="0" rIns="0" bIns="0" rtlCol="0">
            <a:spAutoFit/>
          </a:bodyPr>
          <a:lstStyle/>
          <a:p>
            <a:pPr algn="ctr"/>
            <a:r>
              <a:rPr lang="en-US" sz="2800" dirty="0">
                <a:solidFill>
                  <a:schemeClr val="bg1"/>
                </a:solidFill>
              </a:rPr>
              <a:t>8x faster!</a:t>
            </a:r>
          </a:p>
        </p:txBody>
      </p:sp>
      <p:sp>
        <p:nvSpPr>
          <p:cNvPr id="11" name="Title 1">
            <a:extLst>
              <a:ext uri="{FF2B5EF4-FFF2-40B4-BE49-F238E27FC236}">
                <a16:creationId xmlns:a16="http://schemas.microsoft.com/office/drawing/2014/main" id="{3334F91F-2E0D-2AC6-1D2A-447EAAEF9F88}"/>
              </a:ext>
            </a:extLst>
          </p:cNvPr>
          <p:cNvSpPr txBox="1">
            <a:spLocks/>
          </p:cNvSpPr>
          <p:nvPr/>
        </p:nvSpPr>
        <p:spPr>
          <a:xfrm>
            <a:off x="609600" y="146271"/>
            <a:ext cx="10972800" cy="1143000"/>
          </a:xfrm>
          <a:prstGeom prst="rect">
            <a:avLst/>
          </a:prstGeom>
        </p:spPr>
        <p:txBody>
          <a:bodyPr/>
          <a:lstStyle>
            <a:lvl1pPr algn="ctr" defTabSz="609539" rtl="0" eaLnBrk="1" latinLnBrk="0" hangingPunct="1">
              <a:spcBef>
                <a:spcPct val="0"/>
              </a:spcBef>
              <a:buNone/>
              <a:defRPr sz="5900" kern="1200">
                <a:solidFill>
                  <a:schemeClr val="tx1"/>
                </a:solidFill>
                <a:latin typeface="+mj-lt"/>
                <a:ea typeface="+mj-ea"/>
                <a:cs typeface="+mj-cs"/>
              </a:defRPr>
            </a:lvl1pPr>
          </a:lstStyle>
          <a:p>
            <a:r>
              <a:rPr lang="en-US" sz="4800" dirty="0" err="1">
                <a:solidFill>
                  <a:schemeClr val="bg2">
                    <a:lumMod val="10000"/>
                  </a:schemeClr>
                </a:solidFill>
              </a:rPr>
              <a:t>Hoogle</a:t>
            </a:r>
            <a:r>
              <a:rPr lang="en-US" sz="4800" dirty="0">
                <a:solidFill>
                  <a:schemeClr val="bg2">
                    <a:lumMod val="10000"/>
                  </a:schemeClr>
                </a:solidFill>
              </a:rPr>
              <a:t>+ benchmarks</a:t>
            </a:r>
          </a:p>
        </p:txBody>
      </p:sp>
      <p:pic>
        <p:nvPicPr>
          <p:cNvPr id="2" name="Picture 1">
            <a:extLst>
              <a:ext uri="{FF2B5EF4-FFF2-40B4-BE49-F238E27FC236}">
                <a16:creationId xmlns:a16="http://schemas.microsoft.com/office/drawing/2014/main" id="{C812384B-A330-76D1-FDDA-D82C0291D4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820" t="9623" r="8865"/>
          <a:stretch/>
        </p:blipFill>
        <p:spPr>
          <a:xfrm>
            <a:off x="6819554" y="1571320"/>
            <a:ext cx="1357757" cy="4764710"/>
          </a:xfrm>
          <a:prstGeom prst="rect">
            <a:avLst/>
          </a:prstGeom>
        </p:spPr>
      </p:pic>
      <p:sp>
        <p:nvSpPr>
          <p:cNvPr id="3" name="Rectangle 2">
            <a:extLst>
              <a:ext uri="{FF2B5EF4-FFF2-40B4-BE49-F238E27FC236}">
                <a16:creationId xmlns:a16="http://schemas.microsoft.com/office/drawing/2014/main" id="{1380A8ED-B14D-3561-F6FC-2EF9E9AA20CE}"/>
              </a:ext>
            </a:extLst>
          </p:cNvPr>
          <p:cNvSpPr/>
          <p:nvPr/>
        </p:nvSpPr>
        <p:spPr>
          <a:xfrm>
            <a:off x="8621990" y="2000510"/>
            <a:ext cx="150950" cy="3808911"/>
          </a:xfrm>
          <a:prstGeom prst="rect">
            <a:avLst/>
          </a:prstGeom>
          <a:noFill/>
          <a:ln w="190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
        <p:nvSpPr>
          <p:cNvPr id="12" name="Rectangle 11">
            <a:extLst>
              <a:ext uri="{FF2B5EF4-FFF2-40B4-BE49-F238E27FC236}">
                <a16:creationId xmlns:a16="http://schemas.microsoft.com/office/drawing/2014/main" id="{04AFA6F3-77E3-0ECE-E7F9-9A67CF0A053B}"/>
              </a:ext>
            </a:extLst>
          </p:cNvPr>
          <p:cNvSpPr/>
          <p:nvPr/>
        </p:nvSpPr>
        <p:spPr>
          <a:xfrm>
            <a:off x="6221044" y="1571320"/>
            <a:ext cx="1956267" cy="4483341"/>
          </a:xfrm>
          <a:prstGeom prst="rect">
            <a:avLst/>
          </a:prstGeom>
          <a:no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
        <p:nvSpPr>
          <p:cNvPr id="17" name="Freeform 16">
            <a:extLst>
              <a:ext uri="{FF2B5EF4-FFF2-40B4-BE49-F238E27FC236}">
                <a16:creationId xmlns:a16="http://schemas.microsoft.com/office/drawing/2014/main" id="{51E6576D-C5DF-F728-019E-3343F9CDCE6F}"/>
              </a:ext>
            </a:extLst>
          </p:cNvPr>
          <p:cNvSpPr/>
          <p:nvPr/>
        </p:nvSpPr>
        <p:spPr>
          <a:xfrm>
            <a:off x="8173725" y="1569520"/>
            <a:ext cx="596931" cy="4495037"/>
          </a:xfrm>
          <a:custGeom>
            <a:avLst/>
            <a:gdLst>
              <a:gd name="connsiteX0" fmla="*/ 18840 w 588936"/>
              <a:gd name="connsiteY0" fmla="*/ 4499271 h 4499271"/>
              <a:gd name="connsiteX1" fmla="*/ 588936 w 588936"/>
              <a:gd name="connsiteY1" fmla="*/ 4254284 h 4499271"/>
              <a:gd name="connsiteX2" fmla="*/ 573438 w 588936"/>
              <a:gd name="connsiteY2" fmla="*/ 418454 h 4499271"/>
              <a:gd name="connsiteX3" fmla="*/ 0 w 588936"/>
              <a:gd name="connsiteY3" fmla="*/ 0 h 4499271"/>
              <a:gd name="connsiteX0" fmla="*/ 18840 w 588936"/>
              <a:gd name="connsiteY0" fmla="*/ 4499271 h 4499271"/>
              <a:gd name="connsiteX1" fmla="*/ 21513 w 588936"/>
              <a:gd name="connsiteY1" fmla="*/ 4492843 h 4499271"/>
              <a:gd name="connsiteX2" fmla="*/ 588936 w 588936"/>
              <a:gd name="connsiteY2" fmla="*/ 4254284 h 4499271"/>
              <a:gd name="connsiteX3" fmla="*/ 573438 w 588936"/>
              <a:gd name="connsiteY3" fmla="*/ 418454 h 4499271"/>
              <a:gd name="connsiteX4" fmla="*/ 0 w 588936"/>
              <a:gd name="connsiteY4" fmla="*/ 0 h 4499271"/>
              <a:gd name="connsiteX0" fmla="*/ 18840 w 588936"/>
              <a:gd name="connsiteY0" fmla="*/ 4499271 h 4585977"/>
              <a:gd name="connsiteX1" fmla="*/ 156980 w 588936"/>
              <a:gd name="connsiteY1" fmla="*/ 4585977 h 4585977"/>
              <a:gd name="connsiteX2" fmla="*/ 588936 w 588936"/>
              <a:gd name="connsiteY2" fmla="*/ 4254284 h 4585977"/>
              <a:gd name="connsiteX3" fmla="*/ 573438 w 588936"/>
              <a:gd name="connsiteY3" fmla="*/ 418454 h 4585977"/>
              <a:gd name="connsiteX4" fmla="*/ 0 w 588936"/>
              <a:gd name="connsiteY4" fmla="*/ 0 h 4585977"/>
              <a:gd name="connsiteX0" fmla="*/ 18840 w 588936"/>
              <a:gd name="connsiteY0" fmla="*/ 4499271 h 4499271"/>
              <a:gd name="connsiteX1" fmla="*/ 588936 w 588936"/>
              <a:gd name="connsiteY1" fmla="*/ 4254284 h 4499271"/>
              <a:gd name="connsiteX2" fmla="*/ 573438 w 588936"/>
              <a:gd name="connsiteY2" fmla="*/ 418454 h 4499271"/>
              <a:gd name="connsiteX3" fmla="*/ 0 w 588936"/>
              <a:gd name="connsiteY3" fmla="*/ 0 h 4499271"/>
              <a:gd name="connsiteX0" fmla="*/ 0 w 599729"/>
              <a:gd name="connsiteY0" fmla="*/ 4503504 h 4503504"/>
              <a:gd name="connsiteX1" fmla="*/ 599729 w 599729"/>
              <a:gd name="connsiteY1" fmla="*/ 4254284 h 4503504"/>
              <a:gd name="connsiteX2" fmla="*/ 584231 w 599729"/>
              <a:gd name="connsiteY2" fmla="*/ 418454 h 4503504"/>
              <a:gd name="connsiteX3" fmla="*/ 10793 w 599729"/>
              <a:gd name="connsiteY3" fmla="*/ 0 h 4503504"/>
              <a:gd name="connsiteX0" fmla="*/ 0 w 584231"/>
              <a:gd name="connsiteY0" fmla="*/ 4503504 h 4503504"/>
              <a:gd name="connsiteX1" fmla="*/ 565862 w 584231"/>
              <a:gd name="connsiteY1" fmla="*/ 4262750 h 4503504"/>
              <a:gd name="connsiteX2" fmla="*/ 584231 w 584231"/>
              <a:gd name="connsiteY2" fmla="*/ 418454 h 4503504"/>
              <a:gd name="connsiteX3" fmla="*/ 10793 w 584231"/>
              <a:gd name="connsiteY3" fmla="*/ 0 h 4503504"/>
              <a:gd name="connsiteX0" fmla="*/ 0 w 584231"/>
              <a:gd name="connsiteY0" fmla="*/ 4503504 h 4503504"/>
              <a:gd name="connsiteX1" fmla="*/ 582795 w 584231"/>
              <a:gd name="connsiteY1" fmla="*/ 4245816 h 4503504"/>
              <a:gd name="connsiteX2" fmla="*/ 584231 w 584231"/>
              <a:gd name="connsiteY2" fmla="*/ 418454 h 4503504"/>
              <a:gd name="connsiteX3" fmla="*/ 10793 w 584231"/>
              <a:gd name="connsiteY3" fmla="*/ 0 h 4503504"/>
              <a:gd name="connsiteX0" fmla="*/ 0 w 596931"/>
              <a:gd name="connsiteY0" fmla="*/ 4503504 h 4503504"/>
              <a:gd name="connsiteX1" fmla="*/ 582795 w 596931"/>
              <a:gd name="connsiteY1" fmla="*/ 4245816 h 4503504"/>
              <a:gd name="connsiteX2" fmla="*/ 596931 w 596931"/>
              <a:gd name="connsiteY2" fmla="*/ 431154 h 4503504"/>
              <a:gd name="connsiteX3" fmla="*/ 10793 w 596931"/>
              <a:gd name="connsiteY3" fmla="*/ 0 h 4503504"/>
              <a:gd name="connsiteX0" fmla="*/ 0 w 596931"/>
              <a:gd name="connsiteY0" fmla="*/ 4495037 h 4495037"/>
              <a:gd name="connsiteX1" fmla="*/ 582795 w 596931"/>
              <a:gd name="connsiteY1" fmla="*/ 4237349 h 4495037"/>
              <a:gd name="connsiteX2" fmla="*/ 596931 w 596931"/>
              <a:gd name="connsiteY2" fmla="*/ 422687 h 4495037"/>
              <a:gd name="connsiteX3" fmla="*/ 19259 w 596931"/>
              <a:gd name="connsiteY3" fmla="*/ 0 h 4495037"/>
            </a:gdLst>
            <a:ahLst/>
            <a:cxnLst>
              <a:cxn ang="0">
                <a:pos x="connsiteX0" y="connsiteY0"/>
              </a:cxn>
              <a:cxn ang="0">
                <a:pos x="connsiteX1" y="connsiteY1"/>
              </a:cxn>
              <a:cxn ang="0">
                <a:pos x="connsiteX2" y="connsiteY2"/>
              </a:cxn>
              <a:cxn ang="0">
                <a:pos x="connsiteX3" y="connsiteY3"/>
              </a:cxn>
            </a:cxnLst>
            <a:rect l="l" t="t" r="r" b="b"/>
            <a:pathLst>
              <a:path w="596931" h="4495037">
                <a:moveTo>
                  <a:pt x="0" y="4495037"/>
                </a:moveTo>
                <a:lnTo>
                  <a:pt x="582795" y="4237349"/>
                </a:lnTo>
                <a:cubicBezTo>
                  <a:pt x="583274" y="2961562"/>
                  <a:pt x="596452" y="1698474"/>
                  <a:pt x="596931" y="422687"/>
                </a:cubicBezTo>
                <a:lnTo>
                  <a:pt x="19259" y="0"/>
                </a:lnTo>
              </a:path>
            </a:pathLst>
          </a:custGeom>
          <a:pattFill prst="pct20">
            <a:fgClr>
              <a:schemeClr val="accent3">
                <a:lumMod val="75000"/>
              </a:schemeClr>
            </a:fgClr>
            <a:bgClr>
              <a:schemeClr val="bg1"/>
            </a:bgClr>
          </a:pattFill>
          <a:ln w="190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26D4A1-993F-FFBB-CE29-37605BD537F8}"/>
              </a:ext>
            </a:extLst>
          </p:cNvPr>
          <p:cNvSpPr/>
          <p:nvPr/>
        </p:nvSpPr>
        <p:spPr>
          <a:xfrm>
            <a:off x="6911961" y="1588702"/>
            <a:ext cx="574431" cy="433753"/>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cxnSp>
        <p:nvCxnSpPr>
          <p:cNvPr id="9" name="Straight Connector 8">
            <a:extLst>
              <a:ext uri="{FF2B5EF4-FFF2-40B4-BE49-F238E27FC236}">
                <a16:creationId xmlns:a16="http://schemas.microsoft.com/office/drawing/2014/main" id="{E00DADB6-2239-9344-407C-19EB8A7A020D}"/>
              </a:ext>
            </a:extLst>
          </p:cNvPr>
          <p:cNvCxnSpPr>
            <a:cxnSpLocks/>
          </p:cNvCxnSpPr>
          <p:nvPr/>
        </p:nvCxnSpPr>
        <p:spPr>
          <a:xfrm flipV="1">
            <a:off x="7498432" y="1360251"/>
            <a:ext cx="1965999" cy="287223"/>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EC804EF-D50F-F3F8-D4BA-A66A739E7CF7}"/>
              </a:ext>
            </a:extLst>
          </p:cNvPr>
          <p:cNvSpPr txBox="1"/>
          <p:nvPr/>
        </p:nvSpPr>
        <p:spPr>
          <a:xfrm>
            <a:off x="9437261" y="897551"/>
            <a:ext cx="2145139" cy="677108"/>
          </a:xfrm>
          <a:prstGeom prst="rect">
            <a:avLst/>
          </a:prstGeom>
          <a:noFill/>
        </p:spPr>
        <p:txBody>
          <a:bodyPr wrap="square" rtlCol="0">
            <a:spAutoFit/>
          </a:bodyPr>
          <a:lstStyle/>
          <a:p>
            <a:r>
              <a:rPr lang="en-US" b="1" dirty="0" err="1">
                <a:solidFill>
                  <a:srgbClr val="009443"/>
                </a:solidFill>
              </a:rPr>
              <a:t>Hoogle</a:t>
            </a:r>
            <a:r>
              <a:rPr lang="en-US" b="1" dirty="0">
                <a:solidFill>
                  <a:srgbClr val="009443"/>
                </a:solidFill>
              </a:rPr>
              <a:t>+: </a:t>
            </a:r>
            <a:r>
              <a:rPr lang="en-US" dirty="0">
                <a:solidFill>
                  <a:srgbClr val="009443"/>
                </a:solidFill>
              </a:rPr>
              <a:t>Times out</a:t>
            </a:r>
          </a:p>
          <a:p>
            <a:r>
              <a:rPr lang="en-US" b="1" dirty="0">
                <a:solidFill>
                  <a:srgbClr val="009443"/>
                </a:solidFill>
              </a:rPr>
              <a:t>Hectare</a:t>
            </a:r>
            <a:r>
              <a:rPr lang="en-US" dirty="0">
                <a:solidFill>
                  <a:srgbClr val="009443"/>
                </a:solidFill>
              </a:rPr>
              <a:t>: Under 3s</a:t>
            </a:r>
          </a:p>
        </p:txBody>
      </p:sp>
    </p:spTree>
    <p:extLst>
      <p:ext uri="{BB962C8B-B14F-4D97-AF65-F5344CB8AC3E}">
        <p14:creationId xmlns:p14="http://schemas.microsoft.com/office/powerpoint/2010/main" val="237060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2" grpId="0" animBg="1"/>
      <p:bldP spid="17" grpId="0" animBg="1"/>
      <p:bldP spid="8" grpId="0" animBg="1"/>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13E31D-E2AB-40D1-8B51-AFA5AFEF393A}" type="slidenum">
              <a:rPr lang="en-US" smtClean="0"/>
              <a:pPr/>
              <a:t>60</a:t>
            </a:fld>
            <a:endParaRPr lang="en-US" dirty="0"/>
          </a:p>
        </p:txBody>
      </p:sp>
      <p:sp>
        <p:nvSpPr>
          <p:cNvPr id="3" name="Title 1"/>
          <p:cNvSpPr txBox="1">
            <a:spLocks/>
          </p:cNvSpPr>
          <p:nvPr/>
        </p:nvSpPr>
        <p:spPr>
          <a:xfrm>
            <a:off x="1485621" y="198412"/>
            <a:ext cx="10096779" cy="641293"/>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a:solidFill>
                  <a:schemeClr val="accent4"/>
                </a:solidFill>
                <a:cs typeface="Arial Rounded MT Bold"/>
              </a:rPr>
              <a:t>Binders</a:t>
            </a:r>
          </a:p>
          <a:p>
            <a:pPr algn="l"/>
            <a:r>
              <a:rPr lang="en-US" sz="2800" dirty="0">
                <a:solidFill>
                  <a:schemeClr val="accent4"/>
                </a:solidFill>
                <a:cs typeface="Arial Rounded MT Bold"/>
              </a:rPr>
              <a:t>(future work)</a:t>
            </a:r>
          </a:p>
          <a:p>
            <a:pPr algn="l"/>
            <a:endParaRPr lang="en-US" sz="4500" b="1" dirty="0">
              <a:solidFill>
                <a:schemeClr val="accent4"/>
              </a:solidFill>
              <a:cs typeface="Arial Rounded MT Bold"/>
            </a:endParaRPr>
          </a:p>
          <a:p>
            <a:pPr algn="l"/>
            <a:endParaRPr lang="en-US" sz="4500" b="1" dirty="0">
              <a:solidFill>
                <a:schemeClr val="accent4"/>
              </a:solidFill>
              <a:cs typeface="Arial Rounded MT Bold"/>
            </a:endParaRPr>
          </a:p>
        </p:txBody>
      </p:sp>
      <p:pic>
        <p:nvPicPr>
          <p:cNvPr id="4" name="Picture 3">
            <a:extLst>
              <a:ext uri="{FF2B5EF4-FFF2-40B4-BE49-F238E27FC236}">
                <a16:creationId xmlns:a16="http://schemas.microsoft.com/office/drawing/2014/main" id="{15B1BDA0-FA2E-38E1-E07A-7C6628551A26}"/>
              </a:ext>
            </a:extLst>
          </p:cNvPr>
          <p:cNvPicPr>
            <a:picLocks noChangeAspect="1"/>
          </p:cNvPicPr>
          <p:nvPr/>
        </p:nvPicPr>
        <p:blipFill>
          <a:blip r:embed="rId2"/>
          <a:stretch>
            <a:fillRect/>
          </a:stretch>
        </p:blipFill>
        <p:spPr>
          <a:xfrm>
            <a:off x="5782992" y="620661"/>
            <a:ext cx="4810045" cy="5817614"/>
          </a:xfrm>
          <a:prstGeom prst="rect">
            <a:avLst/>
          </a:prstGeom>
        </p:spPr>
      </p:pic>
      <p:sp>
        <p:nvSpPr>
          <p:cNvPr id="5" name="TextBox 4">
            <a:extLst>
              <a:ext uri="{FF2B5EF4-FFF2-40B4-BE49-F238E27FC236}">
                <a16:creationId xmlns:a16="http://schemas.microsoft.com/office/drawing/2014/main" id="{1C87E2BB-D7FD-5642-1EAB-FE2F35BAFCD0}"/>
              </a:ext>
            </a:extLst>
          </p:cNvPr>
          <p:cNvSpPr txBox="1"/>
          <p:nvPr/>
        </p:nvSpPr>
        <p:spPr>
          <a:xfrm>
            <a:off x="1703540" y="2668250"/>
            <a:ext cx="3334664" cy="969496"/>
          </a:xfrm>
          <a:prstGeom prst="rect">
            <a:avLst/>
          </a:prstGeom>
          <a:noFill/>
        </p:spPr>
        <p:txBody>
          <a:bodyPr wrap="square" rtlCol="0">
            <a:spAutoFit/>
          </a:bodyPr>
          <a:lstStyle/>
          <a:p>
            <a:r>
              <a:rPr lang="en-US" dirty="0"/>
              <a:t>(</a:t>
            </a:r>
            <a:r>
              <a:rPr lang="en-US" dirty="0" err="1"/>
              <a:t>λx ⟶</a:t>
            </a:r>
            <a:r>
              <a:rPr lang="en-US" dirty="0"/>
              <a:t> x : x : x : []) 1</a:t>
            </a:r>
          </a:p>
          <a:p>
            <a:r>
              <a:rPr lang="en-US" dirty="0"/>
              <a:t>(</a:t>
            </a:r>
            <a:r>
              <a:rPr lang="en-US" dirty="0" err="1"/>
              <a:t>λx ⟶</a:t>
            </a:r>
            <a:r>
              <a:rPr lang="en-US" dirty="0"/>
              <a:t> x : x : x : []) 2</a:t>
            </a:r>
          </a:p>
          <a:p>
            <a:endParaRPr lang="en-US" dirty="0"/>
          </a:p>
        </p:txBody>
      </p:sp>
    </p:spTree>
    <p:extLst>
      <p:ext uri="{BB962C8B-B14F-4D97-AF65-F5344CB8AC3E}">
        <p14:creationId xmlns:p14="http://schemas.microsoft.com/office/powerpoint/2010/main" val="26675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13E31D-E2AB-40D1-8B51-AFA5AFEF393A}" type="slidenum">
              <a:rPr lang="en-US" smtClean="0"/>
              <a:pPr/>
              <a:t>61</a:t>
            </a:fld>
            <a:endParaRPr lang="en-US" dirty="0"/>
          </a:p>
        </p:txBody>
      </p:sp>
      <p:sp>
        <p:nvSpPr>
          <p:cNvPr id="3" name="Title 1"/>
          <p:cNvSpPr txBox="1">
            <a:spLocks/>
          </p:cNvSpPr>
          <p:nvPr/>
        </p:nvSpPr>
        <p:spPr>
          <a:xfrm>
            <a:off x="1485621" y="198412"/>
            <a:ext cx="10096779" cy="641293"/>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err="1">
                <a:solidFill>
                  <a:schemeClr val="accent4"/>
                </a:solidFill>
                <a:cs typeface="Arial Rounded MT Bold"/>
              </a:rPr>
              <a:t>Application: Database Synthesis</a:t>
            </a:r>
            <a:endParaRPr lang="en-US" sz="4500" b="1" dirty="0">
              <a:solidFill>
                <a:schemeClr val="accent4"/>
              </a:solidFill>
              <a:cs typeface="Arial Rounded MT Bold"/>
            </a:endParaRPr>
          </a:p>
        </p:txBody>
      </p:sp>
      <p:pic>
        <p:nvPicPr>
          <p:cNvPr id="8" name="Picture 7" descr="Diagram&#10;&#10;Description automatically generated">
            <a:extLst>
              <a:ext uri="{FF2B5EF4-FFF2-40B4-BE49-F238E27FC236}">
                <a16:creationId xmlns:a16="http://schemas.microsoft.com/office/drawing/2014/main" id="{A508CD6D-3054-B24D-AAB8-91E6EE3D8DBA}"/>
              </a:ext>
            </a:extLst>
          </p:cNvPr>
          <p:cNvPicPr>
            <a:picLocks noChangeAspect="1"/>
          </p:cNvPicPr>
          <p:nvPr/>
        </p:nvPicPr>
        <p:blipFill rotWithShape="1">
          <a:blip r:embed="rId2"/>
          <a:srcRect b="3460"/>
          <a:stretch/>
        </p:blipFill>
        <p:spPr>
          <a:xfrm>
            <a:off x="1666218" y="1345362"/>
            <a:ext cx="8859564" cy="5130389"/>
          </a:xfrm>
          <a:prstGeom prst="rect">
            <a:avLst/>
          </a:prstGeom>
        </p:spPr>
      </p:pic>
    </p:spTree>
    <p:extLst>
      <p:ext uri="{BB962C8B-B14F-4D97-AF65-F5344CB8AC3E}">
        <p14:creationId xmlns:p14="http://schemas.microsoft.com/office/powerpoint/2010/main" val="1250042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13E31D-E2AB-40D1-8B51-AFA5AFEF393A}" type="slidenum">
              <a:rPr lang="en-US" smtClean="0"/>
              <a:pPr/>
              <a:t>62</a:t>
            </a:fld>
            <a:endParaRPr lang="en-US" dirty="0"/>
          </a:p>
        </p:txBody>
      </p:sp>
      <p:sp>
        <p:nvSpPr>
          <p:cNvPr id="3" name="Title 1"/>
          <p:cNvSpPr txBox="1">
            <a:spLocks/>
          </p:cNvSpPr>
          <p:nvPr/>
        </p:nvSpPr>
        <p:spPr>
          <a:xfrm>
            <a:off x="1485621" y="198412"/>
            <a:ext cx="13797922" cy="1146950"/>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3600" dirty="0"/>
              <a:t>Spectacular: Finding Laws from 25 Trillion Programs</a:t>
            </a:r>
          </a:p>
          <a:p>
            <a:pPr algn="l"/>
            <a:r>
              <a:rPr lang="en-US" sz="2800" dirty="0">
                <a:solidFill>
                  <a:schemeClr val="accent4"/>
                </a:solidFill>
                <a:cs typeface="Arial Rounded MT Bold"/>
              </a:rPr>
              <a:t>(in submission)</a:t>
            </a:r>
          </a:p>
        </p:txBody>
      </p:sp>
      <p:pic>
        <p:nvPicPr>
          <p:cNvPr id="6" name="Picture 5" descr="Text&#10;&#10;Description automatically generated">
            <a:extLst>
              <a:ext uri="{FF2B5EF4-FFF2-40B4-BE49-F238E27FC236}">
                <a16:creationId xmlns:a16="http://schemas.microsoft.com/office/drawing/2014/main" id="{C379D856-C4E1-82C0-1E74-9ECBDA0EF39B}"/>
              </a:ext>
            </a:extLst>
          </p:cNvPr>
          <p:cNvPicPr>
            <a:picLocks noChangeAspect="1"/>
          </p:cNvPicPr>
          <p:nvPr/>
        </p:nvPicPr>
        <p:blipFill>
          <a:blip r:embed="rId2"/>
          <a:stretch>
            <a:fillRect/>
          </a:stretch>
        </p:blipFill>
        <p:spPr>
          <a:xfrm>
            <a:off x="4180218" y="1993691"/>
            <a:ext cx="6770705" cy="1146950"/>
          </a:xfrm>
          <a:prstGeom prst="rect">
            <a:avLst/>
          </a:prstGeom>
        </p:spPr>
      </p:pic>
      <p:pic>
        <p:nvPicPr>
          <p:cNvPr id="11" name="Picture 10" descr="Text, letter&#10;&#10;Description automatically generated">
            <a:extLst>
              <a:ext uri="{FF2B5EF4-FFF2-40B4-BE49-F238E27FC236}">
                <a16:creationId xmlns:a16="http://schemas.microsoft.com/office/drawing/2014/main" id="{B1D5973C-E9FD-B0CD-FC3C-AF1314A674F1}"/>
              </a:ext>
            </a:extLst>
          </p:cNvPr>
          <p:cNvPicPr>
            <a:picLocks noChangeAspect="1"/>
          </p:cNvPicPr>
          <p:nvPr/>
        </p:nvPicPr>
        <p:blipFill rotWithShape="1">
          <a:blip r:embed="rId3"/>
          <a:srcRect b="17271"/>
          <a:stretch/>
        </p:blipFill>
        <p:spPr>
          <a:xfrm>
            <a:off x="5519812" y="4557010"/>
            <a:ext cx="4091518" cy="1146950"/>
          </a:xfrm>
          <a:prstGeom prst="rect">
            <a:avLst/>
          </a:prstGeom>
        </p:spPr>
      </p:pic>
      <p:sp>
        <p:nvSpPr>
          <p:cNvPr id="12" name="Right Arrow 11">
            <a:extLst>
              <a:ext uri="{FF2B5EF4-FFF2-40B4-BE49-F238E27FC236}">
                <a16:creationId xmlns:a16="http://schemas.microsoft.com/office/drawing/2014/main" id="{C6AF7C52-7256-A304-BED9-09ABBDD123EF}"/>
              </a:ext>
            </a:extLst>
          </p:cNvPr>
          <p:cNvSpPr/>
          <p:nvPr/>
        </p:nvSpPr>
        <p:spPr>
          <a:xfrm rot="5400000">
            <a:off x="6967111" y="3174472"/>
            <a:ext cx="1146950" cy="1079291"/>
          </a:xfrm>
          <a:prstGeom prst="rightArrow">
            <a:avLst/>
          </a:prstGeom>
          <a:solidFill>
            <a:schemeClr val="tx1">
              <a:lumMod val="50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descr="Matthias GISSURARSON | PhD Student | Master of Science | Chalmers  University of Technology, Göteborg | Department of Computer Science and  Engineering">
            <a:extLst>
              <a:ext uri="{FF2B5EF4-FFF2-40B4-BE49-F238E27FC236}">
                <a16:creationId xmlns:a16="http://schemas.microsoft.com/office/drawing/2014/main" id="{F4075A7C-DE1C-39EC-3A2B-937FD7300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377" y="1385660"/>
            <a:ext cx="1567543" cy="15675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F10597-1EBF-ABF2-377B-039C66F7261D}"/>
              </a:ext>
            </a:extLst>
          </p:cNvPr>
          <p:cNvSpPr txBox="1"/>
          <p:nvPr/>
        </p:nvSpPr>
        <p:spPr>
          <a:xfrm>
            <a:off x="168393" y="3140641"/>
            <a:ext cx="3584315" cy="677108"/>
          </a:xfrm>
          <a:prstGeom prst="rect">
            <a:avLst/>
          </a:prstGeom>
          <a:noFill/>
        </p:spPr>
        <p:txBody>
          <a:bodyPr wrap="none" rtlCol="0">
            <a:spAutoFit/>
          </a:bodyPr>
          <a:lstStyle/>
          <a:p>
            <a:pPr algn="ctr"/>
            <a:r>
              <a:rPr lang="en-US">
                <a:solidFill>
                  <a:schemeClr val="bg2">
                    <a:lumMod val="10000"/>
                  </a:schemeClr>
                </a:solidFill>
              </a:rPr>
              <a:t>Matthias Gissurarson</a:t>
            </a:r>
          </a:p>
          <a:p>
            <a:pPr algn="ctr"/>
            <a:r>
              <a:rPr lang="en-US"/>
              <a:t>Chalmers University of Technology</a:t>
            </a:r>
          </a:p>
        </p:txBody>
      </p:sp>
      <p:pic>
        <p:nvPicPr>
          <p:cNvPr id="3074" name="Picture 2" descr="Profile photo of Diego Alonso Roque Montoya">
            <a:extLst>
              <a:ext uri="{FF2B5EF4-FFF2-40B4-BE49-F238E27FC236}">
                <a16:creationId xmlns:a16="http://schemas.microsoft.com/office/drawing/2014/main" id="{0A69D381-E3CC-B64E-A200-B3A3F6AB72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377" y="3817749"/>
            <a:ext cx="1567543" cy="1567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10AFCD-05B8-1848-B262-E4C3FE409F38}"/>
              </a:ext>
            </a:extLst>
          </p:cNvPr>
          <p:cNvSpPr txBox="1"/>
          <p:nvPr/>
        </p:nvSpPr>
        <p:spPr>
          <a:xfrm>
            <a:off x="53073" y="5613028"/>
            <a:ext cx="3814955" cy="677108"/>
          </a:xfrm>
          <a:prstGeom prst="rect">
            <a:avLst/>
          </a:prstGeom>
          <a:noFill/>
        </p:spPr>
        <p:txBody>
          <a:bodyPr wrap="none" rtlCol="0">
            <a:spAutoFit/>
          </a:bodyPr>
          <a:lstStyle/>
          <a:p>
            <a:pPr algn="ctr"/>
            <a:r>
              <a:rPr lang="en-US">
                <a:solidFill>
                  <a:schemeClr val="bg2">
                    <a:lumMod val="10000"/>
                  </a:schemeClr>
                </a:solidFill>
              </a:rPr>
              <a:t>Diego Alonso Roque Montoya</a:t>
            </a:r>
          </a:p>
          <a:p>
            <a:pPr algn="ctr"/>
            <a:r>
              <a:rPr lang="en-US"/>
              <a:t>Dark Forest Technologies / MIT Alum</a:t>
            </a:r>
          </a:p>
        </p:txBody>
      </p:sp>
    </p:spTree>
    <p:extLst>
      <p:ext uri="{BB962C8B-B14F-4D97-AF65-F5344CB8AC3E}">
        <p14:creationId xmlns:p14="http://schemas.microsoft.com/office/powerpoint/2010/main" val="1033033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101B4E-8058-40AB-93C9-5577B3A558EA}"/>
              </a:ext>
            </a:extLst>
          </p:cNvPr>
          <p:cNvSpPr>
            <a:spLocks noGrp="1"/>
          </p:cNvSpPr>
          <p:nvPr>
            <p:ph type="sldNum" sz="quarter" idx="12"/>
          </p:nvPr>
        </p:nvSpPr>
        <p:spPr/>
        <p:txBody>
          <a:bodyPr/>
          <a:lstStyle/>
          <a:p>
            <a:fld id="{6113E31D-E2AB-40D1-8B51-AFA5AFEF393A}" type="slidenum">
              <a:rPr lang="en-US" smtClean="0"/>
              <a:pPr/>
              <a:t>63</a:t>
            </a:fld>
            <a:endParaRPr lang="en-US" dirty="0"/>
          </a:p>
        </p:txBody>
      </p:sp>
      <p:sp>
        <p:nvSpPr>
          <p:cNvPr id="4" name="Title 1">
            <a:extLst>
              <a:ext uri="{FF2B5EF4-FFF2-40B4-BE49-F238E27FC236}">
                <a16:creationId xmlns:a16="http://schemas.microsoft.com/office/drawing/2014/main" id="{B55045E7-719D-FB3E-46F0-F2B833BE946A}"/>
              </a:ext>
            </a:extLst>
          </p:cNvPr>
          <p:cNvSpPr txBox="1">
            <a:spLocks/>
          </p:cNvSpPr>
          <p:nvPr/>
        </p:nvSpPr>
        <p:spPr>
          <a:xfrm>
            <a:off x="1485621" y="198412"/>
            <a:ext cx="13797922" cy="1146950"/>
          </a:xfrm>
          <a:prstGeom prst="rect">
            <a:avLst/>
          </a:prstGeom>
        </p:spPr>
        <p:txBody>
          <a:bodyPr lIns="91436" tIns="45718" rIns="91436" bIns="45718" anchor="t"/>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3600" dirty="0"/>
              <a:t>And more!</a:t>
            </a:r>
            <a:endParaRPr lang="en-US" dirty="0"/>
          </a:p>
        </p:txBody>
      </p:sp>
      <p:pic>
        <p:nvPicPr>
          <p:cNvPr id="6" name="Picture 6" descr="Table&#10;&#10;Description automatically generated">
            <a:extLst>
              <a:ext uri="{FF2B5EF4-FFF2-40B4-BE49-F238E27FC236}">
                <a16:creationId xmlns:a16="http://schemas.microsoft.com/office/drawing/2014/main" id="{A8D03A4C-D6CE-0A31-394F-DC883B69327A}"/>
              </a:ext>
            </a:extLst>
          </p:cNvPr>
          <p:cNvPicPr>
            <a:picLocks noChangeAspect="1"/>
          </p:cNvPicPr>
          <p:nvPr/>
        </p:nvPicPr>
        <p:blipFill>
          <a:blip r:embed="rId2"/>
          <a:stretch>
            <a:fillRect/>
          </a:stretch>
        </p:blipFill>
        <p:spPr>
          <a:xfrm>
            <a:off x="2738400" y="2921825"/>
            <a:ext cx="8167200" cy="3552351"/>
          </a:xfrm>
          <a:prstGeom prst="rect">
            <a:avLst/>
          </a:prstGeom>
        </p:spPr>
      </p:pic>
      <p:pic>
        <p:nvPicPr>
          <p:cNvPr id="9" name="Picture 9">
            <a:extLst>
              <a:ext uri="{FF2B5EF4-FFF2-40B4-BE49-F238E27FC236}">
                <a16:creationId xmlns:a16="http://schemas.microsoft.com/office/drawing/2014/main" id="{8FA82BC1-327E-F83A-7F38-FE63880241B5}"/>
              </a:ext>
            </a:extLst>
          </p:cNvPr>
          <p:cNvPicPr>
            <a:picLocks noChangeAspect="1"/>
          </p:cNvPicPr>
          <p:nvPr/>
        </p:nvPicPr>
        <p:blipFill rotWithShape="1">
          <a:blip r:embed="rId3"/>
          <a:srcRect l="5774"/>
          <a:stretch/>
        </p:blipFill>
        <p:spPr>
          <a:xfrm>
            <a:off x="160800" y="6011047"/>
            <a:ext cx="2584800" cy="403907"/>
          </a:xfrm>
          <a:prstGeom prst="rect">
            <a:avLst/>
          </a:prstGeom>
        </p:spPr>
      </p:pic>
      <p:pic>
        <p:nvPicPr>
          <p:cNvPr id="11" name="Picture 11">
            <a:extLst>
              <a:ext uri="{FF2B5EF4-FFF2-40B4-BE49-F238E27FC236}">
                <a16:creationId xmlns:a16="http://schemas.microsoft.com/office/drawing/2014/main" id="{4FC42EA6-429E-7260-520E-56DC32FA543E}"/>
              </a:ext>
            </a:extLst>
          </p:cNvPr>
          <p:cNvPicPr>
            <a:picLocks noChangeAspect="1"/>
          </p:cNvPicPr>
          <p:nvPr/>
        </p:nvPicPr>
        <p:blipFill>
          <a:blip r:embed="rId4"/>
          <a:stretch>
            <a:fillRect/>
          </a:stretch>
        </p:blipFill>
        <p:spPr>
          <a:xfrm>
            <a:off x="3332400" y="723425"/>
            <a:ext cx="5311200" cy="1457151"/>
          </a:xfrm>
          <a:prstGeom prst="rect">
            <a:avLst/>
          </a:prstGeom>
        </p:spPr>
      </p:pic>
      <p:pic>
        <p:nvPicPr>
          <p:cNvPr id="12" name="Picture 12">
            <a:extLst>
              <a:ext uri="{FF2B5EF4-FFF2-40B4-BE49-F238E27FC236}">
                <a16:creationId xmlns:a16="http://schemas.microsoft.com/office/drawing/2014/main" id="{1A3B5B4C-3383-BDA3-2BF6-EC8DA58362A5}"/>
              </a:ext>
            </a:extLst>
          </p:cNvPr>
          <p:cNvPicPr>
            <a:picLocks noChangeAspect="1"/>
          </p:cNvPicPr>
          <p:nvPr/>
        </p:nvPicPr>
        <p:blipFill rotWithShape="1">
          <a:blip r:embed="rId5"/>
          <a:srcRect t="7815"/>
          <a:stretch/>
        </p:blipFill>
        <p:spPr>
          <a:xfrm>
            <a:off x="160800" y="3328167"/>
            <a:ext cx="2438400" cy="403907"/>
          </a:xfrm>
          <a:prstGeom prst="rect">
            <a:avLst/>
          </a:prstGeom>
        </p:spPr>
      </p:pic>
    </p:spTree>
    <p:extLst>
      <p:ext uri="{BB962C8B-B14F-4D97-AF65-F5344CB8AC3E}">
        <p14:creationId xmlns:p14="http://schemas.microsoft.com/office/powerpoint/2010/main" val="13663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477559-1B56-123F-D70E-B53A4D82C20A}"/>
              </a:ext>
            </a:extLst>
          </p:cNvPr>
          <p:cNvSpPr/>
          <p:nvPr/>
        </p:nvSpPr>
        <p:spPr>
          <a:xfrm>
            <a:off x="-249902" y="-203248"/>
            <a:ext cx="2596243" cy="19267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05079" y="-106018"/>
            <a:ext cx="13329798" cy="7374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a:extLst>
              <a:ext uri="{FF2B5EF4-FFF2-40B4-BE49-F238E27FC236}">
                <a16:creationId xmlns:a16="http://schemas.microsoft.com/office/drawing/2014/main" id="{A39568CC-54AD-C2F5-77E4-A3A4153064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8A86928E-B991-5B83-5B74-024642AB07C0}"/>
              </a:ext>
            </a:extLst>
          </p:cNvPr>
          <p:cNvSpPr/>
          <p:nvPr/>
        </p:nvSpPr>
        <p:spPr>
          <a:xfrm>
            <a:off x="5525115" y="3655151"/>
            <a:ext cx="1137409" cy="597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DD7F0E7-4324-7C4F-F376-2594DF081677}"/>
              </a:ext>
            </a:extLst>
          </p:cNvPr>
          <p:cNvGrpSpPr/>
          <p:nvPr/>
        </p:nvGrpSpPr>
        <p:grpSpPr>
          <a:xfrm>
            <a:off x="5663384" y="13734607"/>
            <a:ext cx="2568503" cy="1786187"/>
            <a:chOff x="1630184" y="3023235"/>
            <a:chExt cx="2568503" cy="1786187"/>
          </a:xfrm>
        </p:grpSpPr>
        <p:sp>
          <p:nvSpPr>
            <p:cNvPr id="74" name="Rectangle 73">
              <a:extLst>
                <a:ext uri="{FF2B5EF4-FFF2-40B4-BE49-F238E27FC236}">
                  <a16:creationId xmlns:a16="http://schemas.microsoft.com/office/drawing/2014/main" id="{1CB924B9-967B-3807-9236-C74755548A8B}"/>
                </a:ext>
              </a:extLst>
            </p:cNvPr>
            <p:cNvSpPr/>
            <p:nvPr/>
          </p:nvSpPr>
          <p:spPr>
            <a:xfrm>
              <a:off x="2205557" y="444429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solidFill>
                    <a:srgbClr val="7D3E05"/>
                  </a:solidFill>
                  <a:latin typeface="Consolas" panose="020B0609020204030204" pitchFamily="49" charset="0"/>
                </a:rPr>
                <a:t>Int</a:t>
              </a:r>
            </a:p>
          </p:txBody>
        </p:sp>
        <p:sp>
          <p:nvSpPr>
            <p:cNvPr id="76" name="Oval 75">
              <a:extLst>
                <a:ext uri="{FF2B5EF4-FFF2-40B4-BE49-F238E27FC236}">
                  <a16:creationId xmlns:a16="http://schemas.microsoft.com/office/drawing/2014/main" id="{72F78D5A-4677-D9D3-1173-11BADC95C3FE}"/>
                </a:ext>
              </a:extLst>
            </p:cNvPr>
            <p:cNvSpPr/>
            <p:nvPr/>
          </p:nvSpPr>
          <p:spPr>
            <a:xfrm>
              <a:off x="2640115" y="3023235"/>
              <a:ext cx="548640"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i="1" dirty="0"/>
                <a:t>an</a:t>
              </a:r>
              <a:r>
                <a:rPr lang="en-US" sz="1600" b="1" i="1" dirty="0"/>
                <a:t>y</a:t>
              </a:r>
              <a:endParaRPr lang="en-US" sz="1600" b="1" i="1" dirty="0">
                <a:ea typeface="Open Sans Light"/>
                <a:cs typeface="Open Sans Light"/>
              </a:endParaRPr>
            </a:p>
          </p:txBody>
        </p:sp>
        <p:sp>
          <p:nvSpPr>
            <p:cNvPr id="77" name="Rectangle 76">
              <a:extLst>
                <a:ext uri="{FF2B5EF4-FFF2-40B4-BE49-F238E27FC236}">
                  <a16:creationId xmlns:a16="http://schemas.microsoft.com/office/drawing/2014/main" id="{EB862D77-9268-329B-E976-038D28178843}"/>
                </a:ext>
              </a:extLst>
            </p:cNvPr>
            <p:cNvSpPr/>
            <p:nvPr/>
          </p:nvSpPr>
          <p:spPr>
            <a:xfrm>
              <a:off x="1630184" y="3769823"/>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solidFill>
                    <a:srgbClr val="7D3E05"/>
                  </a:solidFill>
                  <a:latin typeface="Consolas" panose="020B0609020204030204" pitchFamily="49" charset="0"/>
                </a:rPr>
                <a:t>List</a:t>
              </a:r>
            </a:p>
          </p:txBody>
        </p:sp>
        <p:cxnSp>
          <p:nvCxnSpPr>
            <p:cNvPr id="78" name="Straight Arrow Connector 77">
              <a:extLst>
                <a:ext uri="{FF2B5EF4-FFF2-40B4-BE49-F238E27FC236}">
                  <a16:creationId xmlns:a16="http://schemas.microsoft.com/office/drawing/2014/main" id="{102C6DB5-0868-B4D3-F297-E60FF2BAC614}"/>
                </a:ext>
              </a:extLst>
            </p:cNvPr>
            <p:cNvCxnSpPr>
              <a:cxnSpLocks/>
              <a:stCxn id="18" idx="0"/>
              <a:endCxn id="14" idx="3"/>
            </p:cNvCxnSpPr>
            <p:nvPr/>
          </p:nvCxnSpPr>
          <p:spPr>
            <a:xfrm flipV="1">
              <a:off x="1951247" y="3491529"/>
              <a:ext cx="769214" cy="27829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79" name="Straight Arrow Connector 21">
              <a:extLst>
                <a:ext uri="{FF2B5EF4-FFF2-40B4-BE49-F238E27FC236}">
                  <a16:creationId xmlns:a16="http://schemas.microsoft.com/office/drawing/2014/main" id="{9610BB2A-4B19-2ED7-935B-A8B883DCAB57}"/>
                </a:ext>
              </a:extLst>
            </p:cNvPr>
            <p:cNvCxnSpPr>
              <a:cxnSpLocks/>
              <a:stCxn id="14" idx="2"/>
              <a:endCxn id="18" idx="2"/>
            </p:cNvCxnSpPr>
            <p:nvPr/>
          </p:nvCxnSpPr>
          <p:spPr>
            <a:xfrm rot="10800000" flipV="1">
              <a:off x="1951247" y="3297554"/>
              <a:ext cx="688868" cy="837393"/>
            </a:xfrm>
            <a:prstGeom prst="curvedConnector4">
              <a:avLst>
                <a:gd name="adj1" fmla="val 187218"/>
                <a:gd name="adj2" fmla="val 127299"/>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80" name="Rectangle 79">
              <a:extLst>
                <a:ext uri="{FF2B5EF4-FFF2-40B4-BE49-F238E27FC236}">
                  <a16:creationId xmlns:a16="http://schemas.microsoft.com/office/drawing/2014/main" id="{CEB6FB68-644F-20F6-5761-BD952A8DE6A9}"/>
                </a:ext>
              </a:extLst>
            </p:cNvPr>
            <p:cNvSpPr/>
            <p:nvPr/>
          </p:nvSpPr>
          <p:spPr>
            <a:xfrm>
              <a:off x="3556561" y="3716251"/>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000" b="0" i="0" u="none" strike="noStrike" dirty="0">
                  <a:solidFill>
                    <a:srgbClr val="7D3E05"/>
                  </a:solidFill>
                  <a:effectLst/>
                  <a:latin typeface="Consolas" panose="020B0609020204030204" pitchFamily="49" charset="0"/>
                </a:rPr>
                <a:t>→</a:t>
              </a:r>
              <a:endParaRPr lang="en-US" sz="2000" dirty="0">
                <a:solidFill>
                  <a:srgbClr val="7D3E05"/>
                </a:solidFill>
                <a:latin typeface="Consolas" panose="020B0609020204030204" pitchFamily="49" charset="0"/>
              </a:endParaRPr>
            </a:p>
          </p:txBody>
        </p:sp>
        <p:cxnSp>
          <p:nvCxnSpPr>
            <p:cNvPr id="81" name="Straight Arrow Connector 80">
              <a:extLst>
                <a:ext uri="{FF2B5EF4-FFF2-40B4-BE49-F238E27FC236}">
                  <a16:creationId xmlns:a16="http://schemas.microsoft.com/office/drawing/2014/main" id="{9CE1FCAE-2417-B4E2-A89A-44DA07E064CC}"/>
                </a:ext>
              </a:extLst>
            </p:cNvPr>
            <p:cNvCxnSpPr>
              <a:cxnSpLocks/>
              <a:stCxn id="28" idx="0"/>
              <a:endCxn id="14" idx="5"/>
            </p:cNvCxnSpPr>
            <p:nvPr/>
          </p:nvCxnSpPr>
          <p:spPr>
            <a:xfrm flipH="1" flipV="1">
              <a:off x="3108409" y="3491529"/>
              <a:ext cx="769215" cy="22472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82" name="Straight Arrow Connector 21">
              <a:extLst>
                <a:ext uri="{FF2B5EF4-FFF2-40B4-BE49-F238E27FC236}">
                  <a16:creationId xmlns:a16="http://schemas.microsoft.com/office/drawing/2014/main" id="{579703CD-CBC8-CAE6-9212-1075AA508119}"/>
                </a:ext>
              </a:extLst>
            </p:cNvPr>
            <p:cNvCxnSpPr>
              <a:cxnSpLocks/>
              <a:stCxn id="14" idx="6"/>
              <a:endCxn id="28" idx="2"/>
            </p:cNvCxnSpPr>
            <p:nvPr/>
          </p:nvCxnSpPr>
          <p:spPr>
            <a:xfrm>
              <a:off x="3188755" y="3297555"/>
              <a:ext cx="688869" cy="783821"/>
            </a:xfrm>
            <a:prstGeom prst="curvedConnector4">
              <a:avLst>
                <a:gd name="adj1" fmla="val 26696"/>
                <a:gd name="adj2" fmla="val 129165"/>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83" name="Straight Arrow Connector 21">
              <a:extLst>
                <a:ext uri="{FF2B5EF4-FFF2-40B4-BE49-F238E27FC236}">
                  <a16:creationId xmlns:a16="http://schemas.microsoft.com/office/drawing/2014/main" id="{AD0554C3-EF7E-8527-B6E4-F76F7E270CA9}"/>
                </a:ext>
              </a:extLst>
            </p:cNvPr>
            <p:cNvCxnSpPr>
              <a:cxnSpLocks/>
              <a:stCxn id="14" idx="7"/>
              <a:endCxn id="28" idx="2"/>
            </p:cNvCxnSpPr>
            <p:nvPr/>
          </p:nvCxnSpPr>
          <p:spPr>
            <a:xfrm rot="16200000" flipH="1">
              <a:off x="3004118" y="3207871"/>
              <a:ext cx="977795" cy="769215"/>
            </a:xfrm>
            <a:prstGeom prst="curvedConnector5">
              <a:avLst>
                <a:gd name="adj1" fmla="val 12505"/>
                <a:gd name="adj2" fmla="val 161521"/>
                <a:gd name="adj3" fmla="val 123379"/>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929FF577-F595-9879-060A-0234FAE10D38}"/>
                </a:ext>
              </a:extLst>
            </p:cNvPr>
            <p:cNvSpPr/>
            <p:nvPr/>
          </p:nvSpPr>
          <p:spPr>
            <a:xfrm>
              <a:off x="2955656" y="4444297"/>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solidFill>
                    <a:srgbClr val="7D3E05"/>
                  </a:solidFill>
                  <a:latin typeface="Consolas" panose="020B0609020204030204" pitchFamily="49" charset="0"/>
                </a:rPr>
                <a:t>Bool</a:t>
              </a:r>
            </a:p>
          </p:txBody>
        </p:sp>
        <p:cxnSp>
          <p:nvCxnSpPr>
            <p:cNvPr id="85" name="Straight Arrow Connector 84">
              <a:extLst>
                <a:ext uri="{FF2B5EF4-FFF2-40B4-BE49-F238E27FC236}">
                  <a16:creationId xmlns:a16="http://schemas.microsoft.com/office/drawing/2014/main" id="{AD37848C-4D38-3128-9D8B-59A1BBF7F8E9}"/>
                </a:ext>
              </a:extLst>
            </p:cNvPr>
            <p:cNvCxnSpPr>
              <a:cxnSpLocks/>
              <a:stCxn id="146" idx="0"/>
              <a:endCxn id="14" idx="4"/>
            </p:cNvCxnSpPr>
            <p:nvPr/>
          </p:nvCxnSpPr>
          <p:spPr>
            <a:xfrm flipH="1" flipV="1">
              <a:off x="2914435" y="3571875"/>
              <a:ext cx="362284" cy="872422"/>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grpSp>
      <p:grpSp>
        <p:nvGrpSpPr>
          <p:cNvPr id="86" name="Group 85">
            <a:extLst>
              <a:ext uri="{FF2B5EF4-FFF2-40B4-BE49-F238E27FC236}">
                <a16:creationId xmlns:a16="http://schemas.microsoft.com/office/drawing/2014/main" id="{1A2770C1-79D9-396D-1148-A00FA98D7DE5}"/>
              </a:ext>
            </a:extLst>
          </p:cNvPr>
          <p:cNvGrpSpPr/>
          <p:nvPr/>
        </p:nvGrpSpPr>
        <p:grpSpPr>
          <a:xfrm>
            <a:off x="8538447" y="12749845"/>
            <a:ext cx="5014524" cy="4318453"/>
            <a:chOff x="7079027" y="1800940"/>
            <a:chExt cx="5014524" cy="4318453"/>
          </a:xfrm>
        </p:grpSpPr>
        <p:sp>
          <p:nvSpPr>
            <p:cNvPr id="87" name="TextBox 2">
              <a:extLst>
                <a:ext uri="{FF2B5EF4-FFF2-40B4-BE49-F238E27FC236}">
                  <a16:creationId xmlns:a16="http://schemas.microsoft.com/office/drawing/2014/main" id="{7F11E243-AC6D-16E5-CC2D-EE0106D89765}"/>
                </a:ext>
              </a:extLst>
            </p:cNvPr>
            <p:cNvSpPr txBox="1"/>
            <p:nvPr/>
          </p:nvSpPr>
          <p:spPr>
            <a:xfrm>
              <a:off x="7079027" y="2933479"/>
              <a:ext cx="6689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50000"/>
                      <a:lumOff val="50000"/>
                    </a:schemeClr>
                  </a:solidFill>
                </a:rPr>
                <a:t>type</a:t>
              </a:r>
            </a:p>
          </p:txBody>
        </p:sp>
        <p:sp>
          <p:nvSpPr>
            <p:cNvPr id="88" name="TextBox 3">
              <a:extLst>
                <a:ext uri="{FF2B5EF4-FFF2-40B4-BE49-F238E27FC236}">
                  <a16:creationId xmlns:a16="http://schemas.microsoft.com/office/drawing/2014/main" id="{62C9FA20-7EED-75A6-DEF9-B7C2F117E20E}"/>
                </a:ext>
              </a:extLst>
            </p:cNvPr>
            <p:cNvSpPr txBox="1"/>
            <p:nvPr/>
          </p:nvSpPr>
          <p:spPr>
            <a:xfrm>
              <a:off x="9176856" y="2937567"/>
              <a:ext cx="6689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50000"/>
                      <a:lumOff val="50000"/>
                    </a:schemeClr>
                  </a:solidFill>
                </a:rPr>
                <a:t>type</a:t>
              </a:r>
            </a:p>
          </p:txBody>
        </p:sp>
        <p:sp>
          <p:nvSpPr>
            <p:cNvPr id="89" name="TextBox 4">
              <a:extLst>
                <a:ext uri="{FF2B5EF4-FFF2-40B4-BE49-F238E27FC236}">
                  <a16:creationId xmlns:a16="http://schemas.microsoft.com/office/drawing/2014/main" id="{881EB8F6-F11C-E3C8-ADE8-4790F1955CFB}"/>
                </a:ext>
              </a:extLst>
            </p:cNvPr>
            <p:cNvSpPr txBox="1"/>
            <p:nvPr/>
          </p:nvSpPr>
          <p:spPr>
            <a:xfrm>
              <a:off x="9035791" y="3902181"/>
              <a:ext cx="6689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50000"/>
                      <a:lumOff val="50000"/>
                    </a:schemeClr>
                  </a:solidFill>
                </a:rPr>
                <a:t>in</a:t>
              </a:r>
            </a:p>
          </p:txBody>
        </p:sp>
        <p:sp>
          <p:nvSpPr>
            <p:cNvPr id="90" name="TextBox 5">
              <a:extLst>
                <a:ext uri="{FF2B5EF4-FFF2-40B4-BE49-F238E27FC236}">
                  <a16:creationId xmlns:a16="http://schemas.microsoft.com/office/drawing/2014/main" id="{ABA78094-6752-3421-26DC-FB4F20F99FE9}"/>
                </a:ext>
              </a:extLst>
            </p:cNvPr>
            <p:cNvSpPr txBox="1"/>
            <p:nvPr/>
          </p:nvSpPr>
          <p:spPr>
            <a:xfrm>
              <a:off x="9728070" y="3920805"/>
              <a:ext cx="6689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50000"/>
                      <a:lumOff val="50000"/>
                    </a:schemeClr>
                  </a:solidFill>
                </a:rPr>
                <a:t>out</a:t>
              </a:r>
            </a:p>
          </p:txBody>
        </p:sp>
        <p:sp>
          <p:nvSpPr>
            <p:cNvPr id="91" name="Rectangle 90">
              <a:extLst>
                <a:ext uri="{FF2B5EF4-FFF2-40B4-BE49-F238E27FC236}">
                  <a16:creationId xmlns:a16="http://schemas.microsoft.com/office/drawing/2014/main" id="{3986D072-9456-9851-3A41-6F88A5EECB60}"/>
                </a:ext>
              </a:extLst>
            </p:cNvPr>
            <p:cNvSpPr/>
            <p:nvPr/>
          </p:nvSpPr>
          <p:spPr>
            <a:xfrm>
              <a:off x="7356430" y="3558525"/>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solidFill>
                    <a:srgbClr val="7D3E05"/>
                  </a:solidFill>
                  <a:latin typeface="Consolas" panose="020B0609020204030204" pitchFamily="49" charset="0"/>
                </a:rPr>
                <a:t>Int</a:t>
              </a:r>
            </a:p>
          </p:txBody>
        </p:sp>
        <p:sp>
          <p:nvSpPr>
            <p:cNvPr id="92" name="Oval 91">
              <a:extLst>
                <a:ext uri="{FF2B5EF4-FFF2-40B4-BE49-F238E27FC236}">
                  <a16:creationId xmlns:a16="http://schemas.microsoft.com/office/drawing/2014/main" id="{35945597-72B9-8DE9-26CB-A0B92A0EF6D6}"/>
                </a:ext>
              </a:extLst>
            </p:cNvPr>
            <p:cNvSpPr/>
            <p:nvPr/>
          </p:nvSpPr>
          <p:spPr>
            <a:xfrm>
              <a:off x="8452908" y="1800940"/>
              <a:ext cx="548640" cy="54864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i="1" dirty="0"/>
                <a:t>var</a:t>
              </a:r>
              <a:endParaRPr lang="en-US" sz="1600" i="1" baseline="-25000" dirty="0"/>
            </a:p>
          </p:txBody>
        </p:sp>
        <p:sp>
          <p:nvSpPr>
            <p:cNvPr id="93" name="Rectangle 92">
              <a:extLst>
                <a:ext uri="{FF2B5EF4-FFF2-40B4-BE49-F238E27FC236}">
                  <a16:creationId xmlns:a16="http://schemas.microsoft.com/office/drawing/2014/main" id="{E06C87BA-C5AD-FA5A-BF58-A5A2D0541702}"/>
                </a:ext>
              </a:extLst>
            </p:cNvPr>
            <p:cNvSpPr/>
            <p:nvPr/>
          </p:nvSpPr>
          <p:spPr>
            <a:xfrm>
              <a:off x="7448893" y="2486899"/>
              <a:ext cx="457200"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solidFill>
                    <a:schemeClr val="tx1"/>
                  </a:solidFill>
                  <a:latin typeface="Consolas" panose="020B0609020204030204" pitchFamily="49" charset="0"/>
                </a:rPr>
                <a:t>x</a:t>
              </a:r>
            </a:p>
          </p:txBody>
        </p:sp>
        <p:cxnSp>
          <p:nvCxnSpPr>
            <p:cNvPr id="94" name="Straight Arrow Connector 93">
              <a:extLst>
                <a:ext uri="{FF2B5EF4-FFF2-40B4-BE49-F238E27FC236}">
                  <a16:creationId xmlns:a16="http://schemas.microsoft.com/office/drawing/2014/main" id="{08B965A9-4CBC-AD0A-412E-D5A3D3E0585A}"/>
                </a:ext>
              </a:extLst>
            </p:cNvPr>
            <p:cNvCxnSpPr>
              <a:cxnSpLocks/>
              <a:stCxn id="46" idx="0"/>
              <a:endCxn id="45" idx="3"/>
            </p:cNvCxnSpPr>
            <p:nvPr/>
          </p:nvCxnSpPr>
          <p:spPr>
            <a:xfrm flipV="1">
              <a:off x="7677493" y="2269234"/>
              <a:ext cx="855761" cy="21766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95" name="Oval 94">
              <a:extLst>
                <a:ext uri="{FF2B5EF4-FFF2-40B4-BE49-F238E27FC236}">
                  <a16:creationId xmlns:a16="http://schemas.microsoft.com/office/drawing/2014/main" id="{BE3B1E5C-DBB4-D7A8-5D94-86ED8EEF5B82}"/>
                </a:ext>
              </a:extLst>
            </p:cNvPr>
            <p:cNvSpPr/>
            <p:nvPr/>
          </p:nvSpPr>
          <p:spPr>
            <a:xfrm>
              <a:off x="7586053" y="3153198"/>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i="1" baseline="-25000" dirty="0"/>
            </a:p>
          </p:txBody>
        </p:sp>
        <p:cxnSp>
          <p:nvCxnSpPr>
            <p:cNvPr id="96" name="Straight Arrow Connector 95">
              <a:extLst>
                <a:ext uri="{FF2B5EF4-FFF2-40B4-BE49-F238E27FC236}">
                  <a16:creationId xmlns:a16="http://schemas.microsoft.com/office/drawing/2014/main" id="{613BDE53-4D9D-D25E-295A-23FEFA1D2A82}"/>
                </a:ext>
              </a:extLst>
            </p:cNvPr>
            <p:cNvCxnSpPr>
              <a:cxnSpLocks/>
              <a:stCxn id="44" idx="0"/>
              <a:endCxn id="48" idx="4"/>
            </p:cNvCxnSpPr>
            <p:nvPr/>
          </p:nvCxnSpPr>
          <p:spPr>
            <a:xfrm flipV="1">
              <a:off x="7677493" y="3336078"/>
              <a:ext cx="0" cy="222447"/>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D7382C86-92E3-02BB-F08F-57227C2B749F}"/>
                </a:ext>
              </a:extLst>
            </p:cNvPr>
            <p:cNvCxnSpPr>
              <a:cxnSpLocks/>
              <a:stCxn id="48" idx="0"/>
              <a:endCxn id="46" idx="2"/>
            </p:cNvCxnSpPr>
            <p:nvPr/>
          </p:nvCxnSpPr>
          <p:spPr>
            <a:xfrm flipV="1">
              <a:off x="7677493" y="2944099"/>
              <a:ext cx="0" cy="209099"/>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98" name="Rectangle 97">
              <a:extLst>
                <a:ext uri="{FF2B5EF4-FFF2-40B4-BE49-F238E27FC236}">
                  <a16:creationId xmlns:a16="http://schemas.microsoft.com/office/drawing/2014/main" id="{8977285C-6745-CFA2-6C15-FA17906F38F5}"/>
                </a:ext>
              </a:extLst>
            </p:cNvPr>
            <p:cNvSpPr/>
            <p:nvPr/>
          </p:nvSpPr>
          <p:spPr>
            <a:xfrm>
              <a:off x="9452621" y="2486899"/>
              <a:ext cx="577763" cy="457200"/>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a:solidFill>
                    <a:schemeClr val="tx1"/>
                  </a:solidFill>
                  <a:latin typeface="Consolas" panose="020B0609020204030204" pitchFamily="49" charset="0"/>
                </a:rPr>
                <a:t>map</a:t>
              </a:r>
            </a:p>
          </p:txBody>
        </p:sp>
        <p:cxnSp>
          <p:nvCxnSpPr>
            <p:cNvPr id="99" name="Straight Arrow Connector 98">
              <a:extLst>
                <a:ext uri="{FF2B5EF4-FFF2-40B4-BE49-F238E27FC236}">
                  <a16:creationId xmlns:a16="http://schemas.microsoft.com/office/drawing/2014/main" id="{A61D841D-AC2D-6A4E-C3F4-05F40D545148}"/>
                </a:ext>
              </a:extLst>
            </p:cNvPr>
            <p:cNvCxnSpPr>
              <a:cxnSpLocks/>
              <a:endCxn id="45" idx="5"/>
            </p:cNvCxnSpPr>
            <p:nvPr/>
          </p:nvCxnSpPr>
          <p:spPr>
            <a:xfrm flipH="1" flipV="1">
              <a:off x="8921202" y="2269234"/>
              <a:ext cx="820301" cy="217665"/>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00" name="Rectangle 99">
              <a:extLst>
                <a:ext uri="{FF2B5EF4-FFF2-40B4-BE49-F238E27FC236}">
                  <a16:creationId xmlns:a16="http://schemas.microsoft.com/office/drawing/2014/main" id="{C5F3753C-C72A-AD23-668E-E4F9EA7925A1}"/>
                </a:ext>
              </a:extLst>
            </p:cNvPr>
            <p:cNvSpPr/>
            <p:nvPr/>
          </p:nvSpPr>
          <p:spPr>
            <a:xfrm>
              <a:off x="9420440" y="3574304"/>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b="0" i="0" u="none" strike="noStrike" dirty="0">
                  <a:solidFill>
                    <a:srgbClr val="7D3E05"/>
                  </a:solidFill>
                  <a:effectLst/>
                  <a:latin typeface="Consolas" panose="020B0609020204030204" pitchFamily="49" charset="0"/>
                </a:rPr>
                <a:t>→</a:t>
              </a:r>
              <a:endParaRPr lang="en-US" sz="1600" dirty="0">
                <a:solidFill>
                  <a:srgbClr val="7D3E05"/>
                </a:solidFill>
                <a:latin typeface="Consolas" panose="020B0609020204030204" pitchFamily="49" charset="0"/>
              </a:endParaRPr>
            </a:p>
          </p:txBody>
        </p:sp>
        <p:sp>
          <p:nvSpPr>
            <p:cNvPr id="101" name="Oval 100">
              <a:extLst>
                <a:ext uri="{FF2B5EF4-FFF2-40B4-BE49-F238E27FC236}">
                  <a16:creationId xmlns:a16="http://schemas.microsoft.com/office/drawing/2014/main" id="{5D4DE6C1-C335-42AB-E245-1CBBD39785C6}"/>
                </a:ext>
              </a:extLst>
            </p:cNvPr>
            <p:cNvSpPr/>
            <p:nvPr/>
          </p:nvSpPr>
          <p:spPr>
            <a:xfrm>
              <a:off x="9650063" y="3168977"/>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i="1" baseline="-25000" dirty="0"/>
            </a:p>
          </p:txBody>
        </p:sp>
        <p:cxnSp>
          <p:nvCxnSpPr>
            <p:cNvPr id="102" name="Straight Arrow Connector 101">
              <a:extLst>
                <a:ext uri="{FF2B5EF4-FFF2-40B4-BE49-F238E27FC236}">
                  <a16:creationId xmlns:a16="http://schemas.microsoft.com/office/drawing/2014/main" id="{1829F032-2383-E8B5-412D-E93C0E96F345}"/>
                </a:ext>
              </a:extLst>
            </p:cNvPr>
            <p:cNvCxnSpPr>
              <a:cxnSpLocks/>
              <a:stCxn id="65" idx="0"/>
              <a:endCxn id="66" idx="4"/>
            </p:cNvCxnSpPr>
            <p:nvPr/>
          </p:nvCxnSpPr>
          <p:spPr>
            <a:xfrm flipV="1">
              <a:off x="9741503" y="3351857"/>
              <a:ext cx="0" cy="222447"/>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04" name="Oval 103">
              <a:extLst>
                <a:ext uri="{FF2B5EF4-FFF2-40B4-BE49-F238E27FC236}">
                  <a16:creationId xmlns:a16="http://schemas.microsoft.com/office/drawing/2014/main" id="{EBF5F845-413E-BAF3-A34D-EDD0A2D5EC02}"/>
                </a:ext>
              </a:extLst>
            </p:cNvPr>
            <p:cNvSpPr/>
            <p:nvPr/>
          </p:nvSpPr>
          <p:spPr>
            <a:xfrm>
              <a:off x="9242375" y="4209982"/>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i="1" baseline="-25000" dirty="0"/>
            </a:p>
          </p:txBody>
        </p:sp>
        <p:cxnSp>
          <p:nvCxnSpPr>
            <p:cNvPr id="105" name="Straight Arrow Connector 104">
              <a:extLst>
                <a:ext uri="{FF2B5EF4-FFF2-40B4-BE49-F238E27FC236}">
                  <a16:creationId xmlns:a16="http://schemas.microsoft.com/office/drawing/2014/main" id="{3F805AE5-5E90-8CB2-CC55-37D58E449CC3}"/>
                </a:ext>
              </a:extLst>
            </p:cNvPr>
            <p:cNvCxnSpPr>
              <a:cxnSpLocks/>
              <a:endCxn id="65" idx="2"/>
            </p:cNvCxnSpPr>
            <p:nvPr/>
          </p:nvCxnSpPr>
          <p:spPr>
            <a:xfrm flipV="1">
              <a:off x="9398473" y="3939429"/>
              <a:ext cx="343030" cy="297335"/>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06" name="Oval 105">
              <a:extLst>
                <a:ext uri="{FF2B5EF4-FFF2-40B4-BE49-F238E27FC236}">
                  <a16:creationId xmlns:a16="http://schemas.microsoft.com/office/drawing/2014/main" id="{02CB65AF-BB8D-9517-6836-87813376A576}"/>
                </a:ext>
              </a:extLst>
            </p:cNvPr>
            <p:cNvSpPr/>
            <p:nvPr/>
          </p:nvSpPr>
          <p:spPr>
            <a:xfrm>
              <a:off x="10019256" y="4209982"/>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i="1" baseline="-25000" dirty="0"/>
            </a:p>
          </p:txBody>
        </p:sp>
        <p:cxnSp>
          <p:nvCxnSpPr>
            <p:cNvPr id="107" name="Straight Arrow Connector 106">
              <a:extLst>
                <a:ext uri="{FF2B5EF4-FFF2-40B4-BE49-F238E27FC236}">
                  <a16:creationId xmlns:a16="http://schemas.microsoft.com/office/drawing/2014/main" id="{4278C2D1-EBB8-D13D-832B-FE1CB70182FE}"/>
                </a:ext>
              </a:extLst>
            </p:cNvPr>
            <p:cNvCxnSpPr>
              <a:cxnSpLocks/>
              <a:stCxn id="81" idx="1"/>
              <a:endCxn id="65" idx="2"/>
            </p:cNvCxnSpPr>
            <p:nvPr/>
          </p:nvCxnSpPr>
          <p:spPr>
            <a:xfrm flipH="1" flipV="1">
              <a:off x="9741503" y="3939429"/>
              <a:ext cx="304535" cy="297335"/>
            </a:xfrm>
            <a:prstGeom prst="straightConnector1">
              <a:avLst/>
            </a:prstGeom>
            <a:ln w="12700">
              <a:tailEnd type="triangle" w="med" len="lg"/>
            </a:ln>
          </p:spPr>
          <p:style>
            <a:lnRef idx="1">
              <a:schemeClr val="dk1"/>
            </a:lnRef>
            <a:fillRef idx="0">
              <a:schemeClr val="dk1"/>
            </a:fillRef>
            <a:effectRef idx="0">
              <a:schemeClr val="dk1"/>
            </a:effectRef>
            <a:fontRef idx="minor">
              <a:schemeClr val="tx1"/>
            </a:fontRef>
          </p:style>
        </p:cxnSp>
        <p:sp>
          <p:nvSpPr>
            <p:cNvPr id="108" name="Rectangle 107">
              <a:extLst>
                <a:ext uri="{FF2B5EF4-FFF2-40B4-BE49-F238E27FC236}">
                  <a16:creationId xmlns:a16="http://schemas.microsoft.com/office/drawing/2014/main" id="{64F4F4B7-2FF1-F63A-3A65-5082B3867861}"/>
                </a:ext>
              </a:extLst>
            </p:cNvPr>
            <p:cNvSpPr/>
            <p:nvPr/>
          </p:nvSpPr>
          <p:spPr>
            <a:xfrm>
              <a:off x="8737093" y="4537814"/>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b="0" i="0" u="none" strike="noStrike" dirty="0">
                  <a:solidFill>
                    <a:srgbClr val="7D3E05"/>
                  </a:solidFill>
                  <a:effectLst/>
                  <a:latin typeface="Consolas" panose="020B0609020204030204" pitchFamily="49" charset="0"/>
                </a:rPr>
                <a:t>→</a:t>
              </a:r>
              <a:endParaRPr lang="en-US" sz="1600" dirty="0">
                <a:solidFill>
                  <a:srgbClr val="7D3E05"/>
                </a:solidFill>
                <a:latin typeface="Consolas" panose="020B0609020204030204" pitchFamily="49" charset="0"/>
              </a:endParaRPr>
            </a:p>
          </p:txBody>
        </p:sp>
        <p:sp>
          <p:nvSpPr>
            <p:cNvPr id="110" name="Oval 109">
              <a:extLst>
                <a:ext uri="{FF2B5EF4-FFF2-40B4-BE49-F238E27FC236}">
                  <a16:creationId xmlns:a16="http://schemas.microsoft.com/office/drawing/2014/main" id="{AF49A3D6-BFEE-DD6D-7B91-2B7EC7874116}"/>
                </a:ext>
              </a:extLst>
            </p:cNvPr>
            <p:cNvSpPr/>
            <p:nvPr/>
          </p:nvSpPr>
          <p:spPr>
            <a:xfrm>
              <a:off x="8787802" y="5441954"/>
              <a:ext cx="512259" cy="498107"/>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nchorCtr="0"/>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i="1" dirty="0"/>
                <a:t>any</a:t>
              </a:r>
            </a:p>
          </p:txBody>
        </p:sp>
        <p:cxnSp>
          <p:nvCxnSpPr>
            <p:cNvPr id="111" name="Straight Arrow Connector 21">
              <a:extLst>
                <a:ext uri="{FF2B5EF4-FFF2-40B4-BE49-F238E27FC236}">
                  <a16:creationId xmlns:a16="http://schemas.microsoft.com/office/drawing/2014/main" id="{65665B72-1FC6-8807-80DD-D99A04B80EE8}"/>
                </a:ext>
              </a:extLst>
            </p:cNvPr>
            <p:cNvCxnSpPr>
              <a:cxnSpLocks/>
              <a:stCxn id="106" idx="2"/>
              <a:endCxn id="92" idx="1"/>
            </p:cNvCxnSpPr>
            <p:nvPr/>
          </p:nvCxnSpPr>
          <p:spPr>
            <a:xfrm rot="10800000">
              <a:off x="8737094" y="4720378"/>
              <a:ext cx="50709" cy="970631"/>
            </a:xfrm>
            <a:prstGeom prst="curvedConnector3">
              <a:avLst>
                <a:gd name="adj1" fmla="val 550808"/>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2" name="Straight Arrow Connector 21">
              <a:extLst>
                <a:ext uri="{FF2B5EF4-FFF2-40B4-BE49-F238E27FC236}">
                  <a16:creationId xmlns:a16="http://schemas.microsoft.com/office/drawing/2014/main" id="{2F7575C9-2FB4-E341-25EB-5ABE221A29CC}"/>
                </a:ext>
              </a:extLst>
            </p:cNvPr>
            <p:cNvCxnSpPr>
              <a:cxnSpLocks/>
              <a:stCxn id="106" idx="6"/>
              <a:endCxn id="92" idx="3"/>
            </p:cNvCxnSpPr>
            <p:nvPr/>
          </p:nvCxnSpPr>
          <p:spPr>
            <a:xfrm flipV="1">
              <a:off x="9300061" y="4720377"/>
              <a:ext cx="79158" cy="970631"/>
            </a:xfrm>
            <a:prstGeom prst="curvedConnector3">
              <a:avLst>
                <a:gd name="adj1" fmla="val 388790"/>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13" name="Rectangle 112">
              <a:extLst>
                <a:ext uri="{FF2B5EF4-FFF2-40B4-BE49-F238E27FC236}">
                  <a16:creationId xmlns:a16="http://schemas.microsoft.com/office/drawing/2014/main" id="{83E40863-FF4F-9183-89B2-ACDD22BD2EA5}"/>
                </a:ext>
              </a:extLst>
            </p:cNvPr>
            <p:cNvSpPr/>
            <p:nvPr/>
          </p:nvSpPr>
          <p:spPr>
            <a:xfrm>
              <a:off x="10075998" y="4537814"/>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b="0" i="0" u="none" strike="noStrike" dirty="0">
                  <a:solidFill>
                    <a:srgbClr val="7D3E05"/>
                  </a:solidFill>
                  <a:effectLst/>
                  <a:latin typeface="Consolas" panose="020B0609020204030204" pitchFamily="49" charset="0"/>
                </a:rPr>
                <a:t>→</a:t>
              </a:r>
              <a:endParaRPr lang="en-US" sz="1600" dirty="0">
                <a:solidFill>
                  <a:srgbClr val="7D3E05"/>
                </a:solidFill>
                <a:latin typeface="Consolas" panose="020B0609020204030204" pitchFamily="49" charset="0"/>
              </a:endParaRPr>
            </a:p>
          </p:txBody>
        </p:sp>
        <p:cxnSp>
          <p:nvCxnSpPr>
            <p:cNvPr id="114" name="Straight Arrow Connector 113">
              <a:extLst>
                <a:ext uri="{FF2B5EF4-FFF2-40B4-BE49-F238E27FC236}">
                  <a16:creationId xmlns:a16="http://schemas.microsoft.com/office/drawing/2014/main" id="{C68AAA13-F349-BEAF-75A2-C6A614B2E3C3}"/>
                </a:ext>
              </a:extLst>
            </p:cNvPr>
            <p:cNvCxnSpPr>
              <a:cxnSpLocks/>
              <a:stCxn id="117" idx="0"/>
              <a:endCxn id="81" idx="5"/>
            </p:cNvCxnSpPr>
            <p:nvPr/>
          </p:nvCxnSpPr>
          <p:spPr>
            <a:xfrm flipH="1" flipV="1">
              <a:off x="10175354" y="4366080"/>
              <a:ext cx="221707" cy="171734"/>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15" name="Oval 114">
              <a:extLst>
                <a:ext uri="{FF2B5EF4-FFF2-40B4-BE49-F238E27FC236}">
                  <a16:creationId xmlns:a16="http://schemas.microsoft.com/office/drawing/2014/main" id="{A8E1632F-F39F-8741-9EA6-12E998DB8ACE}"/>
                </a:ext>
              </a:extLst>
            </p:cNvPr>
            <p:cNvSpPr/>
            <p:nvPr/>
          </p:nvSpPr>
          <p:spPr>
            <a:xfrm>
              <a:off x="10312047" y="5074673"/>
              <a:ext cx="182880" cy="182880"/>
            </a:xfrm>
            <a:prstGeom prst="ellipse">
              <a:avLst/>
            </a:prstGeom>
          </p:spPr>
          <p:style>
            <a:lnRef idx="2">
              <a:schemeClr val="dk1"/>
            </a:lnRef>
            <a:fillRef idx="1">
              <a:schemeClr val="lt1"/>
            </a:fillRef>
            <a:effectRef idx="0">
              <a:schemeClr val="dk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i="1" baseline="-25000" dirty="0"/>
            </a:p>
          </p:txBody>
        </p:sp>
        <p:cxnSp>
          <p:nvCxnSpPr>
            <p:cNvPr id="116" name="Straight Arrow Connector 21">
              <a:extLst>
                <a:ext uri="{FF2B5EF4-FFF2-40B4-BE49-F238E27FC236}">
                  <a16:creationId xmlns:a16="http://schemas.microsoft.com/office/drawing/2014/main" id="{7847170A-28D0-FFE7-99C6-3DEF7A26EDCF}"/>
                </a:ext>
              </a:extLst>
            </p:cNvPr>
            <p:cNvCxnSpPr>
              <a:cxnSpLocks/>
              <a:stCxn id="123" idx="6"/>
              <a:endCxn id="117" idx="3"/>
            </p:cNvCxnSpPr>
            <p:nvPr/>
          </p:nvCxnSpPr>
          <p:spPr>
            <a:xfrm flipV="1">
              <a:off x="10494927" y="4720377"/>
              <a:ext cx="223197" cy="445736"/>
            </a:xfrm>
            <a:prstGeom prst="curvedConnector3">
              <a:avLst>
                <a:gd name="adj1" fmla="val 20242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17" name="Straight Arrow Connector 21">
              <a:extLst>
                <a:ext uri="{FF2B5EF4-FFF2-40B4-BE49-F238E27FC236}">
                  <a16:creationId xmlns:a16="http://schemas.microsoft.com/office/drawing/2014/main" id="{FFC22531-8890-61B7-5014-DC825F535F63}"/>
                </a:ext>
              </a:extLst>
            </p:cNvPr>
            <p:cNvCxnSpPr>
              <a:cxnSpLocks/>
              <a:stCxn id="123" idx="2"/>
              <a:endCxn id="117" idx="1"/>
            </p:cNvCxnSpPr>
            <p:nvPr/>
          </p:nvCxnSpPr>
          <p:spPr>
            <a:xfrm rot="10800000">
              <a:off x="10075999" y="4720377"/>
              <a:ext cx="236049" cy="445736"/>
            </a:xfrm>
            <a:prstGeom prst="curvedConnector3">
              <a:avLst>
                <a:gd name="adj1" fmla="val 196844"/>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18" name="Rectangle 117">
              <a:extLst>
                <a:ext uri="{FF2B5EF4-FFF2-40B4-BE49-F238E27FC236}">
                  <a16:creationId xmlns:a16="http://schemas.microsoft.com/office/drawing/2014/main" id="{E1FBB1C7-8C9C-BEFE-3642-A7805BF22BA0}"/>
                </a:ext>
              </a:extLst>
            </p:cNvPr>
            <p:cNvSpPr/>
            <p:nvPr/>
          </p:nvSpPr>
          <p:spPr>
            <a:xfrm>
              <a:off x="10077740" y="5491659"/>
              <a:ext cx="642126" cy="365125"/>
            </a:xfrm>
            <a:prstGeom prst="rect">
              <a:avLst/>
            </a:prstGeom>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solidFill>
                    <a:srgbClr val="7D3E05"/>
                  </a:solidFill>
                  <a:latin typeface="Consolas" panose="020B0609020204030204" pitchFamily="49" charset="0"/>
                </a:rPr>
                <a:t>List</a:t>
              </a:r>
            </a:p>
          </p:txBody>
        </p:sp>
        <p:cxnSp>
          <p:nvCxnSpPr>
            <p:cNvPr id="119" name="Straight Arrow Connector 118">
              <a:extLst>
                <a:ext uri="{FF2B5EF4-FFF2-40B4-BE49-F238E27FC236}">
                  <a16:creationId xmlns:a16="http://schemas.microsoft.com/office/drawing/2014/main" id="{820639DC-75A2-C7A0-0DE3-51D00054B0D6}"/>
                </a:ext>
              </a:extLst>
            </p:cNvPr>
            <p:cNvCxnSpPr>
              <a:cxnSpLocks/>
              <a:stCxn id="131" idx="0"/>
              <a:endCxn id="123" idx="4"/>
            </p:cNvCxnSpPr>
            <p:nvPr/>
          </p:nvCxnSpPr>
          <p:spPr>
            <a:xfrm flipV="1">
              <a:off x="10398803" y="5257553"/>
              <a:ext cx="4684" cy="234106"/>
            </a:xfrm>
            <a:prstGeom prst="straightConnector1">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cxnSp>
          <p:nvCxnSpPr>
            <p:cNvPr id="120" name="Straight Arrow Connector 21">
              <a:extLst>
                <a:ext uri="{FF2B5EF4-FFF2-40B4-BE49-F238E27FC236}">
                  <a16:creationId xmlns:a16="http://schemas.microsoft.com/office/drawing/2014/main" id="{EA3FCA3D-CF11-9452-57A2-09145600A0CB}"/>
                </a:ext>
              </a:extLst>
            </p:cNvPr>
            <p:cNvCxnSpPr>
              <a:cxnSpLocks/>
              <a:stCxn id="106" idx="5"/>
              <a:endCxn id="131" idx="2"/>
            </p:cNvCxnSpPr>
            <p:nvPr/>
          </p:nvCxnSpPr>
          <p:spPr>
            <a:xfrm rot="5400000" flipH="1" flipV="1">
              <a:off x="9806756" y="5275069"/>
              <a:ext cx="10331" cy="1173761"/>
            </a:xfrm>
            <a:prstGeom prst="curvedConnector3">
              <a:avLst>
                <a:gd name="adj1" fmla="val -2918846"/>
              </a:avLst>
            </a:prstGeom>
            <a:ln w="12700">
              <a:solidFill>
                <a:schemeClr val="tx1"/>
              </a:solidFill>
              <a:tailEnd type="triangle" w="med" len="lg"/>
            </a:ln>
          </p:spPr>
          <p:style>
            <a:lnRef idx="1">
              <a:schemeClr val="dk1"/>
            </a:lnRef>
            <a:fillRef idx="0">
              <a:schemeClr val="dk1"/>
            </a:fillRef>
            <a:effectRef idx="0">
              <a:schemeClr val="dk1"/>
            </a:effectRef>
            <a:fontRef idx="minor">
              <a:schemeClr val="tx1"/>
            </a:fontRef>
          </p:style>
        </p:cxnSp>
        <p:sp>
          <p:nvSpPr>
            <p:cNvPr id="121" name="TextBox 36">
              <a:extLst>
                <a:ext uri="{FF2B5EF4-FFF2-40B4-BE49-F238E27FC236}">
                  <a16:creationId xmlns:a16="http://schemas.microsoft.com/office/drawing/2014/main" id="{01F3A523-2F36-771F-EFA1-9EE869F014B2}"/>
                </a:ext>
              </a:extLst>
            </p:cNvPr>
            <p:cNvSpPr txBox="1"/>
            <p:nvPr/>
          </p:nvSpPr>
          <p:spPr>
            <a:xfrm>
              <a:off x="8038573" y="5211575"/>
              <a:ext cx="6689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50000"/>
                      <a:lumOff val="50000"/>
                    </a:schemeClr>
                  </a:solidFill>
                </a:rPr>
                <a:t>in</a:t>
              </a:r>
            </a:p>
          </p:txBody>
        </p:sp>
        <p:sp>
          <p:nvSpPr>
            <p:cNvPr id="122" name="TextBox 37">
              <a:extLst>
                <a:ext uri="{FF2B5EF4-FFF2-40B4-BE49-F238E27FC236}">
                  <a16:creationId xmlns:a16="http://schemas.microsoft.com/office/drawing/2014/main" id="{9DE5D7A5-BAAD-13B8-F1A0-8805316714CA}"/>
                </a:ext>
              </a:extLst>
            </p:cNvPr>
            <p:cNvSpPr txBox="1"/>
            <p:nvPr/>
          </p:nvSpPr>
          <p:spPr>
            <a:xfrm>
              <a:off x="9420440" y="5211575"/>
              <a:ext cx="6689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50000"/>
                      <a:lumOff val="50000"/>
                    </a:schemeClr>
                  </a:solidFill>
                </a:rPr>
                <a:t>out</a:t>
              </a:r>
            </a:p>
          </p:txBody>
        </p:sp>
        <p:sp>
          <p:nvSpPr>
            <p:cNvPr id="123" name="TextBox 38">
              <a:extLst>
                <a:ext uri="{FF2B5EF4-FFF2-40B4-BE49-F238E27FC236}">
                  <a16:creationId xmlns:a16="http://schemas.microsoft.com/office/drawing/2014/main" id="{8EA78B11-A994-E938-C86C-2CE6F6E616C0}"/>
                </a:ext>
              </a:extLst>
            </p:cNvPr>
            <p:cNvSpPr txBox="1"/>
            <p:nvPr/>
          </p:nvSpPr>
          <p:spPr>
            <a:xfrm>
              <a:off x="9438467" y="4821183"/>
              <a:ext cx="6689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50000"/>
                      <a:lumOff val="50000"/>
                    </a:schemeClr>
                  </a:solidFill>
                </a:rPr>
                <a:t>in</a:t>
              </a:r>
            </a:p>
          </p:txBody>
        </p:sp>
        <p:sp>
          <p:nvSpPr>
            <p:cNvPr id="124" name="TextBox 39">
              <a:extLst>
                <a:ext uri="{FF2B5EF4-FFF2-40B4-BE49-F238E27FC236}">
                  <a16:creationId xmlns:a16="http://schemas.microsoft.com/office/drawing/2014/main" id="{5BCA6A77-8772-545F-87F1-45649C34666A}"/>
                </a:ext>
              </a:extLst>
            </p:cNvPr>
            <p:cNvSpPr txBox="1"/>
            <p:nvPr/>
          </p:nvSpPr>
          <p:spPr>
            <a:xfrm>
              <a:off x="10758764" y="4822860"/>
              <a:ext cx="6689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50000"/>
                      <a:lumOff val="50000"/>
                    </a:schemeClr>
                  </a:solidFill>
                </a:rPr>
                <a:t>out</a:t>
              </a:r>
            </a:p>
          </p:txBody>
        </p:sp>
        <p:sp>
          <p:nvSpPr>
            <p:cNvPr id="125" name="TextBox 40">
              <a:extLst>
                <a:ext uri="{FF2B5EF4-FFF2-40B4-BE49-F238E27FC236}">
                  <a16:creationId xmlns:a16="http://schemas.microsoft.com/office/drawing/2014/main" id="{E1A029DA-83ED-5493-D897-E44D27C049A5}"/>
                </a:ext>
              </a:extLst>
            </p:cNvPr>
            <p:cNvSpPr txBox="1"/>
            <p:nvPr/>
          </p:nvSpPr>
          <p:spPr>
            <a:xfrm>
              <a:off x="10239278" y="5842394"/>
              <a:ext cx="6689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solidFill>
                    <a:schemeClr val="tx1">
                      <a:lumMod val="50000"/>
                      <a:lumOff val="50000"/>
                    </a:schemeClr>
                  </a:solidFill>
                </a:rPr>
                <a:t>elem</a:t>
              </a:r>
              <a:endParaRPr lang="en-US" sz="1200" dirty="0">
                <a:solidFill>
                  <a:schemeClr val="tx1">
                    <a:lumMod val="50000"/>
                    <a:lumOff val="50000"/>
                  </a:schemeClr>
                </a:solidFill>
              </a:endParaRPr>
            </a:p>
          </p:txBody>
        </p:sp>
        <p:sp>
          <p:nvSpPr>
            <p:cNvPr id="126" name="TextBox 41">
              <a:extLst>
                <a:ext uri="{FF2B5EF4-FFF2-40B4-BE49-F238E27FC236}">
                  <a16:creationId xmlns:a16="http://schemas.microsoft.com/office/drawing/2014/main" id="{20AF6426-6225-F81D-F0E5-78EC75B77803}"/>
                </a:ext>
              </a:extLst>
            </p:cNvPr>
            <p:cNvSpPr txBox="1"/>
            <p:nvPr/>
          </p:nvSpPr>
          <p:spPr>
            <a:xfrm>
              <a:off x="9768880" y="2455382"/>
              <a:ext cx="2324671"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solidFill>
                    <a:srgbClr val="CB6608"/>
                  </a:solidFill>
                </a:rPr>
                <a:t>in.in=</a:t>
              </a:r>
              <a:r>
                <a:rPr lang="en-US" sz="1400" dirty="0" err="1">
                  <a:solidFill>
                    <a:srgbClr val="CB6608"/>
                  </a:solidFill>
                </a:rPr>
                <a:t>out.in.elem</a:t>
              </a:r>
              <a:endParaRPr lang="en-US" sz="1400" dirty="0">
                <a:solidFill>
                  <a:srgbClr val="CB6608"/>
                </a:solidFill>
              </a:endParaRPr>
            </a:p>
            <a:p>
              <a:pPr algn="ctr"/>
              <a:r>
                <a:rPr lang="en-US" sz="1400" dirty="0" err="1">
                  <a:solidFill>
                    <a:srgbClr val="CB6608"/>
                  </a:solidFill>
                </a:rPr>
                <a:t>in.out</a:t>
              </a:r>
              <a:r>
                <a:rPr lang="en-US" sz="1400" dirty="0">
                  <a:solidFill>
                    <a:srgbClr val="CB6608"/>
                  </a:solidFill>
                </a:rPr>
                <a:t>=</a:t>
              </a:r>
              <a:r>
                <a:rPr lang="en-US" sz="1400" dirty="0" err="1">
                  <a:solidFill>
                    <a:srgbClr val="CB6608"/>
                  </a:solidFill>
                </a:rPr>
                <a:t>out.out.elem</a:t>
              </a:r>
              <a:endParaRPr lang="en-US" sz="1400" dirty="0"/>
            </a:p>
          </p:txBody>
        </p:sp>
      </p:grpSp>
      <p:sp>
        <p:nvSpPr>
          <p:cNvPr id="5" name="Rectangle 4">
            <a:extLst>
              <a:ext uri="{FF2B5EF4-FFF2-40B4-BE49-F238E27FC236}">
                <a16:creationId xmlns:a16="http://schemas.microsoft.com/office/drawing/2014/main" id="{0B33357D-530F-A050-EE6C-6EE73C5EB810}"/>
              </a:ext>
            </a:extLst>
          </p:cNvPr>
          <p:cNvSpPr/>
          <p:nvPr/>
        </p:nvSpPr>
        <p:spPr>
          <a:xfrm>
            <a:off x="6238757" y="3625322"/>
            <a:ext cx="457103" cy="5976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79AF2EC-107B-31E8-8BF5-A0F561CC9D70}"/>
              </a:ext>
            </a:extLst>
          </p:cNvPr>
          <p:cNvPicPr>
            <a:picLocks noChangeAspect="1"/>
          </p:cNvPicPr>
          <p:nvPr/>
        </p:nvPicPr>
        <p:blipFill>
          <a:blip r:embed="rId3"/>
          <a:stretch>
            <a:fillRect/>
          </a:stretch>
        </p:blipFill>
        <p:spPr>
          <a:xfrm>
            <a:off x="3109013" y="3780677"/>
            <a:ext cx="4881693" cy="3042359"/>
          </a:xfrm>
          <a:prstGeom prst="rect">
            <a:avLst/>
          </a:prstGeom>
        </p:spPr>
      </p:pic>
      <p:pic>
        <p:nvPicPr>
          <p:cNvPr id="6" name="Picture 5" descr="Diagram&#10;&#10;Description automatically generated">
            <a:extLst>
              <a:ext uri="{FF2B5EF4-FFF2-40B4-BE49-F238E27FC236}">
                <a16:creationId xmlns:a16="http://schemas.microsoft.com/office/drawing/2014/main" id="{54C0B07F-2140-778A-D566-4D7A70A829AA}"/>
              </a:ext>
            </a:extLst>
          </p:cNvPr>
          <p:cNvPicPr>
            <a:picLocks noChangeAspect="1"/>
          </p:cNvPicPr>
          <p:nvPr/>
        </p:nvPicPr>
        <p:blipFill rotWithShape="1">
          <a:blip r:embed="rId4"/>
          <a:srcRect t="2590"/>
          <a:stretch/>
        </p:blipFill>
        <p:spPr>
          <a:xfrm>
            <a:off x="6141182" y="115813"/>
            <a:ext cx="5773209" cy="3976484"/>
          </a:xfrm>
          <a:prstGeom prst="rect">
            <a:avLst/>
          </a:prstGeom>
        </p:spPr>
      </p:pic>
      <p:sp>
        <p:nvSpPr>
          <p:cNvPr id="10" name="Rectangle 9">
            <a:extLst>
              <a:ext uri="{FF2B5EF4-FFF2-40B4-BE49-F238E27FC236}">
                <a16:creationId xmlns:a16="http://schemas.microsoft.com/office/drawing/2014/main" id="{6F179D0F-2001-3461-C649-2B5CD2BC8582}"/>
              </a:ext>
            </a:extLst>
          </p:cNvPr>
          <p:cNvSpPr/>
          <p:nvPr/>
        </p:nvSpPr>
        <p:spPr>
          <a:xfrm>
            <a:off x="5880306" y="3807827"/>
            <a:ext cx="635891" cy="40790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2CF4EC-1B03-A380-0AC3-3818EC53A3F2}"/>
              </a:ext>
            </a:extLst>
          </p:cNvPr>
          <p:cNvSpPr txBox="1"/>
          <p:nvPr/>
        </p:nvSpPr>
        <p:spPr>
          <a:xfrm>
            <a:off x="401316" y="598280"/>
            <a:ext cx="4406143" cy="5170646"/>
          </a:xfrm>
          <a:prstGeom prst="rect">
            <a:avLst/>
          </a:prstGeom>
          <a:noFill/>
        </p:spPr>
        <p:txBody>
          <a:bodyPr wrap="none" lIns="91440" tIns="45720" rIns="91440" bIns="45720" rtlCol="0" anchor="t">
            <a:spAutoFit/>
          </a:bodyPr>
          <a:lstStyle/>
          <a:p>
            <a:r>
              <a:rPr lang="en-US" sz="6600" b="1" dirty="0">
                <a:solidFill>
                  <a:schemeClr val="accent1"/>
                </a:solidFill>
                <a:latin typeface="+mj-lt"/>
              </a:rPr>
              <a:t>E</a:t>
            </a:r>
            <a:r>
              <a:rPr lang="en-US" sz="6600" b="1" dirty="0">
                <a:latin typeface="+mj-lt"/>
              </a:rPr>
              <a:t>quality-</a:t>
            </a:r>
            <a:endParaRPr lang="en-US" sz="6600" b="1" dirty="0">
              <a:latin typeface="+mj-lt"/>
              <a:ea typeface="Calibri"/>
              <a:cs typeface="Calibri"/>
            </a:endParaRPr>
          </a:p>
          <a:p>
            <a:r>
              <a:rPr lang="en-US" sz="6600" b="1" dirty="0">
                <a:solidFill>
                  <a:schemeClr val="accent1"/>
                </a:solidFill>
                <a:latin typeface="+mj-lt"/>
              </a:rPr>
              <a:t>C</a:t>
            </a:r>
            <a:r>
              <a:rPr lang="en-US" sz="6600" b="1" dirty="0">
                <a:latin typeface="+mj-lt"/>
              </a:rPr>
              <a:t>onstrained</a:t>
            </a:r>
            <a:endParaRPr lang="en-US" sz="6600" b="1">
              <a:latin typeface="+mj-lt"/>
              <a:ea typeface="Calibri"/>
              <a:cs typeface="Calibri"/>
            </a:endParaRPr>
          </a:p>
          <a:p>
            <a:r>
              <a:rPr lang="en-US" sz="6600" b="1" dirty="0">
                <a:solidFill>
                  <a:schemeClr val="accent1"/>
                </a:solidFill>
                <a:latin typeface="+mj-lt"/>
              </a:rPr>
              <a:t>T</a:t>
            </a:r>
            <a:r>
              <a:rPr lang="en-US" sz="6600" b="1" dirty="0">
                <a:latin typeface="+mj-lt"/>
              </a:rPr>
              <a:t>ree</a:t>
            </a:r>
            <a:endParaRPr lang="en-US" sz="6600" b="1" dirty="0">
              <a:latin typeface="+mj-lt"/>
              <a:ea typeface="Calibri"/>
              <a:cs typeface="Calibri"/>
            </a:endParaRPr>
          </a:p>
          <a:p>
            <a:r>
              <a:rPr lang="en-US" sz="6600" b="1" dirty="0">
                <a:solidFill>
                  <a:schemeClr val="accent1"/>
                </a:solidFill>
                <a:latin typeface="+mj-lt"/>
              </a:rPr>
              <a:t>A</a:t>
            </a:r>
            <a:r>
              <a:rPr lang="en-US" sz="6600" b="1" dirty="0">
                <a:latin typeface="+mj-lt"/>
              </a:rPr>
              <a:t>utomata</a:t>
            </a:r>
            <a:endParaRPr lang="en-US" sz="6600" b="1" dirty="0">
              <a:latin typeface="+mj-lt"/>
              <a:ea typeface="Calibri"/>
              <a:cs typeface="Calibri"/>
            </a:endParaRPr>
          </a:p>
          <a:p>
            <a:r>
              <a:rPr lang="en-US" sz="6600" b="1" dirty="0">
                <a:solidFill>
                  <a:schemeClr val="accent1"/>
                </a:solidFill>
                <a:latin typeface="+mj-lt"/>
              </a:rPr>
              <a:t>s</a:t>
            </a:r>
            <a:endParaRPr lang="en-US" sz="6600" b="1" dirty="0">
              <a:solidFill>
                <a:schemeClr val="accent1"/>
              </a:solidFill>
              <a:latin typeface="+mj-lt"/>
              <a:ea typeface="Calibri"/>
              <a:cs typeface="Calibri"/>
            </a:endParaRPr>
          </a:p>
        </p:txBody>
      </p:sp>
    </p:spTree>
    <p:extLst>
      <p:ext uri="{BB962C8B-B14F-4D97-AF65-F5344CB8AC3E}">
        <p14:creationId xmlns:p14="http://schemas.microsoft.com/office/powerpoint/2010/main" val="3351576636"/>
      </p:ext>
    </p:extLst>
  </p:cSld>
  <p:clrMapOvr>
    <a:masterClrMapping/>
  </p:clrMapOvr>
  <mc:AlternateContent xmlns:mc="http://schemas.openxmlformats.org/markup-compatibility/2006" xmlns:p14="http://schemas.microsoft.com/office/powerpoint/2010/main">
    <mc:Choice Requires="p14">
      <p:transition spd="slow" p14:dur="2000" advTm="24430"/>
    </mc:Choice>
    <mc:Fallback xmlns="">
      <p:transition spd="slow" advTm="2443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13E31D-E2AB-40D1-8B51-AFA5AFEF393A}" type="slidenum">
              <a:rPr lang="en-US" smtClean="0"/>
              <a:pPr/>
              <a:t>65</a:t>
            </a:fld>
            <a:endParaRPr lang="en-US" dirty="0"/>
          </a:p>
        </p:txBody>
      </p:sp>
      <p:sp>
        <p:nvSpPr>
          <p:cNvPr id="3" name="Title 1"/>
          <p:cNvSpPr txBox="1">
            <a:spLocks/>
          </p:cNvSpPr>
          <p:nvPr/>
        </p:nvSpPr>
        <p:spPr>
          <a:xfrm>
            <a:off x="1485621" y="198412"/>
            <a:ext cx="10096779" cy="641293"/>
          </a:xfrm>
          <a:prstGeom prst="rect">
            <a:avLst/>
          </a:prstGeom>
        </p:spPr>
        <p:txBody>
          <a:bodyPr lIns="91436" tIns="45718" rIns="91436" bIns="45718"/>
          <a:lstStyle>
            <a:lvl1pPr algn="ctr" defTabSz="609539" rtl="0" eaLnBrk="1" latinLnBrk="0" hangingPunct="1">
              <a:spcBef>
                <a:spcPct val="0"/>
              </a:spcBef>
              <a:buNone/>
              <a:defRPr sz="5900" kern="1200">
                <a:solidFill>
                  <a:schemeClr val="tx1"/>
                </a:solidFill>
                <a:latin typeface="+mj-lt"/>
                <a:ea typeface="+mj-ea"/>
                <a:cs typeface="+mj-cs"/>
              </a:defRPr>
            </a:lvl1pPr>
          </a:lstStyle>
          <a:p>
            <a:pPr algn="l"/>
            <a:r>
              <a:rPr lang="en-US" sz="4500" b="1" dirty="0">
                <a:solidFill>
                  <a:schemeClr val="accent4"/>
                </a:solidFill>
                <a:cs typeface="Arial Rounded MT Bold"/>
              </a:rPr>
              <a:t>Bonus: More on Binders</a:t>
            </a:r>
          </a:p>
        </p:txBody>
      </p:sp>
      <p:pic>
        <p:nvPicPr>
          <p:cNvPr id="4" name="Picture 3">
            <a:extLst>
              <a:ext uri="{FF2B5EF4-FFF2-40B4-BE49-F238E27FC236}">
                <a16:creationId xmlns:a16="http://schemas.microsoft.com/office/drawing/2014/main" id="{15B1BDA0-FA2E-38E1-E07A-7C6628551A26}"/>
              </a:ext>
            </a:extLst>
          </p:cNvPr>
          <p:cNvPicPr>
            <a:picLocks noChangeAspect="1"/>
          </p:cNvPicPr>
          <p:nvPr/>
        </p:nvPicPr>
        <p:blipFill>
          <a:blip r:embed="rId2"/>
          <a:stretch>
            <a:fillRect/>
          </a:stretch>
        </p:blipFill>
        <p:spPr>
          <a:xfrm>
            <a:off x="5797908" y="1454232"/>
            <a:ext cx="4039838" cy="4886071"/>
          </a:xfrm>
          <a:prstGeom prst="rect">
            <a:avLst/>
          </a:prstGeom>
        </p:spPr>
      </p:pic>
      <p:sp>
        <p:nvSpPr>
          <p:cNvPr id="5" name="TextBox 4">
            <a:extLst>
              <a:ext uri="{FF2B5EF4-FFF2-40B4-BE49-F238E27FC236}">
                <a16:creationId xmlns:a16="http://schemas.microsoft.com/office/drawing/2014/main" id="{1C87E2BB-D7FD-5642-1EAB-FE2F35BAFCD0}"/>
              </a:ext>
            </a:extLst>
          </p:cNvPr>
          <p:cNvSpPr txBox="1"/>
          <p:nvPr/>
        </p:nvSpPr>
        <p:spPr>
          <a:xfrm>
            <a:off x="919768" y="3006417"/>
            <a:ext cx="3334664" cy="969496"/>
          </a:xfrm>
          <a:prstGeom prst="rect">
            <a:avLst/>
          </a:prstGeom>
          <a:noFill/>
        </p:spPr>
        <p:txBody>
          <a:bodyPr wrap="square" rtlCol="0">
            <a:spAutoFit/>
          </a:bodyPr>
          <a:lstStyle/>
          <a:p>
            <a:r>
              <a:rPr lang="en-US" dirty="0"/>
              <a:t>(</a:t>
            </a:r>
            <a:r>
              <a:rPr lang="en-US" dirty="0" err="1"/>
              <a:t>λx ⟶</a:t>
            </a:r>
            <a:r>
              <a:rPr lang="en-US" dirty="0"/>
              <a:t> x : x : x : []) 1</a:t>
            </a:r>
          </a:p>
          <a:p>
            <a:r>
              <a:rPr lang="en-US" dirty="0"/>
              <a:t>(</a:t>
            </a:r>
            <a:r>
              <a:rPr lang="en-US" dirty="0" err="1"/>
              <a:t>λx ⟶</a:t>
            </a:r>
            <a:r>
              <a:rPr lang="en-US" dirty="0"/>
              <a:t> x : x : x : []) 2</a:t>
            </a:r>
          </a:p>
          <a:p>
            <a:endParaRPr lang="en-US" dirty="0"/>
          </a:p>
        </p:txBody>
      </p:sp>
      <p:sp>
        <p:nvSpPr>
          <p:cNvPr id="6" name="TextBox 5">
            <a:extLst>
              <a:ext uri="{FF2B5EF4-FFF2-40B4-BE49-F238E27FC236}">
                <a16:creationId xmlns:a16="http://schemas.microsoft.com/office/drawing/2014/main" id="{A9541868-3D64-8AD1-19ED-6FCD93856481}"/>
              </a:ext>
            </a:extLst>
          </p:cNvPr>
          <p:cNvSpPr txBox="1"/>
          <p:nvPr/>
        </p:nvSpPr>
        <p:spPr>
          <a:xfrm>
            <a:off x="98511" y="1226802"/>
            <a:ext cx="5941178" cy="384721"/>
          </a:xfrm>
          <a:prstGeom prst="rect">
            <a:avLst/>
          </a:prstGeom>
          <a:noFill/>
        </p:spPr>
        <p:txBody>
          <a:bodyPr wrap="none" rtlCol="0">
            <a:spAutoFit/>
          </a:bodyPr>
          <a:lstStyle/>
          <a:p>
            <a:r>
              <a:rPr lang="en-US" b="1"/>
              <a:t>Binders in e-graphs</a:t>
            </a:r>
            <a:r>
              <a:rPr lang="en-US"/>
              <a:t>: Explicit substitutions (main encoding)</a:t>
            </a:r>
          </a:p>
        </p:txBody>
      </p:sp>
      <p:sp>
        <p:nvSpPr>
          <p:cNvPr id="7" name="TextBox 6">
            <a:extLst>
              <a:ext uri="{FF2B5EF4-FFF2-40B4-BE49-F238E27FC236}">
                <a16:creationId xmlns:a16="http://schemas.microsoft.com/office/drawing/2014/main" id="{3061F693-D71C-E02D-7C31-487305E4BE75}"/>
              </a:ext>
            </a:extLst>
          </p:cNvPr>
          <p:cNvSpPr txBox="1"/>
          <p:nvPr/>
        </p:nvSpPr>
        <p:spPr>
          <a:xfrm>
            <a:off x="1269164" y="1552732"/>
            <a:ext cx="4585935" cy="384721"/>
          </a:xfrm>
          <a:prstGeom prst="rect">
            <a:avLst/>
          </a:prstGeom>
          <a:noFill/>
        </p:spPr>
        <p:txBody>
          <a:bodyPr wrap="none" rtlCol="0">
            <a:spAutoFit/>
          </a:bodyPr>
          <a:lstStyle/>
          <a:p>
            <a:r>
              <a:rPr lang="en-US" b="1"/>
              <a:t>In ECTA</a:t>
            </a:r>
            <a:r>
              <a:rPr lang="en-US"/>
              <a:t>: Native support for </a:t>
            </a:r>
            <a:r>
              <a:rPr lang="en-US" i="1"/>
              <a:t>reverse de Bruijn</a:t>
            </a:r>
          </a:p>
        </p:txBody>
      </p:sp>
      <p:sp>
        <p:nvSpPr>
          <p:cNvPr id="8" name="TextBox 7">
            <a:extLst>
              <a:ext uri="{FF2B5EF4-FFF2-40B4-BE49-F238E27FC236}">
                <a16:creationId xmlns:a16="http://schemas.microsoft.com/office/drawing/2014/main" id="{02FA2FA6-BA39-1044-67AA-4077F745297A}"/>
              </a:ext>
            </a:extLst>
          </p:cNvPr>
          <p:cNvSpPr txBox="1"/>
          <p:nvPr/>
        </p:nvSpPr>
        <p:spPr>
          <a:xfrm>
            <a:off x="1892614" y="3975913"/>
            <a:ext cx="5873724" cy="1261884"/>
          </a:xfrm>
          <a:prstGeom prst="rect">
            <a:avLst/>
          </a:prstGeom>
          <a:noFill/>
        </p:spPr>
        <p:txBody>
          <a:bodyPr wrap="none" rtlCol="0">
            <a:spAutoFit/>
          </a:bodyPr>
          <a:lstStyle/>
          <a:p>
            <a:r>
              <a:rPr lang="en-US"/>
              <a:t>Accepting terms:</a:t>
            </a:r>
          </a:p>
          <a:p>
            <a:endParaRPr lang="en-US">
              <a:latin typeface="Monaco" pitchFamily="2" charset="77"/>
            </a:endParaRPr>
          </a:p>
          <a:p>
            <a:r>
              <a:rPr lang="en-US">
                <a:latin typeface="Monaco" pitchFamily="2" charset="77"/>
              </a:rPr>
              <a:t>  instantiate(1, abstract(1, 1:1:1:[]))</a:t>
            </a:r>
          </a:p>
          <a:p>
            <a:r>
              <a:rPr lang="en-US">
                <a:latin typeface="Monaco" pitchFamily="2" charset="77"/>
              </a:rPr>
              <a:t>  instantiate(2, abstract(2, 2:2:2:[]))</a:t>
            </a:r>
          </a:p>
        </p:txBody>
      </p:sp>
      <p:sp>
        <p:nvSpPr>
          <p:cNvPr id="9" name="TextBox 8">
            <a:extLst>
              <a:ext uri="{FF2B5EF4-FFF2-40B4-BE49-F238E27FC236}">
                <a16:creationId xmlns:a16="http://schemas.microsoft.com/office/drawing/2014/main" id="{2751108F-BBD8-185D-FC31-106439952407}"/>
              </a:ext>
            </a:extLst>
          </p:cNvPr>
          <p:cNvSpPr txBox="1"/>
          <p:nvPr/>
        </p:nvSpPr>
        <p:spPr>
          <a:xfrm>
            <a:off x="243885" y="5822012"/>
            <a:ext cx="6758838" cy="677108"/>
          </a:xfrm>
          <a:prstGeom prst="rect">
            <a:avLst/>
          </a:prstGeom>
          <a:noFill/>
        </p:spPr>
        <p:txBody>
          <a:bodyPr wrap="none" rtlCol="0">
            <a:spAutoFit/>
          </a:bodyPr>
          <a:lstStyle/>
          <a:p>
            <a:r>
              <a:rPr lang="en-US" b="1"/>
              <a:t>E-graphs cannot share the representation of anti-unifiable terms.</a:t>
            </a:r>
          </a:p>
          <a:p>
            <a:r>
              <a:rPr lang="en-US" b="1"/>
              <a:t>But ECTAs can.</a:t>
            </a:r>
            <a:endParaRPr lang="en-US"/>
          </a:p>
        </p:txBody>
      </p:sp>
    </p:spTree>
    <p:extLst>
      <p:ext uri="{BB962C8B-B14F-4D97-AF65-F5344CB8AC3E}">
        <p14:creationId xmlns:p14="http://schemas.microsoft.com/office/powerpoint/2010/main" val="181918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38ADC0-21DC-781F-9821-0C9E231CA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130" y="1537634"/>
            <a:ext cx="5852172" cy="4389129"/>
          </a:xfrm>
          <a:prstGeom prst="rect">
            <a:avLst/>
          </a:prstGeom>
        </p:spPr>
      </p:pic>
      <p:sp>
        <p:nvSpPr>
          <p:cNvPr id="13" name="TextBox 12">
            <a:extLst>
              <a:ext uri="{FF2B5EF4-FFF2-40B4-BE49-F238E27FC236}">
                <a16:creationId xmlns:a16="http://schemas.microsoft.com/office/drawing/2014/main" id="{90B61BDA-1D1C-469B-0951-9691624D446D}"/>
              </a:ext>
            </a:extLst>
          </p:cNvPr>
          <p:cNvSpPr txBox="1"/>
          <p:nvPr/>
        </p:nvSpPr>
        <p:spPr>
          <a:xfrm>
            <a:off x="6361254" y="2078006"/>
            <a:ext cx="5213123" cy="707886"/>
          </a:xfrm>
          <a:prstGeom prst="rect">
            <a:avLst/>
          </a:prstGeom>
          <a:noFill/>
        </p:spPr>
        <p:txBody>
          <a:bodyPr wrap="square" rtlCol="0">
            <a:spAutoFit/>
          </a:bodyPr>
          <a:lstStyle/>
          <a:p>
            <a:pPr algn="ctr"/>
            <a:r>
              <a:rPr lang="en-US" sz="2000" dirty="0"/>
              <a:t>these benchmarks are larger</a:t>
            </a:r>
          </a:p>
          <a:p>
            <a:pPr algn="ctr"/>
            <a:r>
              <a:rPr lang="en-US" sz="2000" dirty="0"/>
              <a:t>and focus on higher-order functions</a:t>
            </a:r>
          </a:p>
        </p:txBody>
      </p:sp>
      <p:sp>
        <p:nvSpPr>
          <p:cNvPr id="14" name="TextBox 13">
            <a:extLst>
              <a:ext uri="{FF2B5EF4-FFF2-40B4-BE49-F238E27FC236}">
                <a16:creationId xmlns:a16="http://schemas.microsoft.com/office/drawing/2014/main" id="{260DF1B6-7078-F358-133E-12B18400E258}"/>
              </a:ext>
            </a:extLst>
          </p:cNvPr>
          <p:cNvSpPr txBox="1"/>
          <p:nvPr/>
        </p:nvSpPr>
        <p:spPr>
          <a:xfrm rot="21143992">
            <a:off x="7543207" y="3524714"/>
            <a:ext cx="2849215" cy="861774"/>
          </a:xfrm>
          <a:prstGeom prst="rect">
            <a:avLst/>
          </a:prstGeom>
          <a:solidFill>
            <a:srgbClr val="CB6608"/>
          </a:solidFill>
          <a:ln>
            <a:noFill/>
          </a:ln>
        </p:spPr>
        <p:txBody>
          <a:bodyPr wrap="square" lIns="0" tIns="0" rIns="0" bIns="0" rtlCol="0">
            <a:spAutoFit/>
          </a:bodyPr>
          <a:lstStyle/>
          <a:p>
            <a:pPr algn="ctr"/>
            <a:r>
              <a:rPr lang="en-US" sz="2800" dirty="0" err="1">
                <a:solidFill>
                  <a:schemeClr val="bg1"/>
                </a:solidFill>
              </a:rPr>
              <a:t>Hoogle</a:t>
            </a:r>
            <a:r>
              <a:rPr lang="en-US" sz="2800" dirty="0">
                <a:solidFill>
                  <a:schemeClr val="bg1"/>
                </a:solidFill>
              </a:rPr>
              <a:t>+: 3/19</a:t>
            </a:r>
            <a:br>
              <a:rPr lang="en-US" sz="2800" dirty="0">
                <a:solidFill>
                  <a:schemeClr val="bg1"/>
                </a:solidFill>
              </a:rPr>
            </a:br>
            <a:r>
              <a:rPr lang="en-US" sz="2800" dirty="0">
                <a:solidFill>
                  <a:schemeClr val="bg1"/>
                </a:solidFill>
              </a:rPr>
              <a:t>Hectare: 13/19</a:t>
            </a:r>
          </a:p>
        </p:txBody>
      </p:sp>
      <p:sp>
        <p:nvSpPr>
          <p:cNvPr id="15" name="Title 1">
            <a:extLst>
              <a:ext uri="{FF2B5EF4-FFF2-40B4-BE49-F238E27FC236}">
                <a16:creationId xmlns:a16="http://schemas.microsoft.com/office/drawing/2014/main" id="{24D7E646-E2E5-C7DD-1E5C-3326D0AA16D5}"/>
              </a:ext>
            </a:extLst>
          </p:cNvPr>
          <p:cNvSpPr txBox="1">
            <a:spLocks/>
          </p:cNvSpPr>
          <p:nvPr/>
        </p:nvSpPr>
        <p:spPr>
          <a:xfrm>
            <a:off x="609600" y="146271"/>
            <a:ext cx="10972800" cy="1143000"/>
          </a:xfrm>
          <a:prstGeom prst="rect">
            <a:avLst/>
          </a:prstGeom>
        </p:spPr>
        <p:txBody>
          <a:bodyPr/>
          <a:lstStyle>
            <a:lvl1pPr algn="ctr" defTabSz="609539" rtl="0" eaLnBrk="1" latinLnBrk="0" hangingPunct="1">
              <a:spcBef>
                <a:spcPct val="0"/>
              </a:spcBef>
              <a:buNone/>
              <a:defRPr sz="5900" kern="1200">
                <a:solidFill>
                  <a:schemeClr val="tx1"/>
                </a:solidFill>
                <a:latin typeface="+mj-lt"/>
                <a:ea typeface="+mj-ea"/>
                <a:cs typeface="+mj-cs"/>
              </a:defRPr>
            </a:lvl1pPr>
          </a:lstStyle>
          <a:p>
            <a:r>
              <a:rPr lang="en-US" sz="4800" dirty="0" err="1">
                <a:solidFill>
                  <a:schemeClr val="bg2">
                    <a:lumMod val="10000"/>
                  </a:schemeClr>
                </a:solidFill>
              </a:rPr>
              <a:t>Stackoverflow</a:t>
            </a:r>
            <a:r>
              <a:rPr lang="en-US" sz="4800" dirty="0">
                <a:solidFill>
                  <a:schemeClr val="bg2">
                    <a:lumMod val="10000"/>
                  </a:schemeClr>
                </a:solidFill>
              </a:rPr>
              <a:t> </a:t>
            </a:r>
            <a:r>
              <a:rPr lang="en-US" sz="4800" dirty="0" err="1">
                <a:solidFill>
                  <a:schemeClr val="bg2">
                    <a:lumMod val="10000"/>
                  </a:schemeClr>
                </a:solidFill>
              </a:rPr>
              <a:t>bechmarks</a:t>
            </a:r>
            <a:endParaRPr lang="en-US" sz="4800" dirty="0">
              <a:solidFill>
                <a:schemeClr val="bg2">
                  <a:lumMod val="10000"/>
                </a:schemeClr>
              </a:solidFill>
            </a:endParaRPr>
          </a:p>
        </p:txBody>
      </p:sp>
    </p:spTree>
    <p:extLst>
      <p:ext uri="{BB962C8B-B14F-4D97-AF65-F5344CB8AC3E}">
        <p14:creationId xmlns:p14="http://schemas.microsoft.com/office/powerpoint/2010/main" val="54658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02F1FBF-9503-1AC5-B9F7-697CAD1824B1}"/>
              </a:ext>
            </a:extLst>
          </p:cNvPr>
          <p:cNvSpPr txBox="1"/>
          <p:nvPr/>
        </p:nvSpPr>
        <p:spPr>
          <a:xfrm>
            <a:off x="2615499" y="4817847"/>
            <a:ext cx="4102276" cy="1323439"/>
          </a:xfrm>
          <a:prstGeom prst="rect">
            <a:avLst/>
          </a:prstGeom>
          <a:noFill/>
        </p:spPr>
        <p:txBody>
          <a:bodyPr wrap="square" rtlCol="0">
            <a:spAutoFit/>
          </a:bodyPr>
          <a:lstStyle/>
          <a:p>
            <a:pPr algn="ctr"/>
            <a:endParaRPr lang="en-US" sz="4000" dirty="0">
              <a:solidFill>
                <a:schemeClr val="tx1">
                  <a:lumMod val="65000"/>
                  <a:lumOff val="35000"/>
                </a:schemeClr>
              </a:solidFill>
            </a:endParaRPr>
          </a:p>
          <a:p>
            <a:pPr algn="ctr"/>
            <a:r>
              <a:rPr lang="en-US" sz="4000" dirty="0" err="1">
                <a:solidFill>
                  <a:schemeClr val="accent1"/>
                </a:solidFill>
                <a:latin typeface="+mj-lt"/>
              </a:rPr>
              <a:t>Hoogle</a:t>
            </a:r>
            <a:r>
              <a:rPr lang="en-US" sz="4000" dirty="0">
                <a:solidFill>
                  <a:schemeClr val="accent1"/>
                </a:solidFill>
                <a:latin typeface="+mj-lt"/>
              </a:rPr>
              <a:t>+</a:t>
            </a:r>
            <a:endParaRPr lang="en-US" sz="4000" dirty="0">
              <a:solidFill>
                <a:schemeClr val="accent1"/>
              </a:solidFill>
            </a:endParaRPr>
          </a:p>
        </p:txBody>
      </p:sp>
      <p:sp>
        <p:nvSpPr>
          <p:cNvPr id="27" name="TextBox 26">
            <a:extLst>
              <a:ext uri="{FF2B5EF4-FFF2-40B4-BE49-F238E27FC236}">
                <a16:creationId xmlns:a16="http://schemas.microsoft.com/office/drawing/2014/main" id="{BF17A149-C78B-8C89-A55C-1E45DD334754}"/>
              </a:ext>
            </a:extLst>
          </p:cNvPr>
          <p:cNvSpPr txBox="1"/>
          <p:nvPr/>
        </p:nvSpPr>
        <p:spPr>
          <a:xfrm>
            <a:off x="5872627" y="4856129"/>
            <a:ext cx="4102276" cy="1323439"/>
          </a:xfrm>
          <a:prstGeom prst="rect">
            <a:avLst/>
          </a:prstGeom>
          <a:noFill/>
        </p:spPr>
        <p:txBody>
          <a:bodyPr wrap="square" rtlCol="0">
            <a:spAutoFit/>
          </a:bodyPr>
          <a:lstStyle/>
          <a:p>
            <a:pPr algn="ctr"/>
            <a:endParaRPr lang="en-US" sz="4000" dirty="0">
              <a:solidFill>
                <a:schemeClr val="tx1">
                  <a:lumMod val="65000"/>
                  <a:lumOff val="35000"/>
                </a:schemeClr>
              </a:solidFill>
            </a:endParaRPr>
          </a:p>
          <a:p>
            <a:pPr algn="ctr"/>
            <a:r>
              <a:rPr lang="en-US" sz="4000" dirty="0">
                <a:solidFill>
                  <a:schemeClr val="accent5">
                    <a:lumMod val="50000"/>
                  </a:schemeClr>
                </a:solidFill>
                <a:latin typeface="+mj-lt"/>
              </a:rPr>
              <a:t>H</a:t>
            </a:r>
            <a:r>
              <a:rPr lang="en-US" sz="4000" dirty="0">
                <a:solidFill>
                  <a:schemeClr val="accent5">
                    <a:lumMod val="75000"/>
                  </a:schemeClr>
                </a:solidFill>
                <a:latin typeface="+mj-lt"/>
              </a:rPr>
              <a:t>ecta</a:t>
            </a:r>
            <a:r>
              <a:rPr lang="en-US" sz="4000" dirty="0">
                <a:solidFill>
                  <a:schemeClr val="accent5">
                    <a:lumMod val="50000"/>
                  </a:schemeClr>
                </a:solidFill>
                <a:latin typeface="+mj-lt"/>
              </a:rPr>
              <a:t>re</a:t>
            </a:r>
            <a:endParaRPr lang="en-US" sz="4000" dirty="0">
              <a:solidFill>
                <a:schemeClr val="accent5">
                  <a:lumMod val="50000"/>
                </a:schemeClr>
              </a:solidFill>
            </a:endParaRPr>
          </a:p>
        </p:txBody>
      </p:sp>
      <p:cxnSp>
        <p:nvCxnSpPr>
          <p:cNvPr id="5" name="Straight Connector 4">
            <a:extLst>
              <a:ext uri="{FF2B5EF4-FFF2-40B4-BE49-F238E27FC236}">
                <a16:creationId xmlns:a16="http://schemas.microsoft.com/office/drawing/2014/main" id="{172B3C55-E5A4-1E09-F4AE-9C74FA25A92D}"/>
              </a:ext>
            </a:extLst>
          </p:cNvPr>
          <p:cNvCxnSpPr>
            <a:cxnSpLocks/>
          </p:cNvCxnSpPr>
          <p:nvPr/>
        </p:nvCxnSpPr>
        <p:spPr>
          <a:xfrm>
            <a:off x="3147257" y="5352504"/>
            <a:ext cx="6437418" cy="0"/>
          </a:xfrm>
          <a:prstGeom prst="lin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6E97615-87CA-394E-8C2C-D2C457786233}"/>
              </a:ext>
            </a:extLst>
          </p:cNvPr>
          <p:cNvCxnSpPr>
            <a:cxnSpLocks/>
          </p:cNvCxnSpPr>
          <p:nvPr/>
        </p:nvCxnSpPr>
        <p:spPr>
          <a:xfrm>
            <a:off x="3147257" y="1794606"/>
            <a:ext cx="0" cy="3557898"/>
          </a:xfrm>
          <a:prstGeom prst="lin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66B1311E-6CB0-9C30-06B8-FD72E2F6233E}"/>
              </a:ext>
            </a:extLst>
          </p:cNvPr>
          <p:cNvGrpSpPr/>
          <p:nvPr/>
        </p:nvGrpSpPr>
        <p:grpSpPr>
          <a:xfrm>
            <a:off x="3024845" y="1874903"/>
            <a:ext cx="249243" cy="3357501"/>
            <a:chOff x="3929354" y="2472482"/>
            <a:chExt cx="249243" cy="4068417"/>
          </a:xfrm>
        </p:grpSpPr>
        <p:cxnSp>
          <p:nvCxnSpPr>
            <p:cNvPr id="19" name="Straight Connector 18">
              <a:extLst>
                <a:ext uri="{FF2B5EF4-FFF2-40B4-BE49-F238E27FC236}">
                  <a16:creationId xmlns:a16="http://schemas.microsoft.com/office/drawing/2014/main" id="{417370B1-280F-A8D7-E1D6-053521313B92}"/>
                </a:ext>
              </a:extLst>
            </p:cNvPr>
            <p:cNvCxnSpPr>
              <a:cxnSpLocks/>
            </p:cNvCxnSpPr>
            <p:nvPr/>
          </p:nvCxnSpPr>
          <p:spPr>
            <a:xfrm>
              <a:off x="3933772" y="5490979"/>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88BDDA1-EE45-03F2-8C57-EE08BD061DD2}"/>
                </a:ext>
              </a:extLst>
            </p:cNvPr>
            <p:cNvCxnSpPr>
              <a:cxnSpLocks/>
            </p:cNvCxnSpPr>
            <p:nvPr/>
          </p:nvCxnSpPr>
          <p:spPr>
            <a:xfrm>
              <a:off x="3933772" y="5359740"/>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C35B964-7262-C071-F02E-286687FC868C}"/>
                </a:ext>
              </a:extLst>
            </p:cNvPr>
            <p:cNvCxnSpPr>
              <a:cxnSpLocks/>
            </p:cNvCxnSpPr>
            <p:nvPr/>
          </p:nvCxnSpPr>
          <p:spPr>
            <a:xfrm>
              <a:off x="3933772" y="5228501"/>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8CCA9FB-4087-6337-E466-A3A989D68A51}"/>
                </a:ext>
              </a:extLst>
            </p:cNvPr>
            <p:cNvCxnSpPr>
              <a:cxnSpLocks/>
            </p:cNvCxnSpPr>
            <p:nvPr/>
          </p:nvCxnSpPr>
          <p:spPr>
            <a:xfrm>
              <a:off x="3933772" y="5097262"/>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B50FFC9-6DB8-EA54-78A4-2DE428F15947}"/>
                </a:ext>
              </a:extLst>
            </p:cNvPr>
            <p:cNvCxnSpPr>
              <a:cxnSpLocks/>
            </p:cNvCxnSpPr>
            <p:nvPr/>
          </p:nvCxnSpPr>
          <p:spPr>
            <a:xfrm>
              <a:off x="3929354" y="4966023"/>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61CF084-040E-6636-E386-93E810027D84}"/>
                </a:ext>
              </a:extLst>
            </p:cNvPr>
            <p:cNvCxnSpPr>
              <a:cxnSpLocks/>
            </p:cNvCxnSpPr>
            <p:nvPr/>
          </p:nvCxnSpPr>
          <p:spPr>
            <a:xfrm>
              <a:off x="3929354" y="4834784"/>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92EE8FF-79FD-75FE-09E8-7303376CCBC4}"/>
                </a:ext>
              </a:extLst>
            </p:cNvPr>
            <p:cNvCxnSpPr>
              <a:cxnSpLocks/>
            </p:cNvCxnSpPr>
            <p:nvPr/>
          </p:nvCxnSpPr>
          <p:spPr>
            <a:xfrm>
              <a:off x="3929354" y="4703545"/>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15DD69C-B64B-2124-A338-1DBFF2640066}"/>
                </a:ext>
              </a:extLst>
            </p:cNvPr>
            <p:cNvCxnSpPr>
              <a:cxnSpLocks/>
            </p:cNvCxnSpPr>
            <p:nvPr/>
          </p:nvCxnSpPr>
          <p:spPr>
            <a:xfrm>
              <a:off x="3929354" y="4572306"/>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A699B26-4DF1-C97C-8525-66AEDD39B5B4}"/>
                </a:ext>
              </a:extLst>
            </p:cNvPr>
            <p:cNvCxnSpPr>
              <a:cxnSpLocks/>
            </p:cNvCxnSpPr>
            <p:nvPr/>
          </p:nvCxnSpPr>
          <p:spPr>
            <a:xfrm>
              <a:off x="3933772" y="4441067"/>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25100F9-EFE2-A278-100A-44E61B174072}"/>
                </a:ext>
              </a:extLst>
            </p:cNvPr>
            <p:cNvCxnSpPr>
              <a:cxnSpLocks/>
            </p:cNvCxnSpPr>
            <p:nvPr/>
          </p:nvCxnSpPr>
          <p:spPr>
            <a:xfrm>
              <a:off x="3933772" y="4309828"/>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FDE232F-6902-CD4C-C56D-65CEE2EC8E95}"/>
                </a:ext>
              </a:extLst>
            </p:cNvPr>
            <p:cNvCxnSpPr>
              <a:cxnSpLocks/>
            </p:cNvCxnSpPr>
            <p:nvPr/>
          </p:nvCxnSpPr>
          <p:spPr>
            <a:xfrm>
              <a:off x="3933772" y="4178589"/>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3FB930D-5A34-31B0-150E-522C870FB041}"/>
                </a:ext>
              </a:extLst>
            </p:cNvPr>
            <p:cNvCxnSpPr>
              <a:cxnSpLocks/>
            </p:cNvCxnSpPr>
            <p:nvPr/>
          </p:nvCxnSpPr>
          <p:spPr>
            <a:xfrm>
              <a:off x="3933772" y="4047350"/>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B9B60A3-0D28-ABF0-D59B-1021AC4D1AD9}"/>
                </a:ext>
              </a:extLst>
            </p:cNvPr>
            <p:cNvCxnSpPr>
              <a:cxnSpLocks/>
            </p:cNvCxnSpPr>
            <p:nvPr/>
          </p:nvCxnSpPr>
          <p:spPr>
            <a:xfrm>
              <a:off x="3929354" y="3916111"/>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4D4EFEC-E296-7581-4293-5741B26329E4}"/>
                </a:ext>
              </a:extLst>
            </p:cNvPr>
            <p:cNvCxnSpPr>
              <a:cxnSpLocks/>
            </p:cNvCxnSpPr>
            <p:nvPr/>
          </p:nvCxnSpPr>
          <p:spPr>
            <a:xfrm>
              <a:off x="3929354" y="3784872"/>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820543-6889-B64D-B0DF-C4A0952809E2}"/>
                </a:ext>
              </a:extLst>
            </p:cNvPr>
            <p:cNvCxnSpPr>
              <a:cxnSpLocks/>
            </p:cNvCxnSpPr>
            <p:nvPr/>
          </p:nvCxnSpPr>
          <p:spPr>
            <a:xfrm>
              <a:off x="3929354" y="3653633"/>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FEDD9DA-0055-5A00-6452-F1176B0E8E86}"/>
                </a:ext>
              </a:extLst>
            </p:cNvPr>
            <p:cNvCxnSpPr>
              <a:cxnSpLocks/>
            </p:cNvCxnSpPr>
            <p:nvPr/>
          </p:nvCxnSpPr>
          <p:spPr>
            <a:xfrm>
              <a:off x="3929354" y="3522394"/>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9BF7BE1-6B35-2D71-0AD4-270D7721D3F3}"/>
                </a:ext>
              </a:extLst>
            </p:cNvPr>
            <p:cNvCxnSpPr>
              <a:cxnSpLocks/>
            </p:cNvCxnSpPr>
            <p:nvPr/>
          </p:nvCxnSpPr>
          <p:spPr>
            <a:xfrm>
              <a:off x="3933772" y="6540899"/>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E3EF178-CD82-1F3E-F253-B6C8305D1096}"/>
                </a:ext>
              </a:extLst>
            </p:cNvPr>
            <p:cNvCxnSpPr>
              <a:cxnSpLocks/>
            </p:cNvCxnSpPr>
            <p:nvPr/>
          </p:nvCxnSpPr>
          <p:spPr>
            <a:xfrm>
              <a:off x="3933772" y="6409652"/>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681C388-3331-A787-5B09-F0105B7ED8DC}"/>
                </a:ext>
              </a:extLst>
            </p:cNvPr>
            <p:cNvCxnSpPr>
              <a:cxnSpLocks/>
            </p:cNvCxnSpPr>
            <p:nvPr/>
          </p:nvCxnSpPr>
          <p:spPr>
            <a:xfrm>
              <a:off x="3933772" y="6278413"/>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E912CCD-5F1C-D6E6-CA66-508E32C14FFE}"/>
                </a:ext>
              </a:extLst>
            </p:cNvPr>
            <p:cNvCxnSpPr>
              <a:cxnSpLocks/>
            </p:cNvCxnSpPr>
            <p:nvPr/>
          </p:nvCxnSpPr>
          <p:spPr>
            <a:xfrm>
              <a:off x="3933772" y="6147174"/>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D7A69BA-5FC5-5841-048A-4B597101E19C}"/>
                </a:ext>
              </a:extLst>
            </p:cNvPr>
            <p:cNvCxnSpPr>
              <a:cxnSpLocks/>
            </p:cNvCxnSpPr>
            <p:nvPr/>
          </p:nvCxnSpPr>
          <p:spPr>
            <a:xfrm>
              <a:off x="3929354" y="6015935"/>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DE9C4066-57CB-3DA1-51E2-3FBB9820B16A}"/>
                </a:ext>
              </a:extLst>
            </p:cNvPr>
            <p:cNvCxnSpPr>
              <a:cxnSpLocks/>
            </p:cNvCxnSpPr>
            <p:nvPr/>
          </p:nvCxnSpPr>
          <p:spPr>
            <a:xfrm>
              <a:off x="3929354" y="5884696"/>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52B2FB7-C56C-F7B1-3D9B-326C630A880E}"/>
                </a:ext>
              </a:extLst>
            </p:cNvPr>
            <p:cNvCxnSpPr>
              <a:cxnSpLocks/>
            </p:cNvCxnSpPr>
            <p:nvPr/>
          </p:nvCxnSpPr>
          <p:spPr>
            <a:xfrm>
              <a:off x="3929354" y="5753457"/>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8898CE8-402F-9CF4-07AF-FF4E0C23A1C7}"/>
                </a:ext>
              </a:extLst>
            </p:cNvPr>
            <p:cNvCxnSpPr>
              <a:cxnSpLocks/>
            </p:cNvCxnSpPr>
            <p:nvPr/>
          </p:nvCxnSpPr>
          <p:spPr>
            <a:xfrm>
              <a:off x="3929354" y="5622218"/>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357B8CE-DFC0-42D6-1ED1-2CE5057B19D5}"/>
                </a:ext>
              </a:extLst>
            </p:cNvPr>
            <p:cNvCxnSpPr>
              <a:cxnSpLocks/>
            </p:cNvCxnSpPr>
            <p:nvPr/>
          </p:nvCxnSpPr>
          <p:spPr>
            <a:xfrm>
              <a:off x="3933772" y="3391155"/>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ED889BF-6494-9743-EC87-2E90054EF6C8}"/>
                </a:ext>
              </a:extLst>
            </p:cNvPr>
            <p:cNvCxnSpPr>
              <a:cxnSpLocks/>
            </p:cNvCxnSpPr>
            <p:nvPr/>
          </p:nvCxnSpPr>
          <p:spPr>
            <a:xfrm>
              <a:off x="3933772" y="3259916"/>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D97B3AA5-543F-24B1-EED1-CCB7E834B8C0}"/>
                </a:ext>
              </a:extLst>
            </p:cNvPr>
            <p:cNvCxnSpPr>
              <a:cxnSpLocks/>
            </p:cNvCxnSpPr>
            <p:nvPr/>
          </p:nvCxnSpPr>
          <p:spPr>
            <a:xfrm>
              <a:off x="3933772" y="3128677"/>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BBB5EB9-41FF-34AB-A14E-9B17A221F5D7}"/>
                </a:ext>
              </a:extLst>
            </p:cNvPr>
            <p:cNvCxnSpPr>
              <a:cxnSpLocks/>
            </p:cNvCxnSpPr>
            <p:nvPr/>
          </p:nvCxnSpPr>
          <p:spPr>
            <a:xfrm>
              <a:off x="3933772" y="2997438"/>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A0B771C1-041D-96A0-0500-566F1AC78DF8}"/>
                </a:ext>
              </a:extLst>
            </p:cNvPr>
            <p:cNvCxnSpPr>
              <a:cxnSpLocks/>
            </p:cNvCxnSpPr>
            <p:nvPr/>
          </p:nvCxnSpPr>
          <p:spPr>
            <a:xfrm>
              <a:off x="3929354" y="2866199"/>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44EF0D4-EDC3-7FDD-E244-A26AD9FEC9D2}"/>
                </a:ext>
              </a:extLst>
            </p:cNvPr>
            <p:cNvCxnSpPr>
              <a:cxnSpLocks/>
            </p:cNvCxnSpPr>
            <p:nvPr/>
          </p:nvCxnSpPr>
          <p:spPr>
            <a:xfrm>
              <a:off x="3929354" y="2734960"/>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25062ED-4D49-D6A5-04FB-D76E0D92EB91}"/>
                </a:ext>
              </a:extLst>
            </p:cNvPr>
            <p:cNvCxnSpPr>
              <a:cxnSpLocks/>
            </p:cNvCxnSpPr>
            <p:nvPr/>
          </p:nvCxnSpPr>
          <p:spPr>
            <a:xfrm>
              <a:off x="3929354" y="2603721"/>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906D85E-EC6F-A734-6D99-D05425E1901C}"/>
                </a:ext>
              </a:extLst>
            </p:cNvPr>
            <p:cNvCxnSpPr>
              <a:cxnSpLocks/>
            </p:cNvCxnSpPr>
            <p:nvPr/>
          </p:nvCxnSpPr>
          <p:spPr>
            <a:xfrm>
              <a:off x="3929354" y="2472482"/>
              <a:ext cx="244825" cy="0"/>
            </a:xfrm>
            <a:prstGeom prst="line">
              <a:avLst/>
            </a:prstGeom>
            <a:ln w="317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grpSp>
      <p:sp>
        <p:nvSpPr>
          <p:cNvPr id="74" name="Rectangle 73">
            <a:extLst>
              <a:ext uri="{FF2B5EF4-FFF2-40B4-BE49-F238E27FC236}">
                <a16:creationId xmlns:a16="http://schemas.microsoft.com/office/drawing/2014/main" id="{A95D8C83-A7F6-9A1F-F574-81126AF46FDC}"/>
              </a:ext>
            </a:extLst>
          </p:cNvPr>
          <p:cNvSpPr/>
          <p:nvPr/>
        </p:nvSpPr>
        <p:spPr>
          <a:xfrm>
            <a:off x="4079722" y="1794605"/>
            <a:ext cx="456158" cy="3557891"/>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09A7BF1-01EA-F0D5-9233-99ED2D38CB64}"/>
              </a:ext>
            </a:extLst>
          </p:cNvPr>
          <p:cNvSpPr txBox="1"/>
          <p:nvPr/>
        </p:nvSpPr>
        <p:spPr>
          <a:xfrm>
            <a:off x="3746846" y="1356892"/>
            <a:ext cx="1121910" cy="384721"/>
          </a:xfrm>
          <a:prstGeom prst="rect">
            <a:avLst/>
          </a:prstGeom>
          <a:noFill/>
        </p:spPr>
        <p:txBody>
          <a:bodyPr wrap="none" rtlCol="0">
            <a:spAutoFit/>
          </a:bodyPr>
          <a:lstStyle/>
          <a:p>
            <a:r>
              <a:rPr lang="en-US" dirty="0">
                <a:solidFill>
                  <a:schemeClr val="accent1"/>
                </a:solidFill>
              </a:rPr>
              <a:t>4000 LOC</a:t>
            </a:r>
          </a:p>
        </p:txBody>
      </p:sp>
      <p:sp>
        <p:nvSpPr>
          <p:cNvPr id="76" name="Rectangle 75">
            <a:extLst>
              <a:ext uri="{FF2B5EF4-FFF2-40B4-BE49-F238E27FC236}">
                <a16:creationId xmlns:a16="http://schemas.microsoft.com/office/drawing/2014/main" id="{C8052D50-2A3C-5520-97E3-A2E68FEDECC0}"/>
              </a:ext>
            </a:extLst>
          </p:cNvPr>
          <p:cNvSpPr/>
          <p:nvPr/>
        </p:nvSpPr>
        <p:spPr>
          <a:xfrm>
            <a:off x="7793008" y="4874560"/>
            <a:ext cx="456158" cy="477934"/>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2AA903E6-C066-89F0-F2EA-1A99C9F049DC}"/>
              </a:ext>
            </a:extLst>
          </p:cNvPr>
          <p:cNvSpPr txBox="1"/>
          <p:nvPr/>
        </p:nvSpPr>
        <p:spPr>
          <a:xfrm>
            <a:off x="7547241" y="4489834"/>
            <a:ext cx="998478" cy="384721"/>
          </a:xfrm>
          <a:prstGeom prst="rect">
            <a:avLst/>
          </a:prstGeom>
          <a:noFill/>
        </p:spPr>
        <p:txBody>
          <a:bodyPr wrap="none" rtlCol="0">
            <a:spAutoFit/>
          </a:bodyPr>
          <a:lstStyle/>
          <a:p>
            <a:r>
              <a:rPr lang="en-US" dirty="0"/>
              <a:t>400 LOC</a:t>
            </a:r>
          </a:p>
        </p:txBody>
      </p:sp>
      <p:sp>
        <p:nvSpPr>
          <p:cNvPr id="80" name="Title 1">
            <a:extLst>
              <a:ext uri="{FF2B5EF4-FFF2-40B4-BE49-F238E27FC236}">
                <a16:creationId xmlns:a16="http://schemas.microsoft.com/office/drawing/2014/main" id="{7E34BC37-EF40-E084-F656-438C1F60A9EB}"/>
              </a:ext>
            </a:extLst>
          </p:cNvPr>
          <p:cNvSpPr txBox="1">
            <a:spLocks/>
          </p:cNvSpPr>
          <p:nvPr/>
        </p:nvSpPr>
        <p:spPr>
          <a:xfrm>
            <a:off x="609600" y="146271"/>
            <a:ext cx="10972800" cy="1143000"/>
          </a:xfrm>
          <a:prstGeom prst="rect">
            <a:avLst/>
          </a:prstGeom>
        </p:spPr>
        <p:txBody>
          <a:bodyPr/>
          <a:lstStyle>
            <a:lvl1pPr algn="ctr" defTabSz="609539" rtl="0" eaLnBrk="1" latinLnBrk="0" hangingPunct="1">
              <a:spcBef>
                <a:spcPct val="0"/>
              </a:spcBef>
              <a:buNone/>
              <a:defRPr sz="5900" kern="1200">
                <a:solidFill>
                  <a:schemeClr val="tx1"/>
                </a:solidFill>
                <a:latin typeface="+mj-lt"/>
                <a:ea typeface="+mj-ea"/>
                <a:cs typeface="+mj-cs"/>
              </a:defRPr>
            </a:lvl1pPr>
          </a:lstStyle>
          <a:p>
            <a:r>
              <a:rPr lang="en-US" sz="4800" dirty="0">
                <a:solidFill>
                  <a:schemeClr val="bg2">
                    <a:lumMod val="10000"/>
                  </a:schemeClr>
                </a:solidFill>
              </a:rPr>
              <a:t>Implementation Size</a:t>
            </a:r>
          </a:p>
        </p:txBody>
      </p:sp>
    </p:spTree>
    <p:extLst>
      <p:ext uri="{BB962C8B-B14F-4D97-AF65-F5344CB8AC3E}">
        <p14:creationId xmlns:p14="http://schemas.microsoft.com/office/powerpoint/2010/main" val="401142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477559-1B56-123F-D70E-B53A4D82C20A}"/>
              </a:ext>
            </a:extLst>
          </p:cNvPr>
          <p:cNvSpPr/>
          <p:nvPr/>
        </p:nvSpPr>
        <p:spPr>
          <a:xfrm>
            <a:off x="-249902" y="-203248"/>
            <a:ext cx="2596243" cy="19267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9902" y="-357809"/>
            <a:ext cx="13329798" cy="73748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2CF4EC-1B03-A380-0AC3-3818EC53A3F2}"/>
              </a:ext>
            </a:extLst>
          </p:cNvPr>
          <p:cNvSpPr txBox="1"/>
          <p:nvPr/>
        </p:nvSpPr>
        <p:spPr>
          <a:xfrm>
            <a:off x="2243316" y="496280"/>
            <a:ext cx="4406143" cy="5170646"/>
          </a:xfrm>
          <a:prstGeom prst="rect">
            <a:avLst/>
          </a:prstGeom>
          <a:noFill/>
        </p:spPr>
        <p:txBody>
          <a:bodyPr wrap="none" rtlCol="0">
            <a:spAutoFit/>
          </a:bodyPr>
          <a:lstStyle/>
          <a:p>
            <a:r>
              <a:rPr lang="en-US" sz="6600" b="1" dirty="0">
                <a:solidFill>
                  <a:schemeClr val="accent3">
                    <a:lumMod val="60000"/>
                    <a:lumOff val="40000"/>
                  </a:schemeClr>
                </a:solidFill>
                <a:latin typeface="+mj-lt"/>
              </a:rPr>
              <a:t>E</a:t>
            </a:r>
            <a:r>
              <a:rPr lang="en-US" sz="6600" b="1" dirty="0">
                <a:solidFill>
                  <a:schemeClr val="bg1"/>
                </a:solidFill>
                <a:latin typeface="+mj-lt"/>
              </a:rPr>
              <a:t>quality-</a:t>
            </a:r>
          </a:p>
          <a:p>
            <a:r>
              <a:rPr lang="en-US" sz="6600" b="1" dirty="0">
                <a:solidFill>
                  <a:schemeClr val="accent3">
                    <a:lumMod val="60000"/>
                    <a:lumOff val="40000"/>
                  </a:schemeClr>
                </a:solidFill>
                <a:latin typeface="+mj-lt"/>
              </a:rPr>
              <a:t>C</a:t>
            </a:r>
            <a:r>
              <a:rPr lang="en-US" sz="6600" b="1" dirty="0">
                <a:solidFill>
                  <a:schemeClr val="bg1"/>
                </a:solidFill>
                <a:latin typeface="+mj-lt"/>
              </a:rPr>
              <a:t>onstrained</a:t>
            </a:r>
          </a:p>
          <a:p>
            <a:r>
              <a:rPr lang="en-US" sz="6600" b="1" dirty="0">
                <a:solidFill>
                  <a:schemeClr val="accent3">
                    <a:lumMod val="60000"/>
                    <a:lumOff val="40000"/>
                  </a:schemeClr>
                </a:solidFill>
                <a:latin typeface="+mj-lt"/>
              </a:rPr>
              <a:t>T</a:t>
            </a:r>
            <a:r>
              <a:rPr lang="en-US" sz="6600" b="1" dirty="0">
                <a:solidFill>
                  <a:schemeClr val="bg1"/>
                </a:solidFill>
                <a:latin typeface="+mj-lt"/>
              </a:rPr>
              <a:t>ree</a:t>
            </a:r>
          </a:p>
          <a:p>
            <a:r>
              <a:rPr lang="en-US" sz="6600" b="1" dirty="0">
                <a:solidFill>
                  <a:schemeClr val="accent3">
                    <a:lumMod val="60000"/>
                    <a:lumOff val="40000"/>
                  </a:schemeClr>
                </a:solidFill>
                <a:latin typeface="+mj-lt"/>
              </a:rPr>
              <a:t>A</a:t>
            </a:r>
            <a:r>
              <a:rPr lang="en-US" sz="6600" b="1" dirty="0">
                <a:solidFill>
                  <a:schemeClr val="bg1"/>
                </a:solidFill>
                <a:latin typeface="+mj-lt"/>
              </a:rPr>
              <a:t>utomata</a:t>
            </a:r>
          </a:p>
          <a:p>
            <a:r>
              <a:rPr lang="en-US" sz="6600" b="1" dirty="0">
                <a:solidFill>
                  <a:schemeClr val="accent3">
                    <a:lumMod val="60000"/>
                    <a:lumOff val="40000"/>
                  </a:schemeClr>
                </a:solidFill>
                <a:latin typeface="+mj-lt"/>
              </a:rPr>
              <a:t>s</a:t>
            </a:r>
          </a:p>
        </p:txBody>
      </p:sp>
    </p:spTree>
    <p:extLst>
      <p:ext uri="{BB962C8B-B14F-4D97-AF65-F5344CB8AC3E}">
        <p14:creationId xmlns:p14="http://schemas.microsoft.com/office/powerpoint/2010/main" val="2437673034"/>
      </p:ext>
    </p:extLst>
  </p:cSld>
  <p:clrMapOvr>
    <a:masterClrMapping/>
  </p:clrMapOvr>
  <mc:AlternateContent xmlns:mc="http://schemas.openxmlformats.org/markup-compatibility/2006" xmlns:p14="http://schemas.microsoft.com/office/powerpoint/2010/main">
    <mc:Choice Requires="p14">
      <p:transition spd="slow" p14:dur="2000" advTm="24430"/>
    </mc:Choice>
    <mc:Fallback xmlns="">
      <p:transition spd="slow" advTm="24430"/>
    </mc:Fallback>
  </mc:AlternateContent>
</p:sld>
</file>

<file path=ppt/theme/theme1.xml><?xml version="1.0" encoding="utf-8"?>
<a:theme xmlns:a="http://schemas.openxmlformats.org/drawingml/2006/main" name="James-Koppel-dark">
  <a:themeElements>
    <a:clrScheme name="JamesKoppel">
      <a:dk1>
        <a:srgbClr val="545966"/>
      </a:dk1>
      <a:lt1>
        <a:sysClr val="window" lastClr="FFFFFF"/>
      </a:lt1>
      <a:dk2>
        <a:srgbClr val="95A8AD"/>
      </a:dk2>
      <a:lt2>
        <a:srgbClr val="EEECE1"/>
      </a:lt2>
      <a:accent1>
        <a:srgbClr val="5236C6"/>
      </a:accent1>
      <a:accent2>
        <a:srgbClr val="48DFCC"/>
      </a:accent2>
      <a:accent3>
        <a:srgbClr val="256F84"/>
      </a:accent3>
      <a:accent4>
        <a:srgbClr val="313743"/>
      </a:accent4>
      <a:accent5>
        <a:srgbClr val="3D414A"/>
      </a:accent5>
      <a:accent6>
        <a:srgbClr val="BFC8CB"/>
      </a:accent6>
      <a:hlink>
        <a:srgbClr val="5236C6"/>
      </a:hlink>
      <a:folHlink>
        <a:srgbClr val="48D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JamesKoppel">
      <a:dk1>
        <a:srgbClr val="545966"/>
      </a:dk1>
      <a:lt1>
        <a:sysClr val="window" lastClr="FFFFFF"/>
      </a:lt1>
      <a:dk2>
        <a:srgbClr val="95A8AD"/>
      </a:dk2>
      <a:lt2>
        <a:srgbClr val="EEECE1"/>
      </a:lt2>
      <a:accent1>
        <a:srgbClr val="5236C6"/>
      </a:accent1>
      <a:accent2>
        <a:srgbClr val="48DFCC"/>
      </a:accent2>
      <a:accent3>
        <a:srgbClr val="256F84"/>
      </a:accent3>
      <a:accent4>
        <a:srgbClr val="313743"/>
      </a:accent4>
      <a:accent5>
        <a:srgbClr val="3D414A"/>
      </a:accent5>
      <a:accent6>
        <a:srgbClr val="BFC8CB"/>
      </a:accent6>
      <a:hlink>
        <a:srgbClr val="5236C6"/>
      </a:hlink>
      <a:folHlink>
        <a:srgbClr val="48D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James-Koppel-dark.thmx</Template>
  <TotalTime>23755</TotalTime>
  <Words>3634</Words>
  <Application>Microsoft Macintosh PowerPoint</Application>
  <PresentationFormat>Widescreen</PresentationFormat>
  <Paragraphs>1282</Paragraphs>
  <Slides>65</Slides>
  <Notes>30</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65</vt:i4>
      </vt:variant>
    </vt:vector>
  </HeadingPairs>
  <TitlesOfParts>
    <vt:vector size="73" baseType="lpstr">
      <vt:lpstr>Arial</vt:lpstr>
      <vt:lpstr>Calibri</vt:lpstr>
      <vt:lpstr>Century Gothic</vt:lpstr>
      <vt:lpstr>Consolas</vt:lpstr>
      <vt:lpstr>Lato Regular</vt:lpstr>
      <vt:lpstr>Monaco</vt:lpstr>
      <vt:lpstr>James-Koppel-dark</vt:lpstr>
      <vt:lpstr>Custom Design</vt:lpstr>
      <vt:lpstr>Searching Entangled Program Spaces</vt:lpstr>
      <vt:lpstr>Goal</vt:lpstr>
      <vt:lpstr>Type-driven program 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level 0: no types</vt:lpstr>
      <vt:lpstr>level 0: no types</vt:lpstr>
      <vt:lpstr>level 0: no types</vt:lpstr>
      <vt:lpstr>level 0: no types</vt:lpstr>
      <vt:lpstr>level 1: simple types</vt:lpstr>
      <vt:lpstr>our solution: ECTA</vt:lpstr>
      <vt:lpstr>our solution: ECTA</vt:lpstr>
      <vt:lpstr>our solution: ECTA</vt:lpstr>
      <vt:lpstr>our solution: ECTA</vt:lpstr>
      <vt:lpstr>level 2: basic polymorphism</vt:lpstr>
      <vt:lpstr>level 2: basic polymorphism</vt:lpstr>
      <vt:lpstr>level 3: higher-order language</vt:lpstr>
      <vt:lpstr>level 3: higher-order language</vt:lpstr>
      <vt:lpstr>PowerPoint Presentation</vt:lpstr>
      <vt:lpstr>enumerating terms</vt:lpstr>
      <vt:lpstr>enumerating terms</vt:lpstr>
      <vt:lpstr>enumerating terms</vt:lpstr>
      <vt:lpstr>enumerating terms</vt:lpstr>
      <vt:lpstr>fast enumeration</vt:lpstr>
      <vt:lpstr>fast enumeration</vt:lpstr>
      <vt:lpstr>fast enumeration</vt:lpstr>
      <vt:lpstr>fast enumeration</vt:lpstr>
      <vt:lpstr>fast enumeration</vt:lpstr>
      <vt:lpstr>fast enumeration</vt:lpstr>
      <vt:lpstr>fast enumeration</vt:lpstr>
      <vt:lpstr>fast enumeration</vt:lpstr>
      <vt:lpstr>fast enumeration</vt:lpstr>
      <vt:lpstr>fast enumeration</vt:lpstr>
      <vt:lpstr>fast enumeration</vt:lpstr>
      <vt:lpstr>fast enumeration</vt:lpstr>
      <vt:lpstr>fast enumeration</vt:lpstr>
      <vt:lpstr>fast enumeration</vt:lpstr>
      <vt:lpstr>fast enumeration</vt:lpstr>
      <vt:lpstr>fast enumeration</vt:lpstr>
      <vt:lpstr>fast enumeration</vt:lpstr>
      <vt:lpstr>fast enumeration</vt:lpstr>
      <vt:lpstr>fast enumeration</vt:lpstr>
      <vt:lpstr>PowerPoint Presentation</vt:lpstr>
      <vt:lpstr>PowerPoint Presentation</vt:lpstr>
      <vt:lpstr>Hectare GHC Plugin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Gist of ALL(*)</dc:title>
  <dc:creator>Microsoft Office User</dc:creator>
  <cp:lastModifiedBy>James Brandon Koppel</cp:lastModifiedBy>
  <cp:revision>1679</cp:revision>
  <dcterms:created xsi:type="dcterms:W3CDTF">2018-05-08T15:29:01Z</dcterms:created>
  <dcterms:modified xsi:type="dcterms:W3CDTF">2022-09-10T01:33:28Z</dcterms:modified>
</cp:coreProperties>
</file>