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90" r:id="rId2"/>
    <p:sldMasterId id="2147483666" r:id="rId3"/>
  </p:sldMasterIdLst>
  <p:notesMasterIdLst>
    <p:notesMasterId r:id="rId60"/>
  </p:notesMasterIdLst>
  <p:handoutMasterIdLst>
    <p:handoutMasterId r:id="rId61"/>
  </p:handoutMasterIdLst>
  <p:sldIdLst>
    <p:sldId id="287" r:id="rId4"/>
    <p:sldId id="525" r:id="rId5"/>
    <p:sldId id="478" r:id="rId6"/>
    <p:sldId id="480" r:id="rId7"/>
    <p:sldId id="522" r:id="rId8"/>
    <p:sldId id="523" r:id="rId9"/>
    <p:sldId id="481" r:id="rId10"/>
    <p:sldId id="524" r:id="rId11"/>
    <p:sldId id="448" r:id="rId12"/>
    <p:sldId id="519" r:id="rId13"/>
    <p:sldId id="520" r:id="rId14"/>
    <p:sldId id="521" r:id="rId15"/>
    <p:sldId id="461" r:id="rId16"/>
    <p:sldId id="490" r:id="rId17"/>
    <p:sldId id="491" r:id="rId18"/>
    <p:sldId id="492" r:id="rId19"/>
    <p:sldId id="470" r:id="rId20"/>
    <p:sldId id="471" r:id="rId21"/>
    <p:sldId id="453" r:id="rId22"/>
    <p:sldId id="488" r:id="rId23"/>
    <p:sldId id="457" r:id="rId24"/>
    <p:sldId id="545" r:id="rId25"/>
    <p:sldId id="526" r:id="rId26"/>
    <p:sldId id="494" r:id="rId27"/>
    <p:sldId id="495" r:id="rId28"/>
    <p:sldId id="496" r:id="rId29"/>
    <p:sldId id="477" r:id="rId30"/>
    <p:sldId id="542" r:id="rId31"/>
    <p:sldId id="544" r:id="rId32"/>
    <p:sldId id="543" r:id="rId33"/>
    <p:sldId id="528" r:id="rId34"/>
    <p:sldId id="527" r:id="rId35"/>
    <p:sldId id="529" r:id="rId36"/>
    <p:sldId id="530" r:id="rId37"/>
    <p:sldId id="531" r:id="rId38"/>
    <p:sldId id="546" r:id="rId39"/>
    <p:sldId id="498" r:id="rId40"/>
    <p:sldId id="509" r:id="rId41"/>
    <p:sldId id="499" r:id="rId42"/>
    <p:sldId id="502" r:id="rId43"/>
    <p:sldId id="505" r:id="rId44"/>
    <p:sldId id="506" r:id="rId45"/>
    <p:sldId id="507" r:id="rId46"/>
    <p:sldId id="508" r:id="rId47"/>
    <p:sldId id="510" r:id="rId48"/>
    <p:sldId id="533" r:id="rId49"/>
    <p:sldId id="534" r:id="rId50"/>
    <p:sldId id="511" r:id="rId51"/>
    <p:sldId id="535" r:id="rId52"/>
    <p:sldId id="536" r:id="rId53"/>
    <p:sldId id="537" r:id="rId54"/>
    <p:sldId id="538" r:id="rId55"/>
    <p:sldId id="539" r:id="rId56"/>
    <p:sldId id="541" r:id="rId57"/>
    <p:sldId id="540" r:id="rId58"/>
    <p:sldId id="517" r:id="rId59"/>
  </p:sldIdLst>
  <p:sldSz cx="12192000" cy="6858000"/>
  <p:notesSz cx="6858000" cy="9144000"/>
  <p:defaultTextStyle>
    <a:defPPr>
      <a:defRPr lang="en-US"/>
    </a:defPPr>
    <a:lvl1pPr marL="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ADA"/>
    <a:srgbClr val="E31E29"/>
    <a:srgbClr val="78735E"/>
    <a:srgbClr val="494639"/>
    <a:srgbClr val="5FB9D2"/>
    <a:srgbClr val="256F84"/>
    <a:srgbClr val="E10003"/>
    <a:srgbClr val="52ABC2"/>
    <a:srgbClr val="37BCE0"/>
    <a:srgbClr val="252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0"/>
    <p:restoredTop sz="96072"/>
  </p:normalViewPr>
  <p:slideViewPr>
    <p:cSldViewPr snapToGrid="0" snapToObjects="1">
      <p:cViewPr>
        <p:scale>
          <a:sx n="89" d="100"/>
          <a:sy n="89" d="100"/>
        </p:scale>
        <p:origin x="832" y="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84B33-A8B5-D14C-98B1-BFECD8991474}" type="datetime1">
              <a:rPr lang="en-US" smtClean="0"/>
              <a:t>11/6/20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112BF-C718-C74B-BA6E-89F911A09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2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693CB-C542-9740-B737-C09DBAE2906D}" type="datetime1">
              <a:rPr lang="en-US" smtClean="0"/>
              <a:t>11/6/20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259F7-C13E-D642-8C2F-B08923178A9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131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pch-vector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Michigan report: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Cyrus said it was pretty good. I had 90 minutes and went 77 minutes. 35 minutes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Lots of places it can be tightened up. I think I need to cut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section a lot; add deeper stuff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section; remove some details from Mandate section. I felt like I was talking too fast, and it still felt like 3 talks glued together.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Armando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onProgrammer’s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Apprentice slide: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 “Our system lets you do this, and people have been trying to do this since</a:t>
            </a:r>
            <a:r>
              <a:rPr lang="mr-I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Make sure to say it in a way that it doesn’t sound like you want people to have already heard of the Programmer’s Apprentice.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Thoughts on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Yogo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section: Improve formatting of intro slides, tease at a fancier query, add a quick slide about loops, add a slide about the idea of the Programmer’s Apprentice independent of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Yogo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thin evaluation section and add Oracle,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Mandate section: Make</a:t>
            </a:r>
            <a:r>
              <a:rPr lang="en-US" baseline="0" dirty="0"/>
              <a:t> it more about reuse. Also, maybe change abstraction slide to just show the code of value irrelevance. For the preview slide, blur the graph code.</a:t>
            </a:r>
            <a:endParaRPr lang="en-US" dirty="0"/>
          </a:p>
          <a:p>
            <a:endParaRPr lang="en-US" dirty="0"/>
          </a:p>
          <a:p>
            <a:r>
              <a:rPr lang="en-US" dirty="0"/>
              <a:t>To make it less like three talks strung together:</a:t>
            </a:r>
          </a:p>
          <a:p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Present </a:t>
            </a:r>
            <a:r>
              <a:rPr lang="en-US" baseline="0" dirty="0" err="1"/>
              <a:t>Yogo</a:t>
            </a:r>
            <a:r>
              <a:rPr lang="en-US" baseline="0" dirty="0"/>
              <a:t> less as its own thing, more like something built on </a:t>
            </a:r>
            <a:r>
              <a:rPr lang="en-US" baseline="0" dirty="0" err="1"/>
              <a:t>Cubix</a:t>
            </a:r>
            <a:endParaRPr lang="en-US" baseline="0" dirty="0"/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Transition from </a:t>
            </a:r>
            <a:r>
              <a:rPr lang="en-US" baseline="0" dirty="0" err="1"/>
              <a:t>Cubix</a:t>
            </a:r>
            <a:r>
              <a:rPr lang="en-US" baseline="0" dirty="0"/>
              <a:t> to Mandate: Say “We’ve talked about reusing code between tools for different languages; now I want to talk about a different kind of reuse, if you want multiple tools for the same language.”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9721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Clipart origins:</a:t>
            </a:r>
          </a:p>
          <a:p>
            <a:endParaRPr lang="en-US"/>
          </a:p>
          <a:p>
            <a:r>
              <a:rPr lang="en-US"/>
              <a:t>http://clipart-library.com/clipart/n67533.htm</a:t>
            </a:r>
          </a:p>
          <a:p>
            <a:endParaRPr lang="en-US"/>
          </a:p>
          <a:p>
            <a:r>
              <a:rPr lang="en-US"/>
              <a:t>Personal use license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08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Clipart origins:</a:t>
            </a:r>
          </a:p>
          <a:p>
            <a:endParaRPr lang="en-US"/>
          </a:p>
          <a:p>
            <a:r>
              <a:rPr lang="en-US"/>
              <a:t>http://clipart-library.com/clipart/n67533.htm</a:t>
            </a:r>
          </a:p>
          <a:p>
            <a:endParaRPr lang="en-US"/>
          </a:p>
          <a:p>
            <a:r>
              <a:rPr lang="en-US"/>
              <a:t>Personal use license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22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Clipart origins:</a:t>
            </a:r>
          </a:p>
          <a:p>
            <a:endParaRPr lang="en-US"/>
          </a:p>
          <a:p>
            <a:r>
              <a:rPr lang="en-US"/>
              <a:t>http://clipart-library.com/clipart/n67533.htm</a:t>
            </a:r>
          </a:p>
          <a:p>
            <a:endParaRPr lang="en-US"/>
          </a:p>
          <a:p>
            <a:r>
              <a:rPr lang="en-US"/>
              <a:t>Personal use license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14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Mockup is from https://vizualus.com/shop/free-iphone-x-slide/ . Distributed for free; no visible license.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75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58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69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93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59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Mockup is from https://vizualus.com/shop/free-iphone-x-slide/ . Distributed for free; no visible license.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60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18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38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7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75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Mockup is from https://vizualus.com/shop/free-iphone-x-slide/ . Distributed for free; no visible license.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80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95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64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86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Security guard: From http://clipart-</a:t>
            </a:r>
            <a:r>
              <a:rPr lang="en-US" dirty="0" err="1"/>
              <a:t>library.com</a:t>
            </a:r>
            <a:r>
              <a:rPr lang="en-US" dirty="0"/>
              <a:t>/clipart/1947313.htm . </a:t>
            </a:r>
            <a:r>
              <a:rPr lang="en-US" b="1" dirty="0"/>
              <a:t>Licensed for personal use only</a:t>
            </a:r>
          </a:p>
          <a:p>
            <a:endParaRPr lang="en-US" b="1" dirty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www.freepik.com</a:t>
            </a:r>
            <a:r>
              <a:rPr lang="en-US" b="0" dirty="0"/>
              <a:t>/free-vector/job-interview-conversation_9650007.htm#page=1&amp;query=man%20computer&amp;position=1 </a:t>
            </a:r>
            <a:br>
              <a:rPr lang="en-US" b="0" dirty="0"/>
            </a:br>
            <a:br>
              <a:rPr lang="en-US" b="0" dirty="0"/>
            </a:b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attribute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pch.vector</a:t>
            </a:r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&lt;a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href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='https://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www.freepik.com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/vectors/computer'&gt;Computer vector created by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pch.vector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www.freepik.com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&lt;/a&gt;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43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44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2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25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4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492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879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Clipart origins:</a:t>
            </a:r>
          </a:p>
          <a:p>
            <a:endParaRPr lang="en-US"/>
          </a:p>
          <a:p>
            <a:r>
              <a:rPr lang="en-US"/>
              <a:t>http://clipart-library.com/clipart/n67533.htm</a:t>
            </a:r>
          </a:p>
          <a:p>
            <a:endParaRPr lang="en-US"/>
          </a:p>
          <a:p>
            <a:r>
              <a:rPr lang="en-US"/>
              <a:t>Personal use license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298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Clipart origins:</a:t>
            </a:r>
          </a:p>
          <a:p>
            <a:endParaRPr lang="en-US"/>
          </a:p>
          <a:p>
            <a:r>
              <a:rPr lang="en-US"/>
              <a:t>http://clipart-library.com/clipart/n67533.htm</a:t>
            </a:r>
          </a:p>
          <a:p>
            <a:endParaRPr lang="en-US"/>
          </a:p>
          <a:p>
            <a:r>
              <a:rPr lang="en-US"/>
              <a:t>Personal use license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796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Server clipart from https://publicdomainvectors.org/en/free-clipart/Graphic-server-vector-drawing/26789.html . Public domain.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095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Server clipart from https://publicdomainvectors.org/en/free-clipart/Graphic-server-vector-drawing/26789.html . Public domain.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0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01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994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355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5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475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984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</a:t>
            </a:r>
          </a:p>
          <a:p>
            <a:endParaRPr lang="en-US"/>
          </a:p>
          <a:p>
            <a:r>
              <a:rPr lang="en-US"/>
              <a:t>https://www.pexels.com/photo/landscape-photography-of-green-grass-field-2684805/</a:t>
            </a:r>
          </a:p>
          <a:p>
            <a:endParaRPr lang="en-US"/>
          </a:p>
          <a:p>
            <a:r>
              <a:rPr lang="en-US"/>
              <a:t>https://www.pexels.com/photo/person-in-black-hoodie-riding-swing-while-raining-804474/</a:t>
            </a:r>
          </a:p>
          <a:p>
            <a:endParaRPr lang="en-US"/>
          </a:p>
          <a:p>
            <a:r>
              <a:rPr lang="en-US"/>
              <a:t>https://www.pexels.com/photo/green-grassy-lawn-in-cold-dew-4406352/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462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www.pexels.com</a:t>
            </a:r>
            <a:r>
              <a:rPr lang="en-US" dirty="0"/>
              <a:t>/photo/landscape-photography-of-green-grass-field-2684805/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www.pexels.com</a:t>
            </a:r>
            <a:r>
              <a:rPr lang="en-US" dirty="0"/>
              <a:t>/photo/person-in-black-hoodie-riding-swing-while-raining-804474/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www.pexels.com</a:t>
            </a:r>
            <a:r>
              <a:rPr lang="en-US" dirty="0"/>
              <a:t>/photo/green-grassy-lawn-in-cold-dew-4406352/</a:t>
            </a:r>
          </a:p>
          <a:p>
            <a:endParaRPr lang="en-US" dirty="0"/>
          </a:p>
          <a:p>
            <a:r>
              <a:rPr lang="en-US" dirty="0"/>
              <a:t>NEW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www.pexels.com</a:t>
            </a:r>
            <a:r>
              <a:rPr lang="en-US" dirty="0"/>
              <a:t>/photo/beautiful-clean-close-up-dew-347925/</a:t>
            </a:r>
          </a:p>
          <a:p>
            <a:r>
              <a:rPr lang="en-US" dirty="0"/>
              <a:t>https://</a:t>
            </a:r>
            <a:r>
              <a:rPr lang="en-US" dirty="0" err="1"/>
              <a:t>www.pexels.com</a:t>
            </a:r>
            <a:r>
              <a:rPr lang="en-US" dirty="0"/>
              <a:t>/photo/selective-focus-photo-of-obalte-green-leafed-plants-during-rain-1463530/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34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www.pexels.com</a:t>
            </a:r>
            <a:r>
              <a:rPr lang="en-US" dirty="0"/>
              <a:t>/photo/landscape-photography-of-green-grass-field-2684805/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www.pexels.com</a:t>
            </a:r>
            <a:r>
              <a:rPr lang="en-US" dirty="0"/>
              <a:t>/photo/person-in-black-hoodie-riding-swing-while-raining-804474/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www.pexels.com</a:t>
            </a:r>
            <a:r>
              <a:rPr lang="en-US" dirty="0"/>
              <a:t>/photo/green-grassy-lawn-in-cold-dew-4406352/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850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</a:t>
            </a:r>
          </a:p>
          <a:p>
            <a:endParaRPr lang="en-US"/>
          </a:p>
          <a:p>
            <a:r>
              <a:rPr lang="en-US"/>
              <a:t>https://www.pexels.com/photo/landscape-photography-of-green-grass-field-2684805/</a:t>
            </a:r>
          </a:p>
          <a:p>
            <a:endParaRPr lang="en-US"/>
          </a:p>
          <a:p>
            <a:r>
              <a:rPr lang="en-US"/>
              <a:t>https://www.pexels.com/photo/person-in-black-hoodie-riding-swing-while-raining-804474/</a:t>
            </a:r>
          </a:p>
          <a:p>
            <a:endParaRPr lang="en-US"/>
          </a:p>
          <a:p>
            <a:r>
              <a:rPr lang="en-US"/>
              <a:t>https://www.pexels.com/photo/green-grassy-lawn-in-cold-dew-4406352/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933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</a:t>
            </a:r>
          </a:p>
          <a:p>
            <a:endParaRPr lang="en-US"/>
          </a:p>
          <a:p>
            <a:r>
              <a:rPr lang="en-US"/>
              <a:t>https://www.pexels.com/photo/landscape-photography-of-green-grass-field-2684805/</a:t>
            </a:r>
          </a:p>
          <a:p>
            <a:endParaRPr lang="en-US"/>
          </a:p>
          <a:p>
            <a:r>
              <a:rPr lang="en-US"/>
              <a:t>https://www.pexels.com/photo/person-in-black-hoodie-riding-swing-while-raining-804474/</a:t>
            </a:r>
          </a:p>
          <a:p>
            <a:endParaRPr lang="en-US"/>
          </a:p>
          <a:p>
            <a:r>
              <a:rPr lang="en-US"/>
              <a:t>https://www.pexels.com/photo/green-grassy-lawn-in-cold-dew-4406352/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123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</a:t>
            </a:r>
          </a:p>
          <a:p>
            <a:endParaRPr lang="en-US"/>
          </a:p>
          <a:p>
            <a:r>
              <a:rPr lang="en-US"/>
              <a:t>https://www.pexels.com/photo/landscape-photography-of-green-grass-field-2684805/</a:t>
            </a:r>
          </a:p>
          <a:p>
            <a:endParaRPr lang="en-US"/>
          </a:p>
          <a:p>
            <a:r>
              <a:rPr lang="en-US"/>
              <a:t>https://www.pexels.com/photo/person-in-black-hoodie-riding-swing-while-raining-804474/</a:t>
            </a:r>
          </a:p>
          <a:p>
            <a:endParaRPr lang="en-US"/>
          </a:p>
          <a:p>
            <a:r>
              <a:rPr lang="en-US"/>
              <a:t>https://www.pexels.com/photo/green-grassy-lawn-in-cold-dew-4406352/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42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Clipart origins:</a:t>
            </a:r>
          </a:p>
          <a:p>
            <a:endParaRPr lang="en-US" dirty="0"/>
          </a:p>
          <a:p>
            <a:r>
              <a:rPr lang="en-US" dirty="0"/>
              <a:t>http://clipart-</a:t>
            </a:r>
            <a:r>
              <a:rPr lang="en-US" dirty="0" err="1"/>
              <a:t>library.com</a:t>
            </a:r>
            <a:r>
              <a:rPr lang="en-US" dirty="0"/>
              <a:t>/clipart/n67533.htm</a:t>
            </a:r>
          </a:p>
          <a:p>
            <a:endParaRPr lang="en-US" dirty="0"/>
          </a:p>
          <a:p>
            <a:r>
              <a:rPr lang="en-US" dirty="0"/>
              <a:t>Personal use license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469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486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</a:t>
            </a:r>
          </a:p>
          <a:p>
            <a:endParaRPr lang="en-US"/>
          </a:p>
          <a:p>
            <a:r>
              <a:rPr lang="en-US"/>
              <a:t>https://www.pexels.com/photo/landscape-photography-of-green-grass-field-2684805/</a:t>
            </a:r>
          </a:p>
          <a:p>
            <a:endParaRPr lang="en-US"/>
          </a:p>
          <a:p>
            <a:r>
              <a:rPr lang="en-US"/>
              <a:t>https://www.pexels.com/photo/person-in-black-hoodie-riding-swing-while-raining-804474/</a:t>
            </a:r>
          </a:p>
          <a:p>
            <a:endParaRPr lang="en-US"/>
          </a:p>
          <a:p>
            <a:r>
              <a:rPr lang="en-US"/>
              <a:t>https://www.pexels.com/photo/green-grassy-lawn-in-cold-dew-4406352/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11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Mockup is from https://vizualus.com/shop/free-iphone-x-slide/ . Distributed for free; no visible license.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911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</a:t>
            </a:r>
          </a:p>
          <a:p>
            <a:endParaRPr lang="en-US"/>
          </a:p>
          <a:p>
            <a:r>
              <a:rPr lang="en-US"/>
              <a:t>https://www.pexels.com/photo/landscape-photography-of-green-grass-field-2684805/</a:t>
            </a:r>
          </a:p>
          <a:p>
            <a:endParaRPr lang="en-US"/>
          </a:p>
          <a:p>
            <a:r>
              <a:rPr lang="en-US"/>
              <a:t>https://www.pexels.com/photo/person-in-black-hoodie-riding-swing-while-raining-804474/</a:t>
            </a:r>
          </a:p>
          <a:p>
            <a:endParaRPr lang="en-US"/>
          </a:p>
          <a:p>
            <a:r>
              <a:rPr lang="en-US"/>
              <a:t>https://www.pexels.com/photo/green-grassy-lawn-in-cold-dew-4406352/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158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</a:t>
            </a:r>
          </a:p>
          <a:p>
            <a:endParaRPr lang="en-US"/>
          </a:p>
          <a:p>
            <a:r>
              <a:rPr lang="en-US"/>
              <a:t>https://www.pexels.com/photo/landscape-photography-of-green-grass-field-2684805/</a:t>
            </a:r>
          </a:p>
          <a:p>
            <a:endParaRPr lang="en-US"/>
          </a:p>
          <a:p>
            <a:r>
              <a:rPr lang="en-US"/>
              <a:t>https://www.pexels.com/photo/person-in-black-hoodie-riding-swing-while-raining-804474/</a:t>
            </a:r>
          </a:p>
          <a:p>
            <a:endParaRPr lang="en-US"/>
          </a:p>
          <a:p>
            <a:r>
              <a:rPr lang="en-US"/>
              <a:t>https://www.pexels.com/photo/green-grassy-lawn-in-cold-dew-4406352/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490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</a:t>
            </a:r>
          </a:p>
          <a:p>
            <a:endParaRPr lang="en-US"/>
          </a:p>
          <a:p>
            <a:r>
              <a:rPr lang="en-US"/>
              <a:t>https://www.pexels.com/photo/landscape-photography-of-green-grass-field-2684805/</a:t>
            </a:r>
          </a:p>
          <a:p>
            <a:endParaRPr lang="en-US"/>
          </a:p>
          <a:p>
            <a:r>
              <a:rPr lang="en-US"/>
              <a:t>https://www.pexels.com/photo/person-in-black-hoodie-riding-swing-while-raining-804474/</a:t>
            </a:r>
          </a:p>
          <a:p>
            <a:endParaRPr lang="en-US"/>
          </a:p>
          <a:p>
            <a:r>
              <a:rPr lang="en-US"/>
              <a:t>https://www.pexels.com/photo/green-grassy-lawn-in-cold-dew-4406352/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171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</a:t>
            </a:r>
          </a:p>
          <a:p>
            <a:endParaRPr lang="en-US"/>
          </a:p>
          <a:p>
            <a:r>
              <a:rPr lang="en-US"/>
              <a:t>https://www.pexels.com/photo/landscape-photography-of-green-grass-field-2684805/</a:t>
            </a:r>
          </a:p>
          <a:p>
            <a:endParaRPr lang="en-US"/>
          </a:p>
          <a:p>
            <a:r>
              <a:rPr lang="en-US"/>
              <a:t>https://www.pexels.com/photo/person-in-black-hoodie-riding-swing-while-raining-804474/</a:t>
            </a:r>
          </a:p>
          <a:p>
            <a:endParaRPr lang="en-US"/>
          </a:p>
          <a:p>
            <a:r>
              <a:rPr lang="en-US"/>
              <a:t>https://www.pexels.com/photo/green-grassy-lawn-in-cold-dew-4406352/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580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Quora source: https://</a:t>
            </a:r>
            <a:r>
              <a:rPr lang="en-US" dirty="0" err="1"/>
              <a:t>www.quora.com</a:t>
            </a:r>
            <a:r>
              <a:rPr lang="en-US" dirty="0"/>
              <a:t>/Software-Engineering-Best-Practices-What-is-the-difference-between-coupling-and-dependency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435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249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74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Mockup is from https://vizualus.com/shop/free-iphone-x-slide/ . Distributed for free; no visible license.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7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Quora source: https://</a:t>
            </a:r>
            <a:r>
              <a:rPr lang="en-US" dirty="0" err="1"/>
              <a:t>www.quora.com</a:t>
            </a:r>
            <a:r>
              <a:rPr lang="en-US" dirty="0"/>
              <a:t>/Software-Engineering-Best-Practices-What-is-the-difference-between-coupling-and-dependency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 patter about “AbstractDelegateFactory” removing physical stuff.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07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87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Clipart origins:</a:t>
            </a:r>
          </a:p>
          <a:p>
            <a:endParaRPr lang="en-US"/>
          </a:p>
          <a:p>
            <a:r>
              <a:rPr lang="en-US"/>
              <a:t>http://clipart-library.com/clipart/n67533.htm</a:t>
            </a:r>
          </a:p>
          <a:p>
            <a:endParaRPr lang="en-US"/>
          </a:p>
          <a:p>
            <a:r>
              <a:rPr lang="en-US"/>
              <a:t>Personal use license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259F7-C13E-D642-8C2F-B08923178A90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96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75637" y="3282995"/>
            <a:ext cx="414763" cy="292009"/>
          </a:xfrm>
          <a:prstGeom prst="rect">
            <a:avLst/>
          </a:prstGeom>
          <a:ln>
            <a:noFill/>
          </a:ln>
        </p:spPr>
        <p:txBody>
          <a:bodyPr lIns="91434" tIns="45718" rIns="91434" bIns="45718"/>
          <a:lstStyle>
            <a:lvl1pPr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pPr algn="ctr"/>
            <a:fld id="{6113E31D-E2AB-40D1-8B51-AFA5AFEF393A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723185" y="6340267"/>
            <a:ext cx="3141599" cy="292384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r>
              <a:rPr lang="en-US" sz="1100" b="0" i="0" spc="800" dirty="0">
                <a:solidFill>
                  <a:schemeClr val="bg1"/>
                </a:solidFill>
                <a:latin typeface="Lato Regular"/>
                <a:cs typeface="Lato Regular"/>
              </a:rPr>
              <a:t>Copyright © 2018, James Koppel Coaching LLC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807719-A7FE-1D4D-A3EF-D54EDAEFD17A}"/>
              </a:ext>
            </a:extLst>
          </p:cNvPr>
          <p:cNvSpPr/>
          <p:nvPr userDrawn="1"/>
        </p:nvSpPr>
        <p:spPr>
          <a:xfrm rot="5400000">
            <a:off x="-1311952" y="3388360"/>
            <a:ext cx="2705184" cy="8128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9C9F08-DD85-484B-B301-8B2AB384EA37}"/>
              </a:ext>
            </a:extLst>
          </p:cNvPr>
          <p:cNvSpPr/>
          <p:nvPr userDrawn="1"/>
        </p:nvSpPr>
        <p:spPr>
          <a:xfrm>
            <a:off x="11525206" y="2762206"/>
            <a:ext cx="1333588" cy="13335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6B9D13-A80A-2D4C-B823-92EC9C81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5637" y="3282995"/>
            <a:ext cx="414763" cy="292009"/>
          </a:xfrm>
          <a:prstGeom prst="rect">
            <a:avLst/>
          </a:prstGeom>
          <a:ln>
            <a:noFill/>
          </a:ln>
        </p:spPr>
        <p:txBody>
          <a:bodyPr lIns="91434" tIns="45718" rIns="91434" bIns="45718"/>
          <a:lstStyle>
            <a:lvl1pPr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pPr algn="ctr"/>
            <a:fld id="{6113E31D-E2AB-40D1-8B51-AFA5AFEF393A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03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45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28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197" y="439511"/>
            <a:ext cx="700139" cy="365125"/>
          </a:xfrm>
          <a:prstGeom prst="rect">
            <a:avLst/>
          </a:prstGeom>
          <a:ln>
            <a:noFill/>
          </a:ln>
        </p:spPr>
        <p:txBody>
          <a:bodyPr lIns="91434" tIns="45718" rIns="91434" bIns="45718"/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97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-1311952" y="3388360"/>
            <a:ext cx="2705184" cy="8128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 userDrawn="1"/>
        </p:nvSpPr>
        <p:spPr>
          <a:xfrm>
            <a:off x="11525206" y="2762206"/>
            <a:ext cx="1333588" cy="13335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215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89" r:id="rId3"/>
  </p:sldLayoutIdLst>
  <p:hf hdr="0" ftr="0" dt="0"/>
  <p:txStyles>
    <p:titleStyle>
      <a:lvl1pPr algn="ctr" defTabSz="60953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609539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609539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60953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609539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609539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96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6" r:id="rId2"/>
    <p:sldLayoutId id="2147483697" r:id="rId3"/>
    <p:sldLayoutId id="214748369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flipH="1">
            <a:off x="-10499" y="-94466"/>
            <a:ext cx="93539" cy="7015444"/>
          </a:xfrm>
          <a:prstGeom prst="rect">
            <a:avLst/>
          </a:prstGeom>
          <a:solidFill>
            <a:srgbClr val="48D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53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60952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609523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78" indent="-380953" algn="l" defTabSz="609523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1" indent="-304760" algn="l" defTabSz="60952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0" algn="l" defTabSz="609523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0" algn="l" defTabSz="609523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tiff"/><Relationship Id="rId4" Type="http://schemas.openxmlformats.org/officeDocument/2006/relationships/image" Target="../media/image27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9.jp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31.tiff"/><Relationship Id="rId4" Type="http://schemas.openxmlformats.org/officeDocument/2006/relationships/image" Target="../media/image30.jpg"/><Relationship Id="rId9" Type="http://schemas.openxmlformats.org/officeDocument/2006/relationships/image" Target="../media/image1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tiff"/><Relationship Id="rId4" Type="http://schemas.openxmlformats.org/officeDocument/2006/relationships/image" Target="../media/image3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29.jp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31.tiff"/><Relationship Id="rId4" Type="http://schemas.openxmlformats.org/officeDocument/2006/relationships/image" Target="../media/image30.jpg"/><Relationship Id="rId9" Type="http://schemas.openxmlformats.org/officeDocument/2006/relationships/image" Target="../media/image27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1964" y="451340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274320"/>
            <a:ext cx="12192000" cy="6858000"/>
          </a:xfrm>
          <a:prstGeom prst="rect">
            <a:avLst/>
          </a:prstGeom>
          <a:solidFill>
            <a:schemeClr val="accent4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80772" y="1638241"/>
            <a:ext cx="9030456" cy="1108205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pc="-151" dirty="0">
                <a:solidFill>
                  <a:schemeClr val="bg1"/>
                </a:solidFill>
                <a:latin typeface="Avenir Light" panose="020B0402020203020204" pitchFamily="34" charset="77"/>
              </a:rPr>
              <a:t>Demystifying </a:t>
            </a:r>
            <a:r>
              <a:rPr lang="en-US" sz="6000" b="1" spc="-151" dirty="0">
                <a:solidFill>
                  <a:schemeClr val="bg1"/>
                </a:solidFill>
                <a:latin typeface="Avenir Black" panose="02000503020000020003" pitchFamily="2" charset="0"/>
              </a:rPr>
              <a:t>Dependence</a:t>
            </a:r>
            <a:endParaRPr lang="en-US" sz="6000" b="1" spc="-151" dirty="0">
              <a:solidFill>
                <a:srgbClr val="48DFCC"/>
              </a:solidFill>
              <a:latin typeface="Avenir Black" panose="02000503020000020003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605080" y="3246792"/>
            <a:ext cx="2981840" cy="864764"/>
          </a:xfrm>
          <a:prstGeom prst="rect">
            <a:avLst/>
          </a:prstGeom>
        </p:spPr>
        <p:txBody>
          <a:bodyPr lIns="91436" tIns="45718" rIns="91436" bIns="45718">
            <a:noAutofit/>
          </a:bodyPr>
          <a:lstStyle>
            <a:lvl1pPr marL="457155" indent="-457155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2" indent="-380962" algn="l" defTabSz="609539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9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68" algn="l" defTabSz="609539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68" algn="l" defTabSz="609539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lack" panose="02000503020000020003" pitchFamily="2" charset="0"/>
              </a:rPr>
              <a:t>Jimmy Koppel</a:t>
            </a:r>
          </a:p>
          <a:p>
            <a:pPr marL="0" indent="0" algn="ctr">
              <a:buFont typeface="Arial"/>
              <a:buNone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Daniel Jackson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9F31F9-631F-DC40-B973-31DDA03A4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273" y="4759415"/>
            <a:ext cx="5101454" cy="145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7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95489D10-6999-5C4F-B38A-FB99E50F02DF}"/>
              </a:ext>
            </a:extLst>
          </p:cNvPr>
          <p:cNvGrpSpPr/>
          <p:nvPr/>
        </p:nvGrpSpPr>
        <p:grpSpPr>
          <a:xfrm>
            <a:off x="933721" y="271315"/>
            <a:ext cx="9453702" cy="6308808"/>
            <a:chOff x="933721" y="271315"/>
            <a:chExt cx="9453702" cy="630880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8468127-61C2-8C48-8D87-528D9AF02139}"/>
                </a:ext>
              </a:extLst>
            </p:cNvPr>
            <p:cNvSpPr/>
            <p:nvPr/>
          </p:nvSpPr>
          <p:spPr>
            <a:xfrm>
              <a:off x="2941596" y="271315"/>
              <a:ext cx="6308808" cy="630880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4A7C5C-14E9-9D4C-83F8-F85A38A7AFE9}"/>
                </a:ext>
              </a:extLst>
            </p:cNvPr>
            <p:cNvSpPr txBox="1"/>
            <p:nvPr/>
          </p:nvSpPr>
          <p:spPr>
            <a:xfrm>
              <a:off x="1916109" y="1630460"/>
              <a:ext cx="106471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Majority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65637E6-7F12-6B43-B888-7681A1B12C1A}"/>
                </a:ext>
              </a:extLst>
            </p:cNvPr>
            <p:cNvSpPr txBox="1"/>
            <p:nvPr/>
          </p:nvSpPr>
          <p:spPr>
            <a:xfrm>
              <a:off x="8264210" y="619733"/>
              <a:ext cx="179247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Shared Format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80D34C4-40F1-2046-92F1-DED21A77E3EA}"/>
                </a:ext>
              </a:extLst>
            </p:cNvPr>
            <p:cNvSpPr txBox="1"/>
            <p:nvPr/>
          </p:nvSpPr>
          <p:spPr>
            <a:xfrm>
              <a:off x="9479199" y="4245392"/>
              <a:ext cx="80342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Crash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A47A8A4-DC85-DF4E-A7FB-5B1EBD66A02B}"/>
                </a:ext>
              </a:extLst>
            </p:cNvPr>
            <p:cNvSpPr txBox="1"/>
            <p:nvPr/>
          </p:nvSpPr>
          <p:spPr>
            <a:xfrm>
              <a:off x="9515068" y="2478500"/>
              <a:ext cx="87235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Frame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A7B2D41-7D1B-AD40-8414-B1DD81CAAECC}"/>
                </a:ext>
              </a:extLst>
            </p:cNvPr>
            <p:cNvSpPr txBox="1"/>
            <p:nvPr/>
          </p:nvSpPr>
          <p:spPr>
            <a:xfrm>
              <a:off x="8114640" y="6052682"/>
              <a:ext cx="10727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Fallback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20D6BE-D149-D541-9BDE-D8124B456502}"/>
                </a:ext>
              </a:extLst>
            </p:cNvPr>
            <p:cNvSpPr txBox="1"/>
            <p:nvPr/>
          </p:nvSpPr>
          <p:spPr>
            <a:xfrm>
              <a:off x="2643568" y="6058026"/>
              <a:ext cx="133927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Indirection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8A89F34-6366-6C46-9F04-9CFF4C582AC5}"/>
                </a:ext>
              </a:extLst>
            </p:cNvPr>
            <p:cNvSpPr txBox="1"/>
            <p:nvPr/>
          </p:nvSpPr>
          <p:spPr>
            <a:xfrm>
              <a:off x="1678861" y="4810669"/>
              <a:ext cx="126829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Self-Cycle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E3E670-7BF6-3A4A-A7B2-B75073665789}"/>
                </a:ext>
              </a:extLst>
            </p:cNvPr>
            <p:cNvSpPr txBox="1"/>
            <p:nvPr/>
          </p:nvSpPr>
          <p:spPr>
            <a:xfrm>
              <a:off x="933721" y="3397036"/>
              <a:ext cx="163365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Higher-Order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8A2D085-E801-994E-B0E7-1FF598D54463}"/>
                </a:ext>
              </a:extLst>
            </p:cNvPr>
            <p:cNvSpPr txBox="1"/>
            <p:nvPr/>
          </p:nvSpPr>
          <p:spPr>
            <a:xfrm>
              <a:off x="2791255" y="346081"/>
              <a:ext cx="1390124" cy="38472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Framework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482FD-7F32-F24E-884A-38F7C677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0CA1E4-AC3F-0A47-A360-63AF3D38A773}"/>
              </a:ext>
            </a:extLst>
          </p:cNvPr>
          <p:cNvSpPr/>
          <p:nvPr/>
        </p:nvSpPr>
        <p:spPr>
          <a:xfrm>
            <a:off x="3351553" y="2141393"/>
            <a:ext cx="5547671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5"/>
                </a:solidFill>
                <a:latin typeface="Avenir Black" panose="02000503020000020003" pitchFamily="2" charset="0"/>
              </a:rPr>
              <a:t>If A calls B: </a:t>
            </a:r>
            <a:r>
              <a:rPr lang="en-US" sz="1800" dirty="0">
                <a:solidFill>
                  <a:schemeClr val="accent5"/>
                </a:solidFill>
                <a:latin typeface="Avenir Roman" panose="02000503020000020003" pitchFamily="2" charset="0"/>
              </a:rPr>
              <a:t>Then A depends on B</a:t>
            </a:r>
          </a:p>
          <a:p>
            <a:pPr algn="ctr"/>
            <a:endParaRPr lang="en-US" sz="1800" dirty="0">
              <a:solidFill>
                <a:schemeClr val="accent5"/>
              </a:solidFill>
              <a:latin typeface="Avenir Roman" panose="02000503020000020003" pitchFamily="2" charset="0"/>
            </a:endParaRPr>
          </a:p>
          <a:p>
            <a:pPr algn="ctr"/>
            <a:r>
              <a:rPr lang="en-US" sz="1800" dirty="0">
                <a:solidFill>
                  <a:schemeClr val="accent5"/>
                </a:solidFill>
                <a:latin typeface="Avenir Roman" panose="02000503020000020003" pitchFamily="2" charset="0"/>
              </a:rPr>
              <a:t>A round-robin scheduler invokes many tasks</a:t>
            </a:r>
          </a:p>
          <a:p>
            <a:pPr algn="ctr"/>
            <a:endParaRPr lang="en-US" sz="1800" dirty="0">
              <a:solidFill>
                <a:schemeClr val="accent5"/>
              </a:solidFill>
              <a:latin typeface="Avenir Roman" panose="02000503020000020003" pitchFamily="2" charset="0"/>
            </a:endParaRPr>
          </a:p>
          <a:p>
            <a:pPr algn="ctr"/>
            <a:r>
              <a:rPr lang="en-US" sz="1800" b="1" dirty="0">
                <a:solidFill>
                  <a:schemeClr val="accent1"/>
                </a:solidFill>
                <a:latin typeface="Avenir Black" panose="02000503020000020003" pitchFamily="2" charset="0"/>
              </a:rPr>
              <a:t>Does the scheduler depend on each of the tasks?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7ED037-394B-AC4B-8A0C-AD1A3F9D9CCA}"/>
              </a:ext>
            </a:extLst>
          </p:cNvPr>
          <p:cNvGrpSpPr/>
          <p:nvPr/>
        </p:nvGrpSpPr>
        <p:grpSpPr>
          <a:xfrm>
            <a:off x="5333173" y="4086712"/>
            <a:ext cx="1525654" cy="1379868"/>
            <a:chOff x="5634496" y="788297"/>
            <a:chExt cx="1026755" cy="92864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356F9D3-1250-3449-B061-0B7BA229139C}"/>
                </a:ext>
              </a:extLst>
            </p:cNvPr>
            <p:cNvSpPr/>
            <p:nvPr/>
          </p:nvSpPr>
          <p:spPr>
            <a:xfrm>
              <a:off x="5965189" y="788297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B493702-1083-CE43-864B-5E1F627BB9CA}"/>
                </a:ext>
              </a:extLst>
            </p:cNvPr>
            <p:cNvSpPr/>
            <p:nvPr/>
          </p:nvSpPr>
          <p:spPr>
            <a:xfrm>
              <a:off x="5634496" y="1308605"/>
              <a:ext cx="1026755" cy="40833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9D5678F-97E8-1F46-84A6-038C970414AA}"/>
                </a:ext>
              </a:extLst>
            </p:cNvPr>
            <p:cNvSpPr/>
            <p:nvPr/>
          </p:nvSpPr>
          <p:spPr>
            <a:xfrm>
              <a:off x="5705976" y="1428776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484CFB-5048-2041-B8A7-12DBE1B03D10}"/>
                </a:ext>
              </a:extLst>
            </p:cNvPr>
            <p:cNvSpPr/>
            <p:nvPr/>
          </p:nvSpPr>
          <p:spPr>
            <a:xfrm>
              <a:off x="5932760" y="1426888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FD88282-0E0C-694A-A85E-31DD39BF5390}"/>
                </a:ext>
              </a:extLst>
            </p:cNvPr>
            <p:cNvSpPr/>
            <p:nvPr/>
          </p:nvSpPr>
          <p:spPr>
            <a:xfrm>
              <a:off x="6167652" y="1426888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EEC4441-8E5C-CA4B-B763-B42F5A11126A}"/>
                </a:ext>
              </a:extLst>
            </p:cNvPr>
            <p:cNvSpPr/>
            <p:nvPr/>
          </p:nvSpPr>
          <p:spPr>
            <a:xfrm>
              <a:off x="6410932" y="1435277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AD548E3-B615-0448-AF14-AABCE1791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2935" y="1166578"/>
              <a:ext cx="77260" cy="118283"/>
            </a:xfrm>
            <a:prstGeom prst="line">
              <a:avLst/>
            </a:prstGeom>
            <a:ln>
              <a:solidFill>
                <a:schemeClr val="accent5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5C26184-A545-E94C-81CC-914B47B6436D}"/>
                </a:ext>
              </a:extLst>
            </p:cNvPr>
            <p:cNvCxnSpPr>
              <a:cxnSpLocks/>
            </p:cNvCxnSpPr>
            <p:nvPr/>
          </p:nvCxnSpPr>
          <p:spPr>
            <a:xfrm>
              <a:off x="6358480" y="1159598"/>
              <a:ext cx="58917" cy="111662"/>
            </a:xfrm>
            <a:prstGeom prst="line">
              <a:avLst/>
            </a:prstGeom>
            <a:ln>
              <a:solidFill>
                <a:schemeClr val="accent5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90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51296BD-E50F-9F45-932F-1992B0B7ABB0}"/>
              </a:ext>
            </a:extLst>
          </p:cNvPr>
          <p:cNvGrpSpPr/>
          <p:nvPr/>
        </p:nvGrpSpPr>
        <p:grpSpPr>
          <a:xfrm>
            <a:off x="933721" y="271315"/>
            <a:ext cx="9453702" cy="6308808"/>
            <a:chOff x="933721" y="271315"/>
            <a:chExt cx="9453702" cy="630880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4A8170-DA7D-AC4B-9B65-2C6253580D91}"/>
                </a:ext>
              </a:extLst>
            </p:cNvPr>
            <p:cNvSpPr/>
            <p:nvPr/>
          </p:nvSpPr>
          <p:spPr>
            <a:xfrm>
              <a:off x="2941596" y="271315"/>
              <a:ext cx="6308808" cy="630880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EB31CC-978E-DA4B-9FE0-584BAAF643A3}"/>
                </a:ext>
              </a:extLst>
            </p:cNvPr>
            <p:cNvSpPr txBox="1"/>
            <p:nvPr/>
          </p:nvSpPr>
          <p:spPr>
            <a:xfrm>
              <a:off x="1916109" y="1630460"/>
              <a:ext cx="106471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Majority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63AAD4-381E-0540-AE6A-3E9EFFB79275}"/>
                </a:ext>
              </a:extLst>
            </p:cNvPr>
            <p:cNvSpPr txBox="1"/>
            <p:nvPr/>
          </p:nvSpPr>
          <p:spPr>
            <a:xfrm>
              <a:off x="8264210" y="619733"/>
              <a:ext cx="179247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Shared Format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0769DF-168D-804A-B28A-D7A2A7189018}"/>
                </a:ext>
              </a:extLst>
            </p:cNvPr>
            <p:cNvSpPr txBox="1"/>
            <p:nvPr/>
          </p:nvSpPr>
          <p:spPr>
            <a:xfrm>
              <a:off x="9479199" y="4245392"/>
              <a:ext cx="803425" cy="38472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Crash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A0C61C-0A1A-BA4B-8960-C2E76B35FCDF}"/>
                </a:ext>
              </a:extLst>
            </p:cNvPr>
            <p:cNvSpPr txBox="1"/>
            <p:nvPr/>
          </p:nvSpPr>
          <p:spPr>
            <a:xfrm>
              <a:off x="9515068" y="2478500"/>
              <a:ext cx="87235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Frame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35F9DB-154A-EB47-90A5-938FB89118E5}"/>
                </a:ext>
              </a:extLst>
            </p:cNvPr>
            <p:cNvSpPr txBox="1"/>
            <p:nvPr/>
          </p:nvSpPr>
          <p:spPr>
            <a:xfrm>
              <a:off x="8114640" y="6052682"/>
              <a:ext cx="10727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Fallback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79CEB68-2743-4E42-9CEE-6C249931E56C}"/>
                </a:ext>
              </a:extLst>
            </p:cNvPr>
            <p:cNvSpPr txBox="1"/>
            <p:nvPr/>
          </p:nvSpPr>
          <p:spPr>
            <a:xfrm>
              <a:off x="2643568" y="6058026"/>
              <a:ext cx="133927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Indirection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D8A8D2-E89D-504C-A7D3-E83B93A9EFB7}"/>
                </a:ext>
              </a:extLst>
            </p:cNvPr>
            <p:cNvSpPr txBox="1"/>
            <p:nvPr/>
          </p:nvSpPr>
          <p:spPr>
            <a:xfrm>
              <a:off x="1678861" y="4810669"/>
              <a:ext cx="126829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Self-Cycle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EBACD0-0B9A-5947-BD66-5B5DE7D64AAE}"/>
                </a:ext>
              </a:extLst>
            </p:cNvPr>
            <p:cNvSpPr txBox="1"/>
            <p:nvPr/>
          </p:nvSpPr>
          <p:spPr>
            <a:xfrm>
              <a:off x="933721" y="3397036"/>
              <a:ext cx="163365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Higher-Order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5C22765-D5AD-3A43-958A-1B4731632597}"/>
                </a:ext>
              </a:extLst>
            </p:cNvPr>
            <p:cNvSpPr txBox="1"/>
            <p:nvPr/>
          </p:nvSpPr>
          <p:spPr>
            <a:xfrm>
              <a:off x="2791255" y="346081"/>
              <a:ext cx="139012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Framework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482FD-7F32-F24E-884A-38F7C677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3204604-E6CD-764B-9F12-26E7A5CEE4FB}"/>
              </a:ext>
            </a:extLst>
          </p:cNvPr>
          <p:cNvSpPr/>
          <p:nvPr/>
        </p:nvSpPr>
        <p:spPr>
          <a:xfrm>
            <a:off x="3830108" y="1670518"/>
            <a:ext cx="4434101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5"/>
                </a:solidFill>
                <a:latin typeface="Avenir Book" panose="02000503020000020003" pitchFamily="2" charset="0"/>
              </a:rPr>
              <a:t>A does not depend on B if a change to B cannot break A.</a:t>
            </a:r>
          </a:p>
          <a:p>
            <a:pPr algn="ctr"/>
            <a:endParaRPr lang="en-US" sz="1800" dirty="0">
              <a:solidFill>
                <a:schemeClr val="accent5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1800" dirty="0">
                <a:solidFill>
                  <a:schemeClr val="accent5"/>
                </a:solidFill>
                <a:latin typeface="Avenir Book" panose="02000503020000020003" pitchFamily="2" charset="0"/>
              </a:rPr>
              <a:t>B can be changed to make the whole program crash.</a:t>
            </a:r>
          </a:p>
          <a:p>
            <a:pPr algn="ctr"/>
            <a:endParaRPr lang="en-US" sz="1800" dirty="0">
              <a:solidFill>
                <a:schemeClr val="accent5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1800" b="1" dirty="0">
                <a:solidFill>
                  <a:schemeClr val="accent1"/>
                </a:solidFill>
                <a:latin typeface="Avenir Black" panose="02000503020000020003" pitchFamily="2" charset="0"/>
              </a:rPr>
              <a:t>So, does every module depend on every other module?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1C3758-33A9-4442-A649-824DA2C1CF72}"/>
              </a:ext>
            </a:extLst>
          </p:cNvPr>
          <p:cNvGrpSpPr/>
          <p:nvPr/>
        </p:nvGrpSpPr>
        <p:grpSpPr>
          <a:xfrm>
            <a:off x="5114487" y="4365130"/>
            <a:ext cx="1798272" cy="1275798"/>
            <a:chOff x="8146575" y="3756918"/>
            <a:chExt cx="941350" cy="66784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99502EB-2804-3847-A252-E3632D1D9AE8}"/>
                </a:ext>
              </a:extLst>
            </p:cNvPr>
            <p:cNvSpPr/>
            <p:nvPr/>
          </p:nvSpPr>
          <p:spPr>
            <a:xfrm>
              <a:off x="8146575" y="4031475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435BF85-8F52-7B49-9A5A-B7533A1B4C39}"/>
                </a:ext>
              </a:extLst>
            </p:cNvPr>
            <p:cNvSpPr/>
            <p:nvPr/>
          </p:nvSpPr>
          <p:spPr>
            <a:xfrm>
              <a:off x="8694634" y="4027190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A04CE3-1CDC-5F41-BA4A-BE1022B92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91088" flipH="1">
              <a:off x="8587137" y="3756918"/>
              <a:ext cx="291814" cy="332983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2013D2-2C14-9C49-972A-B7FFD4A24475}"/>
                </a:ext>
              </a:extLst>
            </p:cNvPr>
            <p:cNvCxnSpPr>
              <a:cxnSpLocks/>
              <a:stCxn id="18" idx="7"/>
            </p:cNvCxnSpPr>
            <p:nvPr/>
          </p:nvCxnSpPr>
          <p:spPr>
            <a:xfrm flipV="1">
              <a:off x="8482270" y="4020399"/>
              <a:ext cx="83056" cy="68672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C5CC497-5186-2A4B-AE28-4ECAE8F26C99}"/>
                </a:ext>
              </a:extLst>
            </p:cNvPr>
            <p:cNvCxnSpPr/>
            <p:nvPr/>
          </p:nvCxnSpPr>
          <p:spPr>
            <a:xfrm flipV="1">
              <a:off x="8418316" y="3991676"/>
              <a:ext cx="134124" cy="57444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7233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8594D80-B7C2-9A4F-B5DF-544DE4D0651D}"/>
              </a:ext>
            </a:extLst>
          </p:cNvPr>
          <p:cNvGrpSpPr/>
          <p:nvPr/>
        </p:nvGrpSpPr>
        <p:grpSpPr>
          <a:xfrm>
            <a:off x="933721" y="271315"/>
            <a:ext cx="9453702" cy="6308808"/>
            <a:chOff x="933721" y="271315"/>
            <a:chExt cx="9453702" cy="630880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5869E4-B6ED-FB4A-AF00-06C10305D6D6}"/>
                </a:ext>
              </a:extLst>
            </p:cNvPr>
            <p:cNvSpPr/>
            <p:nvPr/>
          </p:nvSpPr>
          <p:spPr>
            <a:xfrm>
              <a:off x="2941596" y="271315"/>
              <a:ext cx="6308808" cy="630880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AAC469-5E21-AE4B-8423-6D49E7FAEF2E}"/>
                </a:ext>
              </a:extLst>
            </p:cNvPr>
            <p:cNvSpPr txBox="1"/>
            <p:nvPr/>
          </p:nvSpPr>
          <p:spPr>
            <a:xfrm>
              <a:off x="1916109" y="1630460"/>
              <a:ext cx="106471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Majority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3FC88E-AAF4-284B-B445-0CC8EB073A9E}"/>
                </a:ext>
              </a:extLst>
            </p:cNvPr>
            <p:cNvSpPr txBox="1"/>
            <p:nvPr/>
          </p:nvSpPr>
          <p:spPr>
            <a:xfrm>
              <a:off x="8264210" y="619733"/>
              <a:ext cx="179247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Shared Format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27C44A-10DC-DB4C-9A1B-21090B1DF42C}"/>
                </a:ext>
              </a:extLst>
            </p:cNvPr>
            <p:cNvSpPr txBox="1"/>
            <p:nvPr/>
          </p:nvSpPr>
          <p:spPr>
            <a:xfrm>
              <a:off x="9479199" y="4245392"/>
              <a:ext cx="80342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Crash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8C7CBC1-B3A2-804D-8479-F7533AF0A117}"/>
                </a:ext>
              </a:extLst>
            </p:cNvPr>
            <p:cNvSpPr txBox="1"/>
            <p:nvPr/>
          </p:nvSpPr>
          <p:spPr>
            <a:xfrm>
              <a:off x="9515068" y="2478500"/>
              <a:ext cx="87235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Frame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385402-B7DC-0D42-A651-8F05D01F3259}"/>
                </a:ext>
              </a:extLst>
            </p:cNvPr>
            <p:cNvSpPr txBox="1"/>
            <p:nvPr/>
          </p:nvSpPr>
          <p:spPr>
            <a:xfrm>
              <a:off x="8114640" y="6052682"/>
              <a:ext cx="1072730" cy="38472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Fallback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9FFC7B3-F488-7643-99C7-F1F64C37182F}"/>
                </a:ext>
              </a:extLst>
            </p:cNvPr>
            <p:cNvSpPr txBox="1"/>
            <p:nvPr/>
          </p:nvSpPr>
          <p:spPr>
            <a:xfrm>
              <a:off x="2643568" y="6058026"/>
              <a:ext cx="133927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Indirection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8B59B3-4FC5-524D-8F34-2E00D00FC4E4}"/>
                </a:ext>
              </a:extLst>
            </p:cNvPr>
            <p:cNvSpPr txBox="1"/>
            <p:nvPr/>
          </p:nvSpPr>
          <p:spPr>
            <a:xfrm>
              <a:off x="1678861" y="4810669"/>
              <a:ext cx="126829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Self-Cycle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9068CB-2374-FC44-88D8-3AD095485A03}"/>
                </a:ext>
              </a:extLst>
            </p:cNvPr>
            <p:cNvSpPr txBox="1"/>
            <p:nvPr/>
          </p:nvSpPr>
          <p:spPr>
            <a:xfrm>
              <a:off x="933721" y="3397036"/>
              <a:ext cx="163365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Higher-Order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84FFEA2-52CB-E947-9157-0BB7384D1CC0}"/>
                </a:ext>
              </a:extLst>
            </p:cNvPr>
            <p:cNvSpPr txBox="1"/>
            <p:nvPr/>
          </p:nvSpPr>
          <p:spPr>
            <a:xfrm>
              <a:off x="2791255" y="346081"/>
              <a:ext cx="139012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Framework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482FD-7F32-F24E-884A-38F7C677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924C0A-03A5-C646-87B5-4D359DBB9B60}"/>
              </a:ext>
            </a:extLst>
          </p:cNvPr>
          <p:cNvGrpSpPr/>
          <p:nvPr/>
        </p:nvGrpSpPr>
        <p:grpSpPr>
          <a:xfrm>
            <a:off x="5182550" y="4643101"/>
            <a:ext cx="1694017" cy="1120262"/>
            <a:chOff x="7921117" y="5163283"/>
            <a:chExt cx="1694017" cy="112026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507C3DE-135C-BB41-BCE3-E95622005F06}"/>
                </a:ext>
              </a:extLst>
            </p:cNvPr>
            <p:cNvSpPr/>
            <p:nvPr/>
          </p:nvSpPr>
          <p:spPr>
            <a:xfrm>
              <a:off x="8129810" y="5890254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41" name="Cloud Callout 40">
              <a:extLst>
                <a:ext uri="{FF2B5EF4-FFF2-40B4-BE49-F238E27FC236}">
                  <a16:creationId xmlns:a16="http://schemas.microsoft.com/office/drawing/2014/main" id="{EE7475D2-541B-6443-9B1D-CDDFECB6AB7A}"/>
                </a:ext>
              </a:extLst>
            </p:cNvPr>
            <p:cNvSpPr/>
            <p:nvPr/>
          </p:nvSpPr>
          <p:spPr>
            <a:xfrm>
              <a:off x="7921117" y="5178120"/>
              <a:ext cx="1694017" cy="614880"/>
            </a:xfrm>
            <a:prstGeom prst="cloudCallout">
              <a:avLst>
                <a:gd name="adj1" fmla="val -17198"/>
                <a:gd name="adj2" fmla="val 7585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9C02B-B0D9-8943-8828-45C303B448B0}"/>
                </a:ext>
              </a:extLst>
            </p:cNvPr>
            <p:cNvSpPr txBox="1"/>
            <p:nvPr/>
          </p:nvSpPr>
          <p:spPr>
            <a:xfrm>
              <a:off x="8541467" y="5163283"/>
              <a:ext cx="570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⇒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D4A6341-47E7-3541-B18C-F65B74D0C866}"/>
                </a:ext>
              </a:extLst>
            </p:cNvPr>
            <p:cNvSpPr/>
            <p:nvPr/>
          </p:nvSpPr>
          <p:spPr>
            <a:xfrm>
              <a:off x="8201488" y="5270528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1857644-0F38-1441-A487-C521F63D6AE9}"/>
                </a:ext>
              </a:extLst>
            </p:cNvPr>
            <p:cNvSpPr/>
            <p:nvPr/>
          </p:nvSpPr>
          <p:spPr>
            <a:xfrm>
              <a:off x="8995118" y="5276279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05A221D-B412-C14D-A434-F5257B13ED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5245" y="5305050"/>
              <a:ext cx="310481" cy="32821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50E8430-C3C5-A24F-BAE1-66F77E0D155B}"/>
                </a:ext>
              </a:extLst>
            </p:cNvPr>
            <p:cNvSpPr/>
            <p:nvPr/>
          </p:nvSpPr>
          <p:spPr>
            <a:xfrm>
              <a:off x="8252959" y="5292344"/>
              <a:ext cx="317715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0E79BFE-D384-A94F-8BB7-415ABA2B6E65}"/>
              </a:ext>
            </a:extLst>
          </p:cNvPr>
          <p:cNvSpPr/>
          <p:nvPr/>
        </p:nvSpPr>
        <p:spPr>
          <a:xfrm>
            <a:off x="3600216" y="1702204"/>
            <a:ext cx="4858687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5"/>
                </a:solidFill>
                <a:latin typeface="Avenir Book" panose="02000503020000020003" pitchFamily="2" charset="0"/>
              </a:rPr>
              <a:t>Module A processes payments using Payment Processor B.</a:t>
            </a:r>
          </a:p>
          <a:p>
            <a:pPr algn="ctr"/>
            <a:endParaRPr lang="en-US" sz="1800" dirty="0">
              <a:solidFill>
                <a:schemeClr val="accent5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1800" dirty="0">
                <a:solidFill>
                  <a:schemeClr val="accent5"/>
                </a:solidFill>
                <a:latin typeface="Avenir Book" panose="02000503020000020003" pitchFamily="2" charset="0"/>
              </a:rPr>
              <a:t>If Processor B fails, the module tries Processor C instead, which is more expensive but always succeeds.</a:t>
            </a:r>
          </a:p>
          <a:p>
            <a:pPr algn="ctr"/>
            <a:endParaRPr lang="en-US" sz="1800" b="1" dirty="0">
              <a:solidFill>
                <a:schemeClr val="accent5"/>
              </a:solidFill>
              <a:latin typeface="Avenir Black" panose="02000503020000020003" pitchFamily="2" charset="0"/>
            </a:endParaRPr>
          </a:p>
          <a:p>
            <a:pPr algn="ctr"/>
            <a:r>
              <a:rPr lang="en-US" sz="1800" b="1" dirty="0">
                <a:solidFill>
                  <a:schemeClr val="accent1"/>
                </a:solidFill>
                <a:latin typeface="Avenir Black" panose="02000503020000020003" pitchFamily="2" charset="0"/>
              </a:rPr>
              <a:t>Does the module depend on Processor B?</a:t>
            </a:r>
          </a:p>
        </p:txBody>
      </p:sp>
    </p:spTree>
    <p:extLst>
      <p:ext uri="{BB962C8B-B14F-4D97-AF65-F5344CB8AC3E}">
        <p14:creationId xmlns:p14="http://schemas.microsoft.com/office/powerpoint/2010/main" val="1623920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69A04836-CACD-0F48-B281-34615E7A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0060" y="434513"/>
            <a:ext cx="4394133" cy="684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D8D8EC-BA4F-DA43-8227-FA2E44597701}"/>
              </a:ext>
            </a:extLst>
          </p:cNvPr>
          <p:cNvGrpSpPr/>
          <p:nvPr/>
        </p:nvGrpSpPr>
        <p:grpSpPr>
          <a:xfrm>
            <a:off x="9181222" y="635842"/>
            <a:ext cx="1734883" cy="5294305"/>
            <a:chOff x="9085384" y="1099932"/>
            <a:chExt cx="1734883" cy="529430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9C61BF4-9FA8-5948-B2AB-16EA5C976CE9}"/>
                </a:ext>
              </a:extLst>
            </p:cNvPr>
            <p:cNvGrpSpPr/>
            <p:nvPr/>
          </p:nvGrpSpPr>
          <p:grpSpPr>
            <a:xfrm>
              <a:off x="9502885" y="1099932"/>
              <a:ext cx="908420" cy="1786560"/>
              <a:chOff x="1616336" y="1661697"/>
              <a:chExt cx="1745100" cy="343203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01AC193-B9B7-B242-96AF-580643266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6336" y="1661697"/>
                <a:ext cx="1745100" cy="3432030"/>
              </a:xfrm>
              <a:prstGeom prst="rect">
                <a:avLst/>
              </a:prstGeom>
            </p:spPr>
          </p:pic>
          <p:pic>
            <p:nvPicPr>
              <p:cNvPr id="6" name="Picture Placeholder 33">
                <a:extLst>
                  <a:ext uri="{FF2B5EF4-FFF2-40B4-BE49-F238E27FC236}">
                    <a16:creationId xmlns:a16="http://schemas.microsoft.com/office/drawing/2014/main" id="{E79E142F-4A13-634B-9B60-0C0CA7598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8110" y="1821657"/>
                <a:ext cx="1442881" cy="3054698"/>
              </a:xfrm>
              <a:custGeom>
                <a:avLst/>
                <a:gdLst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9255583 w 10303329"/>
                  <a:gd name="connsiteY2" fmla="*/ 0 h 22223186"/>
                  <a:gd name="connsiteX3" fmla="*/ 10303329 w 10303329"/>
                  <a:gd name="connsiteY3" fmla="*/ 1047746 h 22223186"/>
                  <a:gd name="connsiteX4" fmla="*/ 10303329 w 10303329"/>
                  <a:gd name="connsiteY4" fmla="*/ 21175440 h 22223186"/>
                  <a:gd name="connsiteX5" fmla="*/ 9255583 w 10303329"/>
                  <a:gd name="connsiteY5" fmla="*/ 22223186 h 22223186"/>
                  <a:gd name="connsiteX6" fmla="*/ 1047746 w 10303329"/>
                  <a:gd name="connsiteY6" fmla="*/ 22223186 h 22223186"/>
                  <a:gd name="connsiteX7" fmla="*/ 0 w 10303329"/>
                  <a:gd name="connsiteY7" fmla="*/ 21175440 h 22223186"/>
                  <a:gd name="connsiteX8" fmla="*/ 0 w 10303329"/>
                  <a:gd name="connsiteY8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645229 w 10303329"/>
                  <a:gd name="connsiteY2" fmla="*/ 16328 h 22223186"/>
                  <a:gd name="connsiteX3" fmla="*/ 9255583 w 10303329"/>
                  <a:gd name="connsiteY3" fmla="*/ 0 h 22223186"/>
                  <a:gd name="connsiteX4" fmla="*/ 10303329 w 10303329"/>
                  <a:gd name="connsiteY4" fmla="*/ 1047746 h 22223186"/>
                  <a:gd name="connsiteX5" fmla="*/ 10303329 w 10303329"/>
                  <a:gd name="connsiteY5" fmla="*/ 21175440 h 22223186"/>
                  <a:gd name="connsiteX6" fmla="*/ 9255583 w 10303329"/>
                  <a:gd name="connsiteY6" fmla="*/ 22223186 h 22223186"/>
                  <a:gd name="connsiteX7" fmla="*/ 1047746 w 10303329"/>
                  <a:gd name="connsiteY7" fmla="*/ 22223186 h 22223186"/>
                  <a:gd name="connsiteX8" fmla="*/ 0 w 10303329"/>
                  <a:gd name="connsiteY8" fmla="*/ 21175440 h 22223186"/>
                  <a:gd name="connsiteX9" fmla="*/ 0 w 10303329"/>
                  <a:gd name="connsiteY9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645229 w 10303329"/>
                  <a:gd name="connsiteY2" fmla="*/ 16328 h 22223186"/>
                  <a:gd name="connsiteX3" fmla="*/ 7805057 w 10303329"/>
                  <a:gd name="connsiteY3" fmla="*/ 32657 h 22223186"/>
                  <a:gd name="connsiteX4" fmla="*/ 9255583 w 10303329"/>
                  <a:gd name="connsiteY4" fmla="*/ 0 h 22223186"/>
                  <a:gd name="connsiteX5" fmla="*/ 10303329 w 10303329"/>
                  <a:gd name="connsiteY5" fmla="*/ 1047746 h 22223186"/>
                  <a:gd name="connsiteX6" fmla="*/ 10303329 w 10303329"/>
                  <a:gd name="connsiteY6" fmla="*/ 21175440 h 22223186"/>
                  <a:gd name="connsiteX7" fmla="*/ 9255583 w 10303329"/>
                  <a:gd name="connsiteY7" fmla="*/ 22223186 h 22223186"/>
                  <a:gd name="connsiteX8" fmla="*/ 1047746 w 10303329"/>
                  <a:gd name="connsiteY8" fmla="*/ 22223186 h 22223186"/>
                  <a:gd name="connsiteX9" fmla="*/ 0 w 10303329"/>
                  <a:gd name="connsiteY9" fmla="*/ 21175440 h 22223186"/>
                  <a:gd name="connsiteX10" fmla="*/ 0 w 10303329"/>
                  <a:gd name="connsiteY10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759529 w 10303329"/>
                  <a:gd name="connsiteY2" fmla="*/ 865413 h 22223186"/>
                  <a:gd name="connsiteX3" fmla="*/ 7805057 w 10303329"/>
                  <a:gd name="connsiteY3" fmla="*/ 32657 h 22223186"/>
                  <a:gd name="connsiteX4" fmla="*/ 9255583 w 10303329"/>
                  <a:gd name="connsiteY4" fmla="*/ 0 h 22223186"/>
                  <a:gd name="connsiteX5" fmla="*/ 10303329 w 10303329"/>
                  <a:gd name="connsiteY5" fmla="*/ 1047746 h 22223186"/>
                  <a:gd name="connsiteX6" fmla="*/ 10303329 w 10303329"/>
                  <a:gd name="connsiteY6" fmla="*/ 21175440 h 22223186"/>
                  <a:gd name="connsiteX7" fmla="*/ 9255583 w 10303329"/>
                  <a:gd name="connsiteY7" fmla="*/ 22223186 h 22223186"/>
                  <a:gd name="connsiteX8" fmla="*/ 1047746 w 10303329"/>
                  <a:gd name="connsiteY8" fmla="*/ 22223186 h 22223186"/>
                  <a:gd name="connsiteX9" fmla="*/ 0 w 10303329"/>
                  <a:gd name="connsiteY9" fmla="*/ 21175440 h 22223186"/>
                  <a:gd name="connsiteX10" fmla="*/ 0 w 10303329"/>
                  <a:gd name="connsiteY10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759529 w 10303329"/>
                  <a:gd name="connsiteY2" fmla="*/ 865413 h 22223186"/>
                  <a:gd name="connsiteX3" fmla="*/ 7331528 w 10303329"/>
                  <a:gd name="connsiteY3" fmla="*/ 832757 h 22223186"/>
                  <a:gd name="connsiteX4" fmla="*/ 9255583 w 10303329"/>
                  <a:gd name="connsiteY4" fmla="*/ 0 h 22223186"/>
                  <a:gd name="connsiteX5" fmla="*/ 10303329 w 10303329"/>
                  <a:gd name="connsiteY5" fmla="*/ 1047746 h 22223186"/>
                  <a:gd name="connsiteX6" fmla="*/ 10303329 w 10303329"/>
                  <a:gd name="connsiteY6" fmla="*/ 21175440 h 22223186"/>
                  <a:gd name="connsiteX7" fmla="*/ 9255583 w 10303329"/>
                  <a:gd name="connsiteY7" fmla="*/ 22223186 h 22223186"/>
                  <a:gd name="connsiteX8" fmla="*/ 1047746 w 10303329"/>
                  <a:gd name="connsiteY8" fmla="*/ 22223186 h 22223186"/>
                  <a:gd name="connsiteX9" fmla="*/ 0 w 10303329"/>
                  <a:gd name="connsiteY9" fmla="*/ 21175440 h 22223186"/>
                  <a:gd name="connsiteX10" fmla="*/ 0 w 10303329"/>
                  <a:gd name="connsiteY10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1496522 w 10303329"/>
                  <a:gd name="connsiteY2" fmla="*/ 222417 h 22223186"/>
                  <a:gd name="connsiteX3" fmla="*/ 2759529 w 10303329"/>
                  <a:gd name="connsiteY3" fmla="*/ 865413 h 22223186"/>
                  <a:gd name="connsiteX4" fmla="*/ 7331528 w 10303329"/>
                  <a:gd name="connsiteY4" fmla="*/ 832757 h 22223186"/>
                  <a:gd name="connsiteX5" fmla="*/ 9255583 w 10303329"/>
                  <a:gd name="connsiteY5" fmla="*/ 0 h 22223186"/>
                  <a:gd name="connsiteX6" fmla="*/ 10303329 w 10303329"/>
                  <a:gd name="connsiteY6" fmla="*/ 1047746 h 22223186"/>
                  <a:gd name="connsiteX7" fmla="*/ 10303329 w 10303329"/>
                  <a:gd name="connsiteY7" fmla="*/ 21175440 h 22223186"/>
                  <a:gd name="connsiteX8" fmla="*/ 9255583 w 10303329"/>
                  <a:gd name="connsiteY8" fmla="*/ 22223186 h 22223186"/>
                  <a:gd name="connsiteX9" fmla="*/ 1047746 w 10303329"/>
                  <a:gd name="connsiteY9" fmla="*/ 22223186 h 22223186"/>
                  <a:gd name="connsiteX10" fmla="*/ 0 w 10303329"/>
                  <a:gd name="connsiteY10" fmla="*/ 21175440 h 22223186"/>
                  <a:gd name="connsiteX11" fmla="*/ 0 w 10303329"/>
                  <a:gd name="connsiteY11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759529 w 10303329"/>
                  <a:gd name="connsiteY3" fmla="*/ 865413 h 22223186"/>
                  <a:gd name="connsiteX4" fmla="*/ 7331528 w 10303329"/>
                  <a:gd name="connsiteY4" fmla="*/ 832757 h 22223186"/>
                  <a:gd name="connsiteX5" fmla="*/ 9255583 w 10303329"/>
                  <a:gd name="connsiteY5" fmla="*/ 0 h 22223186"/>
                  <a:gd name="connsiteX6" fmla="*/ 10303329 w 10303329"/>
                  <a:gd name="connsiteY6" fmla="*/ 1047746 h 22223186"/>
                  <a:gd name="connsiteX7" fmla="*/ 10303329 w 10303329"/>
                  <a:gd name="connsiteY7" fmla="*/ 21175440 h 22223186"/>
                  <a:gd name="connsiteX8" fmla="*/ 9255583 w 10303329"/>
                  <a:gd name="connsiteY8" fmla="*/ 22223186 h 22223186"/>
                  <a:gd name="connsiteX9" fmla="*/ 1047746 w 10303329"/>
                  <a:gd name="connsiteY9" fmla="*/ 22223186 h 22223186"/>
                  <a:gd name="connsiteX10" fmla="*/ 0 w 10303329"/>
                  <a:gd name="connsiteY10" fmla="*/ 21175440 h 22223186"/>
                  <a:gd name="connsiteX11" fmla="*/ 0 w 10303329"/>
                  <a:gd name="connsiteY11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464188 w 10303329"/>
                  <a:gd name="connsiteY3" fmla="*/ 417726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8147957 w 10303329"/>
                  <a:gd name="connsiteY6" fmla="*/ 481693 h 22223186"/>
                  <a:gd name="connsiteX7" fmla="*/ 9255583 w 10303329"/>
                  <a:gd name="connsiteY7" fmla="*/ 0 h 22223186"/>
                  <a:gd name="connsiteX8" fmla="*/ 10303329 w 10303329"/>
                  <a:gd name="connsiteY8" fmla="*/ 1047746 h 22223186"/>
                  <a:gd name="connsiteX9" fmla="*/ 10303329 w 10303329"/>
                  <a:gd name="connsiteY9" fmla="*/ 21175440 h 22223186"/>
                  <a:gd name="connsiteX10" fmla="*/ 9255583 w 10303329"/>
                  <a:gd name="connsiteY10" fmla="*/ 22223186 h 22223186"/>
                  <a:gd name="connsiteX11" fmla="*/ 1047746 w 10303329"/>
                  <a:gd name="connsiteY11" fmla="*/ 22223186 h 22223186"/>
                  <a:gd name="connsiteX12" fmla="*/ 0 w 10303329"/>
                  <a:gd name="connsiteY12" fmla="*/ 21175440 h 22223186"/>
                  <a:gd name="connsiteX13" fmla="*/ 0 w 10303329"/>
                  <a:gd name="connsiteY13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8221435 w 10303329"/>
                  <a:gd name="connsiteY6" fmla="*/ 0 h 22223186"/>
                  <a:gd name="connsiteX7" fmla="*/ 9255583 w 10303329"/>
                  <a:gd name="connsiteY7" fmla="*/ 0 h 22223186"/>
                  <a:gd name="connsiteX8" fmla="*/ 10303329 w 10303329"/>
                  <a:gd name="connsiteY8" fmla="*/ 1047746 h 22223186"/>
                  <a:gd name="connsiteX9" fmla="*/ 10303329 w 10303329"/>
                  <a:gd name="connsiteY9" fmla="*/ 21175440 h 22223186"/>
                  <a:gd name="connsiteX10" fmla="*/ 9255583 w 10303329"/>
                  <a:gd name="connsiteY10" fmla="*/ 22223186 h 22223186"/>
                  <a:gd name="connsiteX11" fmla="*/ 1047746 w 10303329"/>
                  <a:gd name="connsiteY11" fmla="*/ 22223186 h 22223186"/>
                  <a:gd name="connsiteX12" fmla="*/ 0 w 10303329"/>
                  <a:gd name="connsiteY12" fmla="*/ 21175440 h 22223186"/>
                  <a:gd name="connsiteX13" fmla="*/ 0 w 10303329"/>
                  <a:gd name="connsiteY13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8221435 w 10303329"/>
                  <a:gd name="connsiteY6" fmla="*/ 0 h 22223186"/>
                  <a:gd name="connsiteX7" fmla="*/ 9255583 w 10303329"/>
                  <a:gd name="connsiteY7" fmla="*/ 0 h 22223186"/>
                  <a:gd name="connsiteX8" fmla="*/ 10303329 w 10303329"/>
                  <a:gd name="connsiteY8" fmla="*/ 1047746 h 22223186"/>
                  <a:gd name="connsiteX9" fmla="*/ 10303329 w 10303329"/>
                  <a:gd name="connsiteY9" fmla="*/ 21175440 h 22223186"/>
                  <a:gd name="connsiteX10" fmla="*/ 9255583 w 10303329"/>
                  <a:gd name="connsiteY10" fmla="*/ 22223186 h 22223186"/>
                  <a:gd name="connsiteX11" fmla="*/ 1047746 w 10303329"/>
                  <a:gd name="connsiteY11" fmla="*/ 22223186 h 22223186"/>
                  <a:gd name="connsiteX12" fmla="*/ 0 w 10303329"/>
                  <a:gd name="connsiteY12" fmla="*/ 21175440 h 22223186"/>
                  <a:gd name="connsiteX13" fmla="*/ 0 w 10303329"/>
                  <a:gd name="connsiteY13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8221435 w 10303329"/>
                  <a:gd name="connsiteY6" fmla="*/ 0 h 22223186"/>
                  <a:gd name="connsiteX7" fmla="*/ 9255583 w 10303329"/>
                  <a:gd name="connsiteY7" fmla="*/ 0 h 22223186"/>
                  <a:gd name="connsiteX8" fmla="*/ 10303329 w 10303329"/>
                  <a:gd name="connsiteY8" fmla="*/ 1047746 h 22223186"/>
                  <a:gd name="connsiteX9" fmla="*/ 10303329 w 10303329"/>
                  <a:gd name="connsiteY9" fmla="*/ 21175440 h 22223186"/>
                  <a:gd name="connsiteX10" fmla="*/ 9255583 w 10303329"/>
                  <a:gd name="connsiteY10" fmla="*/ 22223186 h 22223186"/>
                  <a:gd name="connsiteX11" fmla="*/ 1047746 w 10303329"/>
                  <a:gd name="connsiteY11" fmla="*/ 22223186 h 22223186"/>
                  <a:gd name="connsiteX12" fmla="*/ 0 w 10303329"/>
                  <a:gd name="connsiteY12" fmla="*/ 21175440 h 22223186"/>
                  <a:gd name="connsiteX13" fmla="*/ 0 w 10303329"/>
                  <a:gd name="connsiteY13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8221435 w 10303329"/>
                  <a:gd name="connsiteY6" fmla="*/ 0 h 22223186"/>
                  <a:gd name="connsiteX7" fmla="*/ 9255583 w 10303329"/>
                  <a:gd name="connsiteY7" fmla="*/ 0 h 22223186"/>
                  <a:gd name="connsiteX8" fmla="*/ 10303329 w 10303329"/>
                  <a:gd name="connsiteY8" fmla="*/ 1047746 h 22223186"/>
                  <a:gd name="connsiteX9" fmla="*/ 10303329 w 10303329"/>
                  <a:gd name="connsiteY9" fmla="*/ 21175440 h 22223186"/>
                  <a:gd name="connsiteX10" fmla="*/ 9255583 w 10303329"/>
                  <a:gd name="connsiteY10" fmla="*/ 22223186 h 22223186"/>
                  <a:gd name="connsiteX11" fmla="*/ 1047746 w 10303329"/>
                  <a:gd name="connsiteY11" fmla="*/ 22223186 h 22223186"/>
                  <a:gd name="connsiteX12" fmla="*/ 0 w 10303329"/>
                  <a:gd name="connsiteY12" fmla="*/ 21175440 h 22223186"/>
                  <a:gd name="connsiteX13" fmla="*/ 0 w 10303329"/>
                  <a:gd name="connsiteY13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756072 w 10303329"/>
                  <a:gd name="connsiteY6" fmla="*/ 432707 h 22223186"/>
                  <a:gd name="connsiteX7" fmla="*/ 8221435 w 10303329"/>
                  <a:gd name="connsiteY7" fmla="*/ 0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221435 w 10303329"/>
                  <a:gd name="connsiteY7" fmla="*/ 0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221435 w 10303329"/>
                  <a:gd name="connsiteY7" fmla="*/ 0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221435 w 10303329"/>
                  <a:gd name="connsiteY7" fmla="*/ 0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66314 w 10303329"/>
                  <a:gd name="connsiteY7" fmla="*/ 277586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122334 h 22297774"/>
                  <a:gd name="connsiteX1" fmla="*/ 1047746 w 10303329"/>
                  <a:gd name="connsiteY1" fmla="*/ 74588 h 22297774"/>
                  <a:gd name="connsiteX2" fmla="*/ 2206735 w 10303329"/>
                  <a:gd name="connsiteY2" fmla="*/ 92819 h 22297774"/>
                  <a:gd name="connsiteX3" fmla="*/ 2382149 w 10303329"/>
                  <a:gd name="connsiteY3" fmla="*/ 660990 h 22297774"/>
                  <a:gd name="connsiteX4" fmla="*/ 2775858 w 10303329"/>
                  <a:gd name="connsiteY4" fmla="*/ 907343 h 22297774"/>
                  <a:gd name="connsiteX5" fmla="*/ 7331528 w 10303329"/>
                  <a:gd name="connsiteY5" fmla="*/ 907345 h 22297774"/>
                  <a:gd name="connsiteX6" fmla="*/ 7878536 w 10303329"/>
                  <a:gd name="connsiteY6" fmla="*/ 654253 h 22297774"/>
                  <a:gd name="connsiteX7" fmla="*/ 8058150 w 10303329"/>
                  <a:gd name="connsiteY7" fmla="*/ 148066 h 22297774"/>
                  <a:gd name="connsiteX8" fmla="*/ 9255583 w 10303329"/>
                  <a:gd name="connsiteY8" fmla="*/ 74588 h 22297774"/>
                  <a:gd name="connsiteX9" fmla="*/ 10303329 w 10303329"/>
                  <a:gd name="connsiteY9" fmla="*/ 1122334 h 22297774"/>
                  <a:gd name="connsiteX10" fmla="*/ 10303329 w 10303329"/>
                  <a:gd name="connsiteY10" fmla="*/ 21250028 h 22297774"/>
                  <a:gd name="connsiteX11" fmla="*/ 9255583 w 10303329"/>
                  <a:gd name="connsiteY11" fmla="*/ 22297774 h 22297774"/>
                  <a:gd name="connsiteX12" fmla="*/ 1047746 w 10303329"/>
                  <a:gd name="connsiteY12" fmla="*/ 22297774 h 22297774"/>
                  <a:gd name="connsiteX13" fmla="*/ 0 w 10303329"/>
                  <a:gd name="connsiteY13" fmla="*/ 21250028 h 22297774"/>
                  <a:gd name="connsiteX14" fmla="*/ 0 w 10303329"/>
                  <a:gd name="connsiteY14" fmla="*/ 1122334 h 22297774"/>
                  <a:gd name="connsiteX0" fmla="*/ 0 w 10303329"/>
                  <a:gd name="connsiteY0" fmla="*/ 1114032 h 22289472"/>
                  <a:gd name="connsiteX1" fmla="*/ 1047746 w 10303329"/>
                  <a:gd name="connsiteY1" fmla="*/ 66286 h 22289472"/>
                  <a:gd name="connsiteX2" fmla="*/ 2206735 w 10303329"/>
                  <a:gd name="connsiteY2" fmla="*/ 84517 h 22289472"/>
                  <a:gd name="connsiteX3" fmla="*/ 2382149 w 10303329"/>
                  <a:gd name="connsiteY3" fmla="*/ 652688 h 22289472"/>
                  <a:gd name="connsiteX4" fmla="*/ 2775858 w 10303329"/>
                  <a:gd name="connsiteY4" fmla="*/ 899041 h 22289472"/>
                  <a:gd name="connsiteX5" fmla="*/ 7331528 w 10303329"/>
                  <a:gd name="connsiteY5" fmla="*/ 899043 h 22289472"/>
                  <a:gd name="connsiteX6" fmla="*/ 7878536 w 10303329"/>
                  <a:gd name="connsiteY6" fmla="*/ 645951 h 22289472"/>
                  <a:gd name="connsiteX7" fmla="*/ 8058150 w 10303329"/>
                  <a:gd name="connsiteY7" fmla="*/ 139764 h 22289472"/>
                  <a:gd name="connsiteX8" fmla="*/ 9255583 w 10303329"/>
                  <a:gd name="connsiteY8" fmla="*/ 66286 h 22289472"/>
                  <a:gd name="connsiteX9" fmla="*/ 10303329 w 10303329"/>
                  <a:gd name="connsiteY9" fmla="*/ 1114032 h 22289472"/>
                  <a:gd name="connsiteX10" fmla="*/ 10303329 w 10303329"/>
                  <a:gd name="connsiteY10" fmla="*/ 21241726 h 22289472"/>
                  <a:gd name="connsiteX11" fmla="*/ 9255583 w 10303329"/>
                  <a:gd name="connsiteY11" fmla="*/ 22289472 h 22289472"/>
                  <a:gd name="connsiteX12" fmla="*/ 1047746 w 10303329"/>
                  <a:gd name="connsiteY12" fmla="*/ 22289472 h 22289472"/>
                  <a:gd name="connsiteX13" fmla="*/ 0 w 10303329"/>
                  <a:gd name="connsiteY13" fmla="*/ 21241726 h 22289472"/>
                  <a:gd name="connsiteX14" fmla="*/ 0 w 10303329"/>
                  <a:gd name="connsiteY14" fmla="*/ 1114032 h 22289472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94864 w 10303329"/>
                  <a:gd name="connsiteY6" fmla="*/ 595993 h 22223186"/>
                  <a:gd name="connsiteX7" fmla="*/ 8058150 w 10303329"/>
                  <a:gd name="connsiteY7" fmla="*/ 73478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94864 w 10303329"/>
                  <a:gd name="connsiteY6" fmla="*/ 595993 h 22223186"/>
                  <a:gd name="connsiteX7" fmla="*/ 8017329 w 10303329"/>
                  <a:gd name="connsiteY7" fmla="*/ 204107 h 22223186"/>
                  <a:gd name="connsiteX8" fmla="*/ 8058150 w 10303329"/>
                  <a:gd name="connsiteY8" fmla="*/ 73478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115259 h 22290699"/>
                  <a:gd name="connsiteX1" fmla="*/ 1047746 w 10303329"/>
                  <a:gd name="connsiteY1" fmla="*/ 67513 h 22290699"/>
                  <a:gd name="connsiteX2" fmla="*/ 2206735 w 10303329"/>
                  <a:gd name="connsiteY2" fmla="*/ 85744 h 22290699"/>
                  <a:gd name="connsiteX3" fmla="*/ 2382149 w 10303329"/>
                  <a:gd name="connsiteY3" fmla="*/ 653915 h 22290699"/>
                  <a:gd name="connsiteX4" fmla="*/ 2775858 w 10303329"/>
                  <a:gd name="connsiteY4" fmla="*/ 900268 h 22290699"/>
                  <a:gd name="connsiteX5" fmla="*/ 7331528 w 10303329"/>
                  <a:gd name="connsiteY5" fmla="*/ 900270 h 22290699"/>
                  <a:gd name="connsiteX6" fmla="*/ 7894864 w 10303329"/>
                  <a:gd name="connsiteY6" fmla="*/ 663506 h 22290699"/>
                  <a:gd name="connsiteX7" fmla="*/ 8017329 w 10303329"/>
                  <a:gd name="connsiteY7" fmla="*/ 271620 h 22290699"/>
                  <a:gd name="connsiteX8" fmla="*/ 8058150 w 10303329"/>
                  <a:gd name="connsiteY8" fmla="*/ 140991 h 22290699"/>
                  <a:gd name="connsiteX9" fmla="*/ 8123464 w 10303329"/>
                  <a:gd name="connsiteY9" fmla="*/ 108334 h 22290699"/>
                  <a:gd name="connsiteX10" fmla="*/ 9255583 w 10303329"/>
                  <a:gd name="connsiteY10" fmla="*/ 67513 h 22290699"/>
                  <a:gd name="connsiteX11" fmla="*/ 10303329 w 10303329"/>
                  <a:gd name="connsiteY11" fmla="*/ 1115259 h 22290699"/>
                  <a:gd name="connsiteX12" fmla="*/ 10303329 w 10303329"/>
                  <a:gd name="connsiteY12" fmla="*/ 21242953 h 22290699"/>
                  <a:gd name="connsiteX13" fmla="*/ 9255583 w 10303329"/>
                  <a:gd name="connsiteY13" fmla="*/ 22290699 h 22290699"/>
                  <a:gd name="connsiteX14" fmla="*/ 1047746 w 10303329"/>
                  <a:gd name="connsiteY14" fmla="*/ 22290699 h 22290699"/>
                  <a:gd name="connsiteX15" fmla="*/ 0 w 10303329"/>
                  <a:gd name="connsiteY15" fmla="*/ 21242953 h 22290699"/>
                  <a:gd name="connsiteX16" fmla="*/ 0 w 10303329"/>
                  <a:gd name="connsiteY16" fmla="*/ 1115259 h 22290699"/>
                  <a:gd name="connsiteX0" fmla="*/ 0 w 10303329"/>
                  <a:gd name="connsiteY0" fmla="*/ 1115259 h 22290699"/>
                  <a:gd name="connsiteX1" fmla="*/ 1047746 w 10303329"/>
                  <a:gd name="connsiteY1" fmla="*/ 67513 h 22290699"/>
                  <a:gd name="connsiteX2" fmla="*/ 2206735 w 10303329"/>
                  <a:gd name="connsiteY2" fmla="*/ 85744 h 22290699"/>
                  <a:gd name="connsiteX3" fmla="*/ 2382149 w 10303329"/>
                  <a:gd name="connsiteY3" fmla="*/ 653915 h 22290699"/>
                  <a:gd name="connsiteX4" fmla="*/ 2775858 w 10303329"/>
                  <a:gd name="connsiteY4" fmla="*/ 900268 h 22290699"/>
                  <a:gd name="connsiteX5" fmla="*/ 7331528 w 10303329"/>
                  <a:gd name="connsiteY5" fmla="*/ 900270 h 22290699"/>
                  <a:gd name="connsiteX6" fmla="*/ 7894864 w 10303329"/>
                  <a:gd name="connsiteY6" fmla="*/ 663506 h 22290699"/>
                  <a:gd name="connsiteX7" fmla="*/ 8017329 w 10303329"/>
                  <a:gd name="connsiteY7" fmla="*/ 271620 h 22290699"/>
                  <a:gd name="connsiteX8" fmla="*/ 8123464 w 10303329"/>
                  <a:gd name="connsiteY8" fmla="*/ 108334 h 22290699"/>
                  <a:gd name="connsiteX9" fmla="*/ 9255583 w 10303329"/>
                  <a:gd name="connsiteY9" fmla="*/ 67513 h 22290699"/>
                  <a:gd name="connsiteX10" fmla="*/ 10303329 w 10303329"/>
                  <a:gd name="connsiteY10" fmla="*/ 1115259 h 22290699"/>
                  <a:gd name="connsiteX11" fmla="*/ 10303329 w 10303329"/>
                  <a:gd name="connsiteY11" fmla="*/ 21242953 h 22290699"/>
                  <a:gd name="connsiteX12" fmla="*/ 9255583 w 10303329"/>
                  <a:gd name="connsiteY12" fmla="*/ 22290699 h 22290699"/>
                  <a:gd name="connsiteX13" fmla="*/ 1047746 w 10303329"/>
                  <a:gd name="connsiteY13" fmla="*/ 22290699 h 22290699"/>
                  <a:gd name="connsiteX14" fmla="*/ 0 w 10303329"/>
                  <a:gd name="connsiteY14" fmla="*/ 21242953 h 22290699"/>
                  <a:gd name="connsiteX15" fmla="*/ 0 w 10303329"/>
                  <a:gd name="connsiteY15" fmla="*/ 1115259 h 22290699"/>
                  <a:gd name="connsiteX0" fmla="*/ 0 w 10303329"/>
                  <a:gd name="connsiteY0" fmla="*/ 1048170 h 22223610"/>
                  <a:gd name="connsiteX1" fmla="*/ 1047746 w 10303329"/>
                  <a:gd name="connsiteY1" fmla="*/ 424 h 22223610"/>
                  <a:gd name="connsiteX2" fmla="*/ 2206735 w 10303329"/>
                  <a:gd name="connsiteY2" fmla="*/ 18655 h 22223610"/>
                  <a:gd name="connsiteX3" fmla="*/ 2382149 w 10303329"/>
                  <a:gd name="connsiteY3" fmla="*/ 586826 h 22223610"/>
                  <a:gd name="connsiteX4" fmla="*/ 2775858 w 10303329"/>
                  <a:gd name="connsiteY4" fmla="*/ 833179 h 22223610"/>
                  <a:gd name="connsiteX5" fmla="*/ 7331528 w 10303329"/>
                  <a:gd name="connsiteY5" fmla="*/ 833181 h 22223610"/>
                  <a:gd name="connsiteX6" fmla="*/ 7894864 w 10303329"/>
                  <a:gd name="connsiteY6" fmla="*/ 596417 h 22223610"/>
                  <a:gd name="connsiteX7" fmla="*/ 8017329 w 10303329"/>
                  <a:gd name="connsiteY7" fmla="*/ 204531 h 22223610"/>
                  <a:gd name="connsiteX8" fmla="*/ 8123464 w 10303329"/>
                  <a:gd name="connsiteY8" fmla="*/ 41245 h 22223610"/>
                  <a:gd name="connsiteX9" fmla="*/ 9255583 w 10303329"/>
                  <a:gd name="connsiteY9" fmla="*/ 424 h 22223610"/>
                  <a:gd name="connsiteX10" fmla="*/ 10303329 w 10303329"/>
                  <a:gd name="connsiteY10" fmla="*/ 1048170 h 22223610"/>
                  <a:gd name="connsiteX11" fmla="*/ 10303329 w 10303329"/>
                  <a:gd name="connsiteY11" fmla="*/ 21175864 h 22223610"/>
                  <a:gd name="connsiteX12" fmla="*/ 9255583 w 10303329"/>
                  <a:gd name="connsiteY12" fmla="*/ 22223610 h 22223610"/>
                  <a:gd name="connsiteX13" fmla="*/ 1047746 w 10303329"/>
                  <a:gd name="connsiteY13" fmla="*/ 22223610 h 22223610"/>
                  <a:gd name="connsiteX14" fmla="*/ 0 w 10303329"/>
                  <a:gd name="connsiteY14" fmla="*/ 21175864 h 22223610"/>
                  <a:gd name="connsiteX15" fmla="*/ 0 w 10303329"/>
                  <a:gd name="connsiteY15" fmla="*/ 1048170 h 22223610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03329" h="22223944">
                    <a:moveTo>
                      <a:pt x="0" y="1048504"/>
                    </a:moveTo>
                    <a:cubicBezTo>
                      <a:pt x="0" y="469850"/>
                      <a:pt x="469092" y="758"/>
                      <a:pt x="1047746" y="758"/>
                    </a:cubicBezTo>
                    <a:lnTo>
                      <a:pt x="2206735" y="18989"/>
                    </a:lnTo>
                    <a:cubicBezTo>
                      <a:pt x="2341538" y="26227"/>
                      <a:pt x="2242035" y="356948"/>
                      <a:pt x="2382149" y="587160"/>
                    </a:cubicBezTo>
                    <a:cubicBezTo>
                      <a:pt x="2507943" y="745479"/>
                      <a:pt x="2650063" y="830316"/>
                      <a:pt x="2775858" y="833513"/>
                    </a:cubicBezTo>
                    <a:lnTo>
                      <a:pt x="7331528" y="833515"/>
                    </a:lnTo>
                    <a:cubicBezTo>
                      <a:pt x="7513864" y="838958"/>
                      <a:pt x="7737020" y="844400"/>
                      <a:pt x="7894864" y="596751"/>
                    </a:cubicBezTo>
                    <a:cubicBezTo>
                      <a:pt x="7984671" y="467483"/>
                      <a:pt x="8011886" y="387201"/>
                      <a:pt x="8017329" y="204865"/>
                    </a:cubicBezTo>
                    <a:cubicBezTo>
                      <a:pt x="7998279" y="128665"/>
                      <a:pt x="8031388" y="34775"/>
                      <a:pt x="8147957" y="25250"/>
                    </a:cubicBezTo>
                    <a:cubicBezTo>
                      <a:pt x="8347529" y="13004"/>
                      <a:pt x="8802465" y="-3778"/>
                      <a:pt x="9255583" y="758"/>
                    </a:cubicBezTo>
                    <a:cubicBezTo>
                      <a:pt x="9834237" y="758"/>
                      <a:pt x="10303329" y="469850"/>
                      <a:pt x="10303329" y="1048504"/>
                    </a:cubicBezTo>
                    <a:lnTo>
                      <a:pt x="10303329" y="21176198"/>
                    </a:lnTo>
                    <a:cubicBezTo>
                      <a:pt x="10303329" y="21754852"/>
                      <a:pt x="9834237" y="22223944"/>
                      <a:pt x="9255583" y="22223944"/>
                    </a:cubicBezTo>
                    <a:lnTo>
                      <a:pt x="1047746" y="22223944"/>
                    </a:lnTo>
                    <a:cubicBezTo>
                      <a:pt x="469092" y="22223944"/>
                      <a:pt x="0" y="21754852"/>
                      <a:pt x="0" y="21176198"/>
                    </a:cubicBezTo>
                    <a:lnTo>
                      <a:pt x="0" y="1048504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655A0C3-CC79-324F-A8FF-E27E8B1C94EB}"/>
                  </a:ext>
                </a:extLst>
              </p:cNvPr>
              <p:cNvSpPr/>
              <p:nvPr/>
            </p:nvSpPr>
            <p:spPr>
              <a:xfrm>
                <a:off x="2042837" y="3992136"/>
                <a:ext cx="892098" cy="36799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1B1AB3E-F8F9-0446-ABC1-75830D91AD38}"/>
                  </a:ext>
                </a:extLst>
              </p:cNvPr>
              <p:cNvSpPr/>
              <p:nvPr/>
            </p:nvSpPr>
            <p:spPr>
              <a:xfrm>
                <a:off x="1929161" y="2141034"/>
                <a:ext cx="1148576" cy="1393903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6596C9B-D2B3-6E4F-989C-2ED0CED58BFE}"/>
                  </a:ext>
                </a:extLst>
              </p:cNvPr>
              <p:cNvSpPr/>
              <p:nvPr/>
            </p:nvSpPr>
            <p:spPr>
              <a:xfrm>
                <a:off x="2379670" y="2404872"/>
                <a:ext cx="215219" cy="215219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302846F-E1A9-6B44-B6D6-E69B5A802D61}"/>
                  </a:ext>
                </a:extLst>
              </p:cNvPr>
              <p:cNvCxnSpPr>
                <a:stCxn id="11" idx="4"/>
              </p:cNvCxnSpPr>
              <p:nvPr/>
            </p:nvCxnSpPr>
            <p:spPr>
              <a:xfrm flipH="1">
                <a:off x="2487279" y="2620091"/>
                <a:ext cx="1" cy="369997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2971B68-AB11-C949-A96A-E5CAEEF2B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7279" y="2990088"/>
                <a:ext cx="185501" cy="215219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9F4BFAC-1D94-454F-AC93-916CE2CD26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07020" y="2990088"/>
                <a:ext cx="180258" cy="24265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49853E9-7799-904B-91B4-86D1A6C960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09015" y="2667825"/>
                <a:ext cx="272961" cy="15965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4CF8114-C57C-F64A-A15E-0AEC6625BE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1976" y="2661475"/>
                <a:ext cx="279854" cy="170163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8307EC-ADA5-1F49-9E57-9100BE953EB2}"/>
                </a:ext>
              </a:extLst>
            </p:cNvPr>
            <p:cNvGrpSpPr/>
            <p:nvPr/>
          </p:nvGrpSpPr>
          <p:grpSpPr>
            <a:xfrm>
              <a:off x="9109085" y="5596545"/>
              <a:ext cx="1711182" cy="797692"/>
              <a:chOff x="679128" y="2845525"/>
              <a:chExt cx="2963334" cy="138140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4BA4AAB5-6683-E940-9D32-89C509AB4BE6}"/>
                  </a:ext>
                </a:extLst>
              </p:cNvPr>
              <p:cNvSpPr/>
              <p:nvPr/>
            </p:nvSpPr>
            <p:spPr>
              <a:xfrm>
                <a:off x="679128" y="2845525"/>
                <a:ext cx="2963334" cy="1381400"/>
              </a:xfrm>
              <a:prstGeom prst="roundRect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6529475-23A7-6440-A6B2-EE219098C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6197" y="2886492"/>
                <a:ext cx="2319867" cy="1217930"/>
              </a:xfrm>
              <a:prstGeom prst="rect">
                <a:avLst/>
              </a:prstGeom>
            </p:spPr>
          </p:pic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45844C5-0A26-D549-A15F-C0B59BAD8092}"/>
                </a:ext>
              </a:extLst>
            </p:cNvPr>
            <p:cNvCxnSpPr>
              <a:cxnSpLocks/>
            </p:cNvCxnSpPr>
            <p:nvPr/>
          </p:nvCxnSpPr>
          <p:spPr>
            <a:xfrm>
              <a:off x="9953498" y="4697773"/>
              <a:ext cx="0" cy="822789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49B4E4E-2C69-8041-984F-FA4FA308D7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6145" y="2916501"/>
              <a:ext cx="1" cy="711609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6080F36-A356-3D4E-B7BA-1CEEC14C3F43}"/>
                </a:ext>
              </a:extLst>
            </p:cNvPr>
            <p:cNvSpPr/>
            <p:nvPr/>
          </p:nvSpPr>
          <p:spPr>
            <a:xfrm>
              <a:off x="9085384" y="3690383"/>
              <a:ext cx="1647914" cy="910748"/>
            </a:xfrm>
            <a:prstGeom prst="round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r>
                <a:rPr lang="en-US">
                  <a:solidFill>
                    <a:schemeClr val="accent5">
                      <a:lumMod val="75000"/>
                    </a:schemeClr>
                  </a:solidFill>
                </a:rPr>
                <a:t>Analytics</a:t>
              </a:r>
            </a:p>
            <a:p>
              <a:pPr algn="ctr"/>
              <a:r>
                <a:rPr lang="en-US">
                  <a:solidFill>
                    <a:schemeClr val="accent5">
                      <a:lumMod val="75000"/>
                    </a:schemeClr>
                  </a:solidFill>
                </a:rPr>
                <a:t>Abstraction</a:t>
              </a:r>
            </a:p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8D51E62-A5DD-DC4E-B350-9CB9882D9A89}"/>
              </a:ext>
            </a:extLst>
          </p:cNvPr>
          <p:cNvSpPr txBox="1"/>
          <p:nvPr/>
        </p:nvSpPr>
        <p:spPr>
          <a:xfrm>
            <a:off x="635667" y="1393546"/>
            <a:ext cx="827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Avenir Book" panose="02000503020000020003" pitchFamily="2" charset="0"/>
              </a:rPr>
              <a:t>Does the app depend on the analytics framework?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DD4622-46C6-FC48-B41D-82DEC1E05793}"/>
              </a:ext>
            </a:extLst>
          </p:cNvPr>
          <p:cNvSpPr txBox="1"/>
          <p:nvPr/>
        </p:nvSpPr>
        <p:spPr>
          <a:xfrm>
            <a:off x="489835" y="2379638"/>
            <a:ext cx="5563511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venir Book" panose="02000503020000020003" pitchFamily="2" charset="0"/>
              </a:rPr>
              <a:t>“No. It can be built and shipped totally separately.”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venir Book" panose="02000503020000020003" pitchFamily="2" charset="0"/>
              </a:rPr>
              <a:t>“Yes. Any time Google Analytics fails or crashes,</a:t>
            </a:r>
            <a:br>
              <a:rPr lang="en-US" sz="1700" dirty="0">
                <a:latin typeface="Avenir Book" panose="02000503020000020003" pitchFamily="2" charset="0"/>
              </a:rPr>
            </a:br>
            <a:r>
              <a:rPr lang="en-US" sz="1700" dirty="0">
                <a:latin typeface="Avenir Book" panose="02000503020000020003" pitchFamily="2" charset="0"/>
              </a:rPr>
              <a:t>   the app may too.”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venir Book" panose="02000503020000020003" pitchFamily="2" charset="0"/>
              </a:rPr>
              <a:t>“No. You can swap it out for a different framework</a:t>
            </a:r>
            <a:br>
              <a:rPr lang="en-US" sz="1700" dirty="0">
                <a:latin typeface="Avenir Book" panose="02000503020000020003" pitchFamily="2" charset="0"/>
              </a:rPr>
            </a:br>
            <a:r>
              <a:rPr lang="en-US" sz="1700" dirty="0">
                <a:latin typeface="Avenir Book" panose="02000503020000020003" pitchFamily="2" charset="0"/>
              </a:rPr>
              <a:t>  with no change in app code.”</a:t>
            </a:r>
          </a:p>
          <a:p>
            <a:endParaRPr lang="en-US" sz="17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venir Book" panose="02000503020000020003" pitchFamily="2" charset="0"/>
              </a:rPr>
              <a:t>“Yes. Improvements to the framework’s accuracy</a:t>
            </a:r>
            <a:br>
              <a:rPr lang="en-US" sz="1700" dirty="0">
                <a:latin typeface="Avenir Book" panose="02000503020000020003" pitchFamily="2" charset="0"/>
              </a:rPr>
            </a:br>
            <a:r>
              <a:rPr lang="en-US" sz="1700" dirty="0">
                <a:latin typeface="Avenir Book" panose="02000503020000020003" pitchFamily="2" charset="0"/>
              </a:rPr>
              <a:t>   will help the app.”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venir Book" panose="02000503020000020003" pitchFamily="2" charset="0"/>
              </a:rPr>
              <a:t>“Yes. Any vulnerability in the framework is a</a:t>
            </a:r>
            <a:br>
              <a:rPr lang="en-US" sz="1700" dirty="0">
                <a:latin typeface="Avenir Book" panose="02000503020000020003" pitchFamily="2" charset="0"/>
              </a:rPr>
            </a:br>
            <a:r>
              <a:rPr lang="en-US" sz="1700" dirty="0">
                <a:latin typeface="Avenir Book" panose="02000503020000020003" pitchFamily="2" charset="0"/>
              </a:rPr>
              <a:t>  vulnerability for the app.”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BBD786-B2B9-7E45-AFD6-941F92EBA2D4}"/>
              </a:ext>
            </a:extLst>
          </p:cNvPr>
          <p:cNvSpPr/>
          <p:nvPr/>
        </p:nvSpPr>
        <p:spPr>
          <a:xfrm>
            <a:off x="561686" y="2156059"/>
            <a:ext cx="5563511" cy="622080"/>
          </a:xfrm>
          <a:prstGeom prst="rect">
            <a:avLst/>
          </a:prstGeom>
          <a:solidFill>
            <a:srgbClr val="FFFFFF">
              <a:alpha val="5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2AA0AC-5792-AF44-8A13-9ADFA6CD8ABC}"/>
              </a:ext>
            </a:extLst>
          </p:cNvPr>
          <p:cNvSpPr/>
          <p:nvPr/>
        </p:nvSpPr>
        <p:spPr>
          <a:xfrm>
            <a:off x="430269" y="2856347"/>
            <a:ext cx="5665732" cy="718657"/>
          </a:xfrm>
          <a:prstGeom prst="rect">
            <a:avLst/>
          </a:prstGeom>
          <a:solidFill>
            <a:srgbClr val="FFFFFF">
              <a:alpha val="5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7EA9B0-C37C-0F4A-99D9-F9D9775DBC94}"/>
              </a:ext>
            </a:extLst>
          </p:cNvPr>
          <p:cNvSpPr/>
          <p:nvPr/>
        </p:nvSpPr>
        <p:spPr>
          <a:xfrm>
            <a:off x="401219" y="3681571"/>
            <a:ext cx="5563511" cy="684300"/>
          </a:xfrm>
          <a:prstGeom prst="rect">
            <a:avLst/>
          </a:prstGeom>
          <a:solidFill>
            <a:srgbClr val="FFFFFF">
              <a:alpha val="5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C5F9A2-BF5F-D74C-8D7B-5AF9C501D1C2}"/>
              </a:ext>
            </a:extLst>
          </p:cNvPr>
          <p:cNvSpPr/>
          <p:nvPr/>
        </p:nvSpPr>
        <p:spPr>
          <a:xfrm>
            <a:off x="401219" y="4448296"/>
            <a:ext cx="5652127" cy="684301"/>
          </a:xfrm>
          <a:prstGeom prst="rect">
            <a:avLst/>
          </a:prstGeom>
          <a:solidFill>
            <a:srgbClr val="FFFFFF">
              <a:alpha val="5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4BBFD48-29CF-2E4A-A296-370CC6FB520B}"/>
              </a:ext>
            </a:extLst>
          </p:cNvPr>
          <p:cNvSpPr/>
          <p:nvPr/>
        </p:nvSpPr>
        <p:spPr>
          <a:xfrm>
            <a:off x="260061" y="5215022"/>
            <a:ext cx="5316492" cy="764447"/>
          </a:xfrm>
          <a:prstGeom prst="rect">
            <a:avLst/>
          </a:prstGeom>
          <a:solidFill>
            <a:srgbClr val="FFFFFF">
              <a:alpha val="5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1362450-F0DE-5D44-B8CB-8B8E95ACBC33}"/>
              </a:ext>
            </a:extLst>
          </p:cNvPr>
          <p:cNvCxnSpPr>
            <a:cxnSpLocks/>
          </p:cNvCxnSpPr>
          <p:nvPr/>
        </p:nvCxnSpPr>
        <p:spPr>
          <a:xfrm>
            <a:off x="6499654" y="2117468"/>
            <a:ext cx="926757" cy="1087394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012C7D-3699-2942-B5BF-A41E2E0F4D92}"/>
              </a:ext>
            </a:extLst>
          </p:cNvPr>
          <p:cNvCxnSpPr>
            <a:cxnSpLocks/>
          </p:cNvCxnSpPr>
          <p:nvPr/>
        </p:nvCxnSpPr>
        <p:spPr>
          <a:xfrm flipV="1">
            <a:off x="6709719" y="4883778"/>
            <a:ext cx="753762" cy="1194195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D81948-3250-EB40-8B2B-280CF4A8F8A2}"/>
              </a:ext>
            </a:extLst>
          </p:cNvPr>
          <p:cNvSpPr txBox="1"/>
          <p:nvPr/>
        </p:nvSpPr>
        <p:spPr>
          <a:xfrm>
            <a:off x="6503998" y="3428999"/>
            <a:ext cx="2226572" cy="12464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500" b="1" spc="30" dirty="0">
                <a:solidFill>
                  <a:schemeClr val="bg1"/>
                </a:solidFill>
                <a:latin typeface="Avenir Book" panose="02000503020000020003" pitchFamily="2" charset="0"/>
              </a:rPr>
              <a:t>These Answer</a:t>
            </a:r>
          </a:p>
          <a:p>
            <a:pPr algn="ctr"/>
            <a:r>
              <a:rPr lang="en-US" sz="2500" b="1" spc="30" dirty="0">
                <a:solidFill>
                  <a:schemeClr val="bg1"/>
                </a:solidFill>
                <a:latin typeface="Avenir Book" panose="02000503020000020003" pitchFamily="2" charset="0"/>
              </a:rPr>
              <a:t>Different</a:t>
            </a:r>
          </a:p>
          <a:p>
            <a:pPr algn="ctr"/>
            <a:r>
              <a:rPr lang="en-US" sz="2500" b="1" spc="30" dirty="0">
                <a:solidFill>
                  <a:schemeClr val="bg1"/>
                </a:solidFill>
                <a:latin typeface="Avenir Book" panose="02000503020000020003" pitchFamily="2" charset="0"/>
              </a:rPr>
              <a:t>Questions!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FAD2F536-8C36-D848-AD22-0A9E46AA97AC}"/>
              </a:ext>
            </a:extLst>
          </p:cNvPr>
          <p:cNvSpPr txBox="1">
            <a:spLocks/>
          </p:cNvSpPr>
          <p:nvPr/>
        </p:nvSpPr>
        <p:spPr>
          <a:xfrm>
            <a:off x="916197" y="456017"/>
            <a:ext cx="4660355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dirty="0" err="1">
                <a:solidFill>
                  <a:schemeClr val="bg1"/>
                </a:solidFill>
                <a:latin typeface="Avenir Book" panose="02000503020000020003" pitchFamily="2" charset="0"/>
                <a:cs typeface="Arial Rounded MT Bold"/>
              </a:rPr>
              <a:t>Many Answers</a:t>
            </a:r>
            <a:endParaRPr lang="en-US" sz="3500" dirty="0">
              <a:solidFill>
                <a:schemeClr val="bg1"/>
              </a:solidFill>
              <a:latin typeface="Avenir Book" panose="02000503020000020003" pitchFamily="2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6157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39" grpId="0" animBg="1"/>
      <p:bldP spid="4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E0B039-CB3B-A34A-9A28-1E6B9690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4550" y="1749545"/>
            <a:ext cx="7962899" cy="45368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1E67D0-5FD8-0342-9071-11E028E7B21B}"/>
              </a:ext>
            </a:extLst>
          </p:cNvPr>
          <p:cNvSpPr txBox="1"/>
          <p:nvPr/>
        </p:nvSpPr>
        <p:spPr>
          <a:xfrm rot="3143440">
            <a:off x="3132427" y="3358162"/>
            <a:ext cx="19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Properties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271666-4649-AD4C-964E-8EA31C685BA8}"/>
              </a:ext>
            </a:extLst>
          </p:cNvPr>
          <p:cNvSpPr txBox="1"/>
          <p:nvPr/>
        </p:nvSpPr>
        <p:spPr>
          <a:xfrm>
            <a:off x="5629320" y="1789642"/>
            <a:ext cx="19223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Avenir Book" panose="02000503020000020003" pitchFamily="2" charset="0"/>
              </a:rPr>
              <a:t>Semantics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BAA675-ED58-7841-B2CE-DF5DD11CF222}"/>
              </a:ext>
            </a:extLst>
          </p:cNvPr>
          <p:cNvSpPr txBox="1"/>
          <p:nvPr/>
        </p:nvSpPr>
        <p:spPr>
          <a:xfrm rot="18450159">
            <a:off x="5887157" y="4013909"/>
            <a:ext cx="34969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Permitted Changes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0D85B25-F524-CC4A-B75D-E1D7C08FC59E}"/>
              </a:ext>
            </a:extLst>
          </p:cNvPr>
          <p:cNvSpPr txBox="1">
            <a:spLocks/>
          </p:cNvSpPr>
          <p:nvPr/>
        </p:nvSpPr>
        <p:spPr>
          <a:xfrm>
            <a:off x="1047610" y="314287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Factors of Dependence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263A7-382D-3F40-BF00-9E8DC90BD551}"/>
              </a:ext>
            </a:extLst>
          </p:cNvPr>
          <p:cNvSpPr txBox="1"/>
          <p:nvPr/>
        </p:nvSpPr>
        <p:spPr>
          <a:xfrm>
            <a:off x="4819848" y="3054579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Dependence</a:t>
            </a:r>
          </a:p>
        </p:txBody>
      </p:sp>
    </p:spTree>
    <p:extLst>
      <p:ext uri="{BB962C8B-B14F-4D97-AF65-F5344CB8AC3E}">
        <p14:creationId xmlns:p14="http://schemas.microsoft.com/office/powerpoint/2010/main" val="739188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E0B039-CB3B-A34A-9A28-1E6B9690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4550" y="1749545"/>
            <a:ext cx="7962899" cy="45368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1E67D0-5FD8-0342-9071-11E028E7B21B}"/>
              </a:ext>
            </a:extLst>
          </p:cNvPr>
          <p:cNvSpPr txBox="1"/>
          <p:nvPr/>
        </p:nvSpPr>
        <p:spPr>
          <a:xfrm rot="3143440">
            <a:off x="3132427" y="3358162"/>
            <a:ext cx="19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Properties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271666-4649-AD4C-964E-8EA31C685BA8}"/>
              </a:ext>
            </a:extLst>
          </p:cNvPr>
          <p:cNvSpPr txBox="1"/>
          <p:nvPr/>
        </p:nvSpPr>
        <p:spPr>
          <a:xfrm>
            <a:off x="5629320" y="1789642"/>
            <a:ext cx="19223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Avenir Book" panose="02000503020000020003" pitchFamily="2" charset="0"/>
              </a:rPr>
              <a:t>Semantics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BAA675-ED58-7841-B2CE-DF5DD11CF222}"/>
              </a:ext>
            </a:extLst>
          </p:cNvPr>
          <p:cNvSpPr txBox="1"/>
          <p:nvPr/>
        </p:nvSpPr>
        <p:spPr>
          <a:xfrm rot="18450159">
            <a:off x="5887157" y="4013909"/>
            <a:ext cx="34969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Permitted Changes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6AC5E1-A9BF-564F-87EE-924D5B2C29D2}"/>
              </a:ext>
            </a:extLst>
          </p:cNvPr>
          <p:cNvSpPr txBox="1"/>
          <p:nvPr/>
        </p:nvSpPr>
        <p:spPr>
          <a:xfrm>
            <a:off x="4819848" y="3054579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Dependence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6DA36-BA22-5849-BD6B-FE2E01C1311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alphaModFix amt="86000"/>
          </a:blip>
          <a:stretch>
            <a:fillRect/>
          </a:stretch>
        </p:blipFill>
        <p:spPr>
          <a:xfrm>
            <a:off x="2114550" y="1736666"/>
            <a:ext cx="7477877" cy="454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59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470060-566D-C243-9530-908FFA571154}"/>
              </a:ext>
            </a:extLst>
          </p:cNvPr>
          <p:cNvSpPr/>
          <p:nvPr/>
        </p:nvSpPr>
        <p:spPr>
          <a:xfrm>
            <a:off x="2497871" y="5270231"/>
            <a:ext cx="6701884" cy="12823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A32A2-2D4F-BE45-BCA9-005589204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1C99C-FE47-824E-9F51-C1A43EA1B2A2}"/>
              </a:ext>
            </a:extLst>
          </p:cNvPr>
          <p:cNvSpPr txBox="1"/>
          <p:nvPr/>
        </p:nvSpPr>
        <p:spPr>
          <a:xfrm>
            <a:off x="2662364" y="5588261"/>
            <a:ext cx="6372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Medium" panose="02000503020000020003" pitchFamily="2" charset="0"/>
              </a:rPr>
              <a:t>These are all different models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B42AC6-A762-4549-874A-F618CE734F5C}"/>
              </a:ext>
            </a:extLst>
          </p:cNvPr>
          <p:cNvSpPr/>
          <p:nvPr/>
        </p:nvSpPr>
        <p:spPr>
          <a:xfrm>
            <a:off x="916648" y="757953"/>
            <a:ext cx="101356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Avenir Black" panose="02000503020000020003" pitchFamily="2" charset="0"/>
              </a:rPr>
              <a:t>“The moment you</a:t>
            </a:r>
            <a:br>
              <a:rPr lang="en-US" sz="3000" b="1" dirty="0">
                <a:solidFill>
                  <a:srgbClr val="0070C0"/>
                </a:solidFill>
                <a:latin typeface="Avenir Black" panose="02000503020000020003" pitchFamily="2" charset="0"/>
              </a:rPr>
            </a:br>
            <a:r>
              <a:rPr lang="en-US" sz="3000" b="1" u="sng" dirty="0">
                <a:solidFill>
                  <a:srgbClr val="0070C0"/>
                </a:solidFill>
                <a:latin typeface="Avenir Black" panose="02000503020000020003" pitchFamily="2" charset="0"/>
              </a:rPr>
              <a:t>import a new package into your project</a:t>
            </a:r>
            <a:r>
              <a:rPr lang="en-US" sz="3000" b="1" dirty="0">
                <a:solidFill>
                  <a:srgbClr val="0070C0"/>
                </a:solidFill>
                <a:latin typeface="Avenir Black" panose="02000503020000020003" pitchFamily="2" charset="0"/>
              </a:rPr>
              <a:t>,</a:t>
            </a:r>
            <a:br>
              <a:rPr lang="en-US" sz="3000" b="1" dirty="0">
                <a:solidFill>
                  <a:srgbClr val="0070C0"/>
                </a:solidFill>
                <a:latin typeface="Avenir Black" panose="02000503020000020003" pitchFamily="2" charset="0"/>
              </a:rPr>
            </a:br>
            <a:r>
              <a:rPr lang="en-US" sz="3000" b="1" dirty="0">
                <a:solidFill>
                  <a:srgbClr val="0070C0"/>
                </a:solidFill>
                <a:latin typeface="Avenir Black" panose="02000503020000020003" pitchFamily="2" charset="0"/>
              </a:rPr>
              <a:t>it becomes a ‘dependency,’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D5240C-913F-8A4C-B6AD-E037C42B15C0}"/>
              </a:ext>
            </a:extLst>
          </p:cNvPr>
          <p:cNvSpPr txBox="1"/>
          <p:nvPr/>
        </p:nvSpPr>
        <p:spPr>
          <a:xfrm>
            <a:off x="3121211" y="4099641"/>
            <a:ext cx="5726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If the dependency in question is Google Analytics, but the app </a:t>
            </a:r>
            <a:r>
              <a:rPr lang="en-US" sz="1600" b="1" u="sng" dirty="0">
                <a:solidFill>
                  <a:srgbClr val="0070C0"/>
                </a:solidFill>
                <a:latin typeface="Avenir Black" panose="02000503020000020003" pitchFamily="2" charset="0"/>
              </a:rPr>
              <a:t>would work</a:t>
            </a:r>
            <a:r>
              <a:rPr lang="en-US" sz="1600" dirty="0">
                <a:solidFill>
                  <a:srgbClr val="0070C0"/>
                </a:solidFill>
                <a:latin typeface="Avenir Black" panose="02000503020000020003" pitchFamily="2" charset="0"/>
              </a:rPr>
              <a:t> </a:t>
            </a:r>
            <a:r>
              <a:rPr lang="en-US" sz="1600" dirty="0">
                <a:latin typeface="Avenir Book" panose="02000503020000020003" pitchFamily="2" charset="0"/>
              </a:rPr>
              <a:t>with </a:t>
            </a:r>
            <a:r>
              <a:rPr lang="en-US" sz="1600" dirty="0" err="1">
                <a:latin typeface="Avenir Book" panose="02000503020000020003" pitchFamily="2" charset="0"/>
              </a:rPr>
              <a:t>Mixpanel</a:t>
            </a:r>
            <a:r>
              <a:rPr lang="en-US" sz="1600" dirty="0">
                <a:latin typeface="Avenir Book" panose="02000503020000020003" pitchFamily="2" charset="0"/>
              </a:rPr>
              <a:t> without any changes, then the code </a:t>
            </a:r>
            <a:r>
              <a:rPr lang="en-US" sz="1600" b="1" dirty="0">
                <a:solidFill>
                  <a:srgbClr val="0070C0"/>
                </a:solidFill>
                <a:latin typeface="Avenir Black" panose="02000503020000020003" pitchFamily="2" charset="0"/>
              </a:rPr>
              <a:t>‘does not depend’ </a:t>
            </a:r>
            <a:r>
              <a:rPr lang="en-US" sz="1600" dirty="0">
                <a:latin typeface="Avenir Book" panose="02000503020000020003" pitchFamily="2" charset="0"/>
              </a:rPr>
              <a:t>on Google Analytics.”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81DE0-C0DE-5E44-AF0E-DCB51ADB263C}"/>
              </a:ext>
            </a:extLst>
          </p:cNvPr>
          <p:cNvSpPr txBox="1"/>
          <p:nvPr/>
        </p:nvSpPr>
        <p:spPr>
          <a:xfrm>
            <a:off x="2375208" y="2805941"/>
            <a:ext cx="6947211" cy="103105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n-US" sz="5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yet the project does not ‘depend’ on it until </a:t>
            </a:r>
            <a:r>
              <a:rPr lang="en-US" sz="2800" b="1" u="sng" dirty="0">
                <a:solidFill>
                  <a:schemeClr val="bg1"/>
                </a:solidFill>
                <a:latin typeface="Avenir Black" panose="02000503020000020003" pitchFamily="2" charset="0"/>
              </a:rPr>
              <a:t>it's used.</a:t>
            </a:r>
          </a:p>
        </p:txBody>
      </p:sp>
    </p:spTree>
    <p:extLst>
      <p:ext uri="{BB962C8B-B14F-4D97-AF65-F5344CB8AC3E}">
        <p14:creationId xmlns:p14="http://schemas.microsoft.com/office/powerpoint/2010/main" val="38472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D860D371-92F4-FC4F-BAF0-15F65A0829D9}"/>
              </a:ext>
            </a:extLst>
          </p:cNvPr>
          <p:cNvSpPr txBox="1"/>
          <p:nvPr/>
        </p:nvSpPr>
        <p:spPr>
          <a:xfrm>
            <a:off x="2224489" y="1944973"/>
            <a:ext cx="307327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Avenir Book" panose="02000503020000020003" pitchFamily="2" charset="0"/>
              </a:rPr>
              <a:t>Static Semantics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0AAFED-6B38-8A4A-9DA1-B70B19EEEBE5}"/>
              </a:ext>
            </a:extLst>
          </p:cNvPr>
          <p:cNvSpPr txBox="1"/>
          <p:nvPr/>
        </p:nvSpPr>
        <p:spPr>
          <a:xfrm>
            <a:off x="6683396" y="1924322"/>
            <a:ext cx="363593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Avenir Book" panose="02000503020000020003" pitchFamily="2" charset="0"/>
              </a:rPr>
              <a:t>Dynamic Semantics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9A0832-4165-4F46-8732-1D3740C637EB}"/>
              </a:ext>
            </a:extLst>
          </p:cNvPr>
          <p:cNvSpPr txBox="1"/>
          <p:nvPr/>
        </p:nvSpPr>
        <p:spPr>
          <a:xfrm>
            <a:off x="2798180" y="4455030"/>
            <a:ext cx="5987601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Avenir Book" panose="02000503020000020003" pitchFamily="2" charset="0"/>
              </a:rPr>
              <a:t>Program Logic / Proof Semantics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D415A8-3B27-1448-BAD2-C6E8F63CDAFB}"/>
              </a:ext>
            </a:extLst>
          </p:cNvPr>
          <p:cNvSpPr txBox="1"/>
          <p:nvPr/>
        </p:nvSpPr>
        <p:spPr>
          <a:xfrm>
            <a:off x="4862082" y="5139834"/>
            <a:ext cx="1859800" cy="523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venir Book" panose="02000503020000020003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{ P } S { Q 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706FFA-4EB0-0543-8CA4-D808CF85DAA3}"/>
              </a:ext>
            </a:extLst>
          </p:cNvPr>
          <p:cNvSpPr txBox="1"/>
          <p:nvPr/>
        </p:nvSpPr>
        <p:spPr>
          <a:xfrm>
            <a:off x="7894105" y="2586371"/>
            <a:ext cx="1213790" cy="523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venir Book" panose="02000503020000020003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 ⇝ e′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D39ED3-0ED0-FF40-AAF1-D81BA9BFB90A}"/>
              </a:ext>
            </a:extLst>
          </p:cNvPr>
          <p:cNvSpPr txBox="1"/>
          <p:nvPr/>
        </p:nvSpPr>
        <p:spPr>
          <a:xfrm>
            <a:off x="2985918" y="2575521"/>
            <a:ext cx="1550420" cy="523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venir Book" panose="02000503020000020003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𝚪 ⊢ e : 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3AB63-E84C-6A4E-8B19-CD9EFCF3BCB7}"/>
              </a:ext>
            </a:extLst>
          </p:cNvPr>
          <p:cNvSpPr txBox="1"/>
          <p:nvPr/>
        </p:nvSpPr>
        <p:spPr>
          <a:xfrm>
            <a:off x="2699119" y="3221061"/>
            <a:ext cx="21967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venir Book" panose="02000503020000020003" pitchFamily="2" charset="0"/>
              </a:rPr>
              <a:t>Build dependencies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B55960-874E-144C-B2CE-D2C0DFBEC073}"/>
              </a:ext>
            </a:extLst>
          </p:cNvPr>
          <p:cNvSpPr txBox="1"/>
          <p:nvPr/>
        </p:nvSpPr>
        <p:spPr>
          <a:xfrm>
            <a:off x="6569684" y="3242635"/>
            <a:ext cx="38377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venir Book" panose="02000503020000020003" pitchFamily="2" charset="0"/>
              </a:rPr>
              <a:t>Runtime behavior dependencies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2C0138-E2A7-CC40-9D76-D7A1297DFD59}"/>
              </a:ext>
            </a:extLst>
          </p:cNvPr>
          <p:cNvSpPr txBox="1"/>
          <p:nvPr/>
        </p:nvSpPr>
        <p:spPr>
          <a:xfrm>
            <a:off x="4374463" y="5888200"/>
            <a:ext cx="28350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venir Book" panose="02000503020000020003" pitchFamily="2" charset="0"/>
              </a:rPr>
              <a:t>Functional Requirements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4EAC7C6-EB90-E043-A193-210B6B9B1B82}"/>
              </a:ext>
            </a:extLst>
          </p:cNvPr>
          <p:cNvSpPr/>
          <p:nvPr/>
        </p:nvSpPr>
        <p:spPr>
          <a:xfrm>
            <a:off x="1133714" y="1832736"/>
            <a:ext cx="4427057" cy="2348674"/>
          </a:xfrm>
          <a:prstGeom prst="rect">
            <a:avLst/>
          </a:prstGeom>
          <a:solidFill>
            <a:srgbClr val="FFFFFF">
              <a:alpha val="5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8050E96-DA03-224F-8CD7-6C17CF71DC57}"/>
              </a:ext>
            </a:extLst>
          </p:cNvPr>
          <p:cNvSpPr/>
          <p:nvPr/>
        </p:nvSpPr>
        <p:spPr>
          <a:xfrm>
            <a:off x="6683396" y="1559115"/>
            <a:ext cx="4065627" cy="2348674"/>
          </a:xfrm>
          <a:prstGeom prst="rect">
            <a:avLst/>
          </a:prstGeom>
          <a:solidFill>
            <a:srgbClr val="FFFFFF">
              <a:alpha val="5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FC980E-FA49-9248-AE1A-608C85829C7E}"/>
              </a:ext>
            </a:extLst>
          </p:cNvPr>
          <p:cNvSpPr/>
          <p:nvPr/>
        </p:nvSpPr>
        <p:spPr>
          <a:xfrm>
            <a:off x="2714733" y="4345504"/>
            <a:ext cx="7709902" cy="2273722"/>
          </a:xfrm>
          <a:prstGeom prst="rect">
            <a:avLst/>
          </a:prstGeom>
          <a:solidFill>
            <a:srgbClr val="FFFFFF">
              <a:alpha val="5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62AC3-076D-5D45-9469-FB08FB418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35" y="393093"/>
            <a:ext cx="6388466" cy="78230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5C210C5-F30D-394F-ADB3-2127468F258A}"/>
              </a:ext>
            </a:extLst>
          </p:cNvPr>
          <p:cNvSpPr txBox="1">
            <a:spLocks/>
          </p:cNvSpPr>
          <p:nvPr/>
        </p:nvSpPr>
        <p:spPr>
          <a:xfrm>
            <a:off x="1230707" y="521404"/>
            <a:ext cx="597688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Factor: Choice of Semantics</a:t>
            </a:r>
            <a:endParaRPr lang="en-US" sz="3200" dirty="0">
              <a:solidFill>
                <a:schemeClr val="accent4"/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AFB4A2CC-6368-1345-8BE2-6F6354C2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5637" y="3282995"/>
            <a:ext cx="414763" cy="292009"/>
          </a:xfrm>
        </p:spPr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4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DF4270D-EE54-5143-8159-9F6616551711}"/>
              </a:ext>
            </a:extLst>
          </p:cNvPr>
          <p:cNvSpPr txBox="1"/>
          <p:nvPr/>
        </p:nvSpPr>
        <p:spPr>
          <a:xfrm>
            <a:off x="816089" y="2481032"/>
            <a:ext cx="65607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“No. It can be built and shipped totally separately.”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“Yes. Any time Google Analytics fails or crashes,</a:t>
            </a:r>
            <a:br>
              <a:rPr lang="en-US" sz="1800" dirty="0">
                <a:latin typeface="Avenir Book" panose="02000503020000020003" pitchFamily="2" charset="0"/>
              </a:rPr>
            </a:br>
            <a:r>
              <a:rPr lang="en-US" sz="1800" dirty="0">
                <a:latin typeface="Avenir Book" panose="02000503020000020003" pitchFamily="2" charset="0"/>
              </a:rPr>
              <a:t>   the app may too.”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“No. You can swap it out for a different framework</a:t>
            </a:r>
            <a:br>
              <a:rPr lang="en-US" sz="1800" dirty="0">
                <a:latin typeface="Avenir Book" panose="02000503020000020003" pitchFamily="2" charset="0"/>
              </a:rPr>
            </a:br>
            <a:r>
              <a:rPr lang="en-US" sz="1800" dirty="0">
                <a:latin typeface="Avenir Book" panose="02000503020000020003" pitchFamily="2" charset="0"/>
              </a:rPr>
              <a:t>  with no change in app code.”</a:t>
            </a:r>
          </a:p>
          <a:p>
            <a:endParaRPr lang="en-US" sz="18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“Yes. Improvements to the framework’s accuracy</a:t>
            </a:r>
            <a:br>
              <a:rPr lang="en-US" sz="1800" dirty="0">
                <a:latin typeface="Avenir Book" panose="02000503020000020003" pitchFamily="2" charset="0"/>
              </a:rPr>
            </a:br>
            <a:r>
              <a:rPr lang="en-US" sz="1800" dirty="0">
                <a:latin typeface="Avenir Book" panose="02000503020000020003" pitchFamily="2" charset="0"/>
              </a:rPr>
              <a:t>   will help the app.”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“Yes. Any vulnerability in the framework is a</a:t>
            </a:r>
            <a:br>
              <a:rPr lang="en-US" sz="1800" dirty="0">
                <a:latin typeface="Avenir Book" panose="02000503020000020003" pitchFamily="2" charset="0"/>
              </a:rPr>
            </a:br>
            <a:r>
              <a:rPr lang="en-US" sz="1800" dirty="0">
                <a:latin typeface="Avenir Book" panose="02000503020000020003" pitchFamily="2" charset="0"/>
              </a:rPr>
              <a:t>  vulnerability for the app.”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82CF85C-F470-FE48-A608-B405DA3AF6B1}"/>
              </a:ext>
            </a:extLst>
          </p:cNvPr>
          <p:cNvSpPr/>
          <p:nvPr/>
        </p:nvSpPr>
        <p:spPr>
          <a:xfrm>
            <a:off x="816089" y="2258048"/>
            <a:ext cx="5700691" cy="62208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6D4C60-4E5A-C34A-8B19-EC51FBC2ACB1}"/>
              </a:ext>
            </a:extLst>
          </p:cNvPr>
          <p:cNvSpPr/>
          <p:nvPr/>
        </p:nvSpPr>
        <p:spPr>
          <a:xfrm>
            <a:off x="7902585" y="2429125"/>
            <a:ext cx="2197100" cy="45217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venir Book" panose="02000503020000020003" pitchFamily="2" charset="0"/>
              </a:rPr>
              <a:t>Static Semantics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A3DFF2-A2B8-954B-BDE5-26ACEF22AF0D}"/>
              </a:ext>
            </a:extLst>
          </p:cNvPr>
          <p:cNvSpPr/>
          <p:nvPr/>
        </p:nvSpPr>
        <p:spPr>
          <a:xfrm>
            <a:off x="7888945" y="5341602"/>
            <a:ext cx="2210740" cy="4521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>
                <a:solidFill>
                  <a:schemeClr val="bg1"/>
                </a:solidFill>
                <a:latin typeface="Avenir Book" panose="02000503020000020003" pitchFamily="2" charset="0"/>
              </a:rPr>
              <a:t>Also Program Logic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DEE710F-146B-3440-B44E-1AED22821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35" y="393093"/>
            <a:ext cx="6388466" cy="782303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C1FA46F-4227-B54F-B486-43734E0F406F}"/>
              </a:ext>
            </a:extLst>
          </p:cNvPr>
          <p:cNvSpPr txBox="1">
            <a:spLocks/>
          </p:cNvSpPr>
          <p:nvPr/>
        </p:nvSpPr>
        <p:spPr>
          <a:xfrm>
            <a:off x="1230707" y="521404"/>
            <a:ext cx="597688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Factor: Choice of Semantics</a:t>
            </a:r>
            <a:endParaRPr lang="en-US" sz="3200" dirty="0">
              <a:solidFill>
                <a:schemeClr val="accent4"/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05FC9E-6570-1044-B64D-A9C95ADD2ED5}"/>
              </a:ext>
            </a:extLst>
          </p:cNvPr>
          <p:cNvSpPr/>
          <p:nvPr/>
        </p:nvSpPr>
        <p:spPr>
          <a:xfrm>
            <a:off x="816089" y="3008898"/>
            <a:ext cx="5700691" cy="77246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8DC195-5F03-E346-91B7-FF460FEC835D}"/>
              </a:ext>
            </a:extLst>
          </p:cNvPr>
          <p:cNvSpPr/>
          <p:nvPr/>
        </p:nvSpPr>
        <p:spPr>
          <a:xfrm>
            <a:off x="7888945" y="3170818"/>
            <a:ext cx="2197100" cy="4521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venir Book" panose="02000503020000020003" pitchFamily="2" charset="0"/>
              </a:rPr>
              <a:t>Dynamic Semantics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F60DDF-66FE-F84C-B2A3-D0F584CF7345}"/>
              </a:ext>
            </a:extLst>
          </p:cNvPr>
          <p:cNvSpPr/>
          <p:nvPr/>
        </p:nvSpPr>
        <p:spPr>
          <a:xfrm>
            <a:off x="816089" y="4639965"/>
            <a:ext cx="5700691" cy="175737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75DF3A7-C22F-5047-ADFB-EE0502F00106}"/>
              </a:ext>
            </a:extLst>
          </p:cNvPr>
          <p:cNvSpPr/>
          <p:nvPr/>
        </p:nvSpPr>
        <p:spPr>
          <a:xfrm>
            <a:off x="7376845" y="4750702"/>
            <a:ext cx="355655" cy="1633978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9303D1-37BE-124B-9B91-DA31B2FF3BB4}"/>
              </a:ext>
            </a:extLst>
          </p:cNvPr>
          <p:cNvSpPr/>
          <p:nvPr/>
        </p:nvSpPr>
        <p:spPr>
          <a:xfrm>
            <a:off x="672735" y="3781362"/>
            <a:ext cx="5700691" cy="77246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4B9AB0-2392-0C4E-BCEA-1EBA1FC89D08}"/>
              </a:ext>
            </a:extLst>
          </p:cNvPr>
          <p:cNvSpPr/>
          <p:nvPr/>
        </p:nvSpPr>
        <p:spPr>
          <a:xfrm>
            <a:off x="7902585" y="3971103"/>
            <a:ext cx="2197100" cy="4521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venir Book" panose="02000503020000020003" pitchFamily="2" charset="0"/>
              </a:rPr>
              <a:t>Program Logic</a:t>
            </a:r>
          </a:p>
        </p:txBody>
      </p:sp>
    </p:spTree>
    <p:extLst>
      <p:ext uri="{BB962C8B-B14F-4D97-AF65-F5344CB8AC3E}">
        <p14:creationId xmlns:p14="http://schemas.microsoft.com/office/powerpoint/2010/main" val="3295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" grpId="0" animBg="1"/>
      <p:bldP spid="29" grpId="0" animBg="1"/>
      <p:bldP spid="34" grpId="0" animBg="1"/>
      <p:bldP spid="28" grpId="0" animBg="1"/>
      <p:bldP spid="35" grpId="0" animBg="1"/>
      <p:bldP spid="5" grpId="0" animBg="1"/>
      <p:bldP spid="38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E0B039-CB3B-A34A-9A28-1E6B9690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4550" y="1749545"/>
            <a:ext cx="7962899" cy="45368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1E67D0-5FD8-0342-9071-11E028E7B21B}"/>
              </a:ext>
            </a:extLst>
          </p:cNvPr>
          <p:cNvSpPr txBox="1"/>
          <p:nvPr/>
        </p:nvSpPr>
        <p:spPr>
          <a:xfrm rot="3143440">
            <a:off x="3132427" y="3358162"/>
            <a:ext cx="19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venir Book" panose="02000503020000020003" pitchFamily="2" charset="0"/>
              </a:rPr>
              <a:t>Properties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271666-4649-AD4C-964E-8EA31C685BA8}"/>
              </a:ext>
            </a:extLst>
          </p:cNvPr>
          <p:cNvSpPr txBox="1"/>
          <p:nvPr/>
        </p:nvSpPr>
        <p:spPr>
          <a:xfrm>
            <a:off x="5629320" y="1789642"/>
            <a:ext cx="19223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Avenir Book" panose="02000503020000020003" pitchFamily="2" charset="0"/>
              </a:rPr>
              <a:t>Semantics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BAA675-ED58-7841-B2CE-DF5DD11CF222}"/>
              </a:ext>
            </a:extLst>
          </p:cNvPr>
          <p:cNvSpPr txBox="1"/>
          <p:nvPr/>
        </p:nvSpPr>
        <p:spPr>
          <a:xfrm rot="18450159">
            <a:off x="5887157" y="4013909"/>
            <a:ext cx="34969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venir Book" panose="02000503020000020003" pitchFamily="2" charset="0"/>
              </a:rPr>
              <a:t>Permitted Changes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0D85B25-F524-CC4A-B75D-E1D7C08FC59E}"/>
              </a:ext>
            </a:extLst>
          </p:cNvPr>
          <p:cNvSpPr txBox="1">
            <a:spLocks/>
          </p:cNvSpPr>
          <p:nvPr/>
        </p:nvSpPr>
        <p:spPr>
          <a:xfrm>
            <a:off x="1047610" y="314287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Factors of Dependence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B6730-12BB-9E46-8A67-2A9D22EA2560}"/>
              </a:ext>
            </a:extLst>
          </p:cNvPr>
          <p:cNvSpPr txBox="1"/>
          <p:nvPr/>
        </p:nvSpPr>
        <p:spPr>
          <a:xfrm>
            <a:off x="4819848" y="3054579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Dependence</a:t>
            </a:r>
          </a:p>
        </p:txBody>
      </p:sp>
    </p:spTree>
    <p:extLst>
      <p:ext uri="{BB962C8B-B14F-4D97-AF65-F5344CB8AC3E}">
        <p14:creationId xmlns:p14="http://schemas.microsoft.com/office/powerpoint/2010/main" val="335323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0908DE-7FE7-B546-97AA-70A23165D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64678-3124-CC49-ABB6-8692AA445EEF}"/>
              </a:ext>
            </a:extLst>
          </p:cNvPr>
          <p:cNvSpPr txBox="1"/>
          <p:nvPr/>
        </p:nvSpPr>
        <p:spPr>
          <a:xfrm>
            <a:off x="210684" y="459215"/>
            <a:ext cx="9783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A core pillar of software design is </a:t>
            </a:r>
            <a:r>
              <a:rPr lang="en-US" sz="2800" b="1" dirty="0">
                <a:latin typeface="Avenir Black" panose="02000503020000020003" pitchFamily="2" charset="0"/>
              </a:rPr>
              <a:t>controlling</a:t>
            </a:r>
            <a:r>
              <a:rPr lang="en-US" sz="2800" dirty="0">
                <a:latin typeface="Avenir Book" panose="02000503020000020003" pitchFamily="2" charset="0"/>
              </a:rPr>
              <a:t> dependencies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AFEC5-1D4E-D340-AB82-0825341A7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4" y="1365204"/>
            <a:ext cx="3937000" cy="22098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F29BFC-CA6C-B147-980C-55D657090EEC}"/>
              </a:ext>
            </a:extLst>
          </p:cNvPr>
          <p:cNvSpPr/>
          <p:nvPr/>
        </p:nvSpPr>
        <p:spPr>
          <a:xfrm>
            <a:off x="1664834" y="3750283"/>
            <a:ext cx="1028700" cy="635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OS Stability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6CD00D-E46F-FF4C-B35E-88BDD2455565}"/>
              </a:ext>
            </a:extLst>
          </p:cNvPr>
          <p:cNvSpPr/>
          <p:nvPr/>
        </p:nvSpPr>
        <p:spPr>
          <a:xfrm>
            <a:off x="1483859" y="4956783"/>
            <a:ext cx="1390650" cy="635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Application</a:t>
            </a:r>
          </a:p>
          <a:p>
            <a:pPr algn="ctr"/>
            <a:r>
              <a:rPr lang="en-US"/>
              <a:t>Stability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7664B1-727F-5147-A026-4977B40FE1EE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2179184" y="4385283"/>
            <a:ext cx="0" cy="57150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3098AE-BFDD-1844-8FCA-C7DC793ECC2A}"/>
              </a:ext>
            </a:extLst>
          </p:cNvPr>
          <p:cNvCxnSpPr/>
          <p:nvPr/>
        </p:nvCxnSpPr>
        <p:spPr>
          <a:xfrm flipV="1">
            <a:off x="1718809" y="4505933"/>
            <a:ext cx="920750" cy="266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B0C7420-63F8-ED44-9ED9-9773DAA97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984"/>
          <a:stretch/>
        </p:blipFill>
        <p:spPr>
          <a:xfrm>
            <a:off x="8044318" y="1365204"/>
            <a:ext cx="3248928" cy="22098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09AB560-A186-574D-97D1-0879780DE975}"/>
              </a:ext>
            </a:extLst>
          </p:cNvPr>
          <p:cNvSpPr/>
          <p:nvPr/>
        </p:nvSpPr>
        <p:spPr>
          <a:xfrm>
            <a:off x="8846457" y="3752803"/>
            <a:ext cx="1644650" cy="81027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Rocket Safety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C98BE-C017-EF4E-A9B5-B97F7CA935BC}"/>
              </a:ext>
            </a:extLst>
          </p:cNvPr>
          <p:cNvSpPr/>
          <p:nvPr/>
        </p:nvSpPr>
        <p:spPr>
          <a:xfrm>
            <a:off x="8973457" y="4956783"/>
            <a:ext cx="1390650" cy="635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Unused Component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7412F4-4B73-A243-BDD2-0C2BF1099EDF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>
            <a:off x="9668782" y="4563082"/>
            <a:ext cx="0" cy="393701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20C6971-31AC-E141-8871-8283BC17B6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949" t="-5275" r="-2805" b="-4107"/>
          <a:stretch/>
        </p:blipFill>
        <p:spPr>
          <a:xfrm>
            <a:off x="4188755" y="1365204"/>
            <a:ext cx="3855563" cy="2607863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505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E0B039-CB3B-A34A-9A28-1E6B9690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4550" y="1749545"/>
            <a:ext cx="7962899" cy="45368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1E67D0-5FD8-0342-9071-11E028E7B21B}"/>
              </a:ext>
            </a:extLst>
          </p:cNvPr>
          <p:cNvSpPr txBox="1"/>
          <p:nvPr/>
        </p:nvSpPr>
        <p:spPr>
          <a:xfrm rot="3143440">
            <a:off x="3132427" y="3358162"/>
            <a:ext cx="19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venir Book" panose="02000503020000020003" pitchFamily="2" charset="0"/>
              </a:rPr>
              <a:t>Properties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271666-4649-AD4C-964E-8EA31C685BA8}"/>
              </a:ext>
            </a:extLst>
          </p:cNvPr>
          <p:cNvSpPr txBox="1"/>
          <p:nvPr/>
        </p:nvSpPr>
        <p:spPr>
          <a:xfrm>
            <a:off x="5629320" y="1789642"/>
            <a:ext cx="19223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Avenir Book" panose="02000503020000020003" pitchFamily="2" charset="0"/>
              </a:rPr>
              <a:t>Semantics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BAA675-ED58-7841-B2CE-DF5DD11CF222}"/>
              </a:ext>
            </a:extLst>
          </p:cNvPr>
          <p:cNvSpPr txBox="1"/>
          <p:nvPr/>
        </p:nvSpPr>
        <p:spPr>
          <a:xfrm rot="18450159">
            <a:off x="5887157" y="4013909"/>
            <a:ext cx="34969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venir Book" panose="02000503020000020003" pitchFamily="2" charset="0"/>
              </a:rPr>
              <a:t>Permitted Changes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7AFD39-DA24-2C4C-BB2C-ABABEF9C9B4A}"/>
              </a:ext>
            </a:extLst>
          </p:cNvPr>
          <p:cNvSpPr txBox="1"/>
          <p:nvPr/>
        </p:nvSpPr>
        <p:spPr>
          <a:xfrm>
            <a:off x="4819848" y="3054579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Dependence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7C804D-AF6D-3B43-8047-4A08C7057C1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alphaModFix amt="86000"/>
          </a:blip>
          <a:stretch>
            <a:fillRect/>
          </a:stretch>
        </p:blipFill>
        <p:spPr>
          <a:xfrm>
            <a:off x="3107388" y="1749675"/>
            <a:ext cx="6970061" cy="453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72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1CC346DE-7527-C146-8A1E-009F0B63B4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0060" y="434513"/>
            <a:ext cx="5316492" cy="684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521EDFF-E5B2-5F4C-893A-8982DBECC888}"/>
              </a:ext>
            </a:extLst>
          </p:cNvPr>
          <p:cNvSpPr/>
          <p:nvPr/>
        </p:nvSpPr>
        <p:spPr>
          <a:xfrm>
            <a:off x="9882531" y="1356599"/>
            <a:ext cx="718457" cy="718457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C5DC25A-9DF3-624A-A58A-48441F1C01E7}"/>
              </a:ext>
            </a:extLst>
          </p:cNvPr>
          <p:cNvSpPr/>
          <p:nvPr/>
        </p:nvSpPr>
        <p:spPr>
          <a:xfrm>
            <a:off x="9882531" y="2707895"/>
            <a:ext cx="718457" cy="718457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E51D7B-9A62-2F46-AC49-F829F4E05A9D}"/>
              </a:ext>
            </a:extLst>
          </p:cNvPr>
          <p:cNvSpPr/>
          <p:nvPr/>
        </p:nvSpPr>
        <p:spPr>
          <a:xfrm>
            <a:off x="9882531" y="5580009"/>
            <a:ext cx="718457" cy="718457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B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9A4622-0F3C-704B-AA2B-409454082BFB}"/>
              </a:ext>
            </a:extLst>
          </p:cNvPr>
          <p:cNvCxnSpPr>
            <a:cxnSpLocks/>
          </p:cNvCxnSpPr>
          <p:nvPr/>
        </p:nvCxnSpPr>
        <p:spPr>
          <a:xfrm>
            <a:off x="10242719" y="5046923"/>
            <a:ext cx="0" cy="45800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189B903-8CEC-FB42-981F-18B010125E2D}"/>
              </a:ext>
            </a:extLst>
          </p:cNvPr>
          <p:cNvSpPr/>
          <p:nvPr/>
        </p:nvSpPr>
        <p:spPr>
          <a:xfrm>
            <a:off x="9882531" y="4228713"/>
            <a:ext cx="718457" cy="718457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7255AB-266D-DC4E-A430-6F5AFF411342}"/>
              </a:ext>
            </a:extLst>
          </p:cNvPr>
          <p:cNvSpPr txBox="1"/>
          <p:nvPr/>
        </p:nvSpPr>
        <p:spPr>
          <a:xfrm>
            <a:off x="9214210" y="4228713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𝞅(        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05879F3-1C58-B440-9407-3265217B970F}"/>
              </a:ext>
            </a:extLst>
          </p:cNvPr>
          <p:cNvCxnSpPr>
            <a:cxnSpLocks/>
          </p:cNvCxnSpPr>
          <p:nvPr/>
        </p:nvCxnSpPr>
        <p:spPr>
          <a:xfrm>
            <a:off x="10243038" y="2141400"/>
            <a:ext cx="0" cy="45800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5070135-1CFE-6B46-94D8-81F61C242721}"/>
              </a:ext>
            </a:extLst>
          </p:cNvPr>
          <p:cNvSpPr txBox="1"/>
          <p:nvPr/>
        </p:nvSpPr>
        <p:spPr>
          <a:xfrm>
            <a:off x="605140" y="1994043"/>
            <a:ext cx="2610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DON’T ASK: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A13FF-C322-764E-9292-56EFCD996DAD}"/>
              </a:ext>
            </a:extLst>
          </p:cNvPr>
          <p:cNvSpPr txBox="1"/>
          <p:nvPr/>
        </p:nvSpPr>
        <p:spPr>
          <a:xfrm>
            <a:off x="549728" y="4947170"/>
            <a:ext cx="5947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“Does property 𝞅 of A depend on B?”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5C2486-C4EE-DE4E-9741-77C60A5911A0}"/>
              </a:ext>
            </a:extLst>
          </p:cNvPr>
          <p:cNvCxnSpPr>
            <a:cxnSpLocks/>
          </p:cNvCxnSpPr>
          <p:nvPr/>
        </p:nvCxnSpPr>
        <p:spPr>
          <a:xfrm>
            <a:off x="9461719" y="1568886"/>
            <a:ext cx="1385522" cy="15011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96C450C-1E97-A24F-AB12-0A8DE11F24D0}"/>
              </a:ext>
            </a:extLst>
          </p:cNvPr>
          <p:cNvSpPr/>
          <p:nvPr/>
        </p:nvSpPr>
        <p:spPr>
          <a:xfrm>
            <a:off x="605140" y="2569333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“Does A depend on B?”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AE6BD3D-81AD-E947-A42C-8FC80927F8FD}"/>
              </a:ext>
            </a:extLst>
          </p:cNvPr>
          <p:cNvSpPr txBox="1"/>
          <p:nvPr/>
        </p:nvSpPr>
        <p:spPr>
          <a:xfrm>
            <a:off x="549728" y="4378044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chemeClr val="accent4"/>
                </a:solidFill>
                <a:latin typeface="Avenir Black" panose="02000503020000020003" pitchFamily="2" charset="0"/>
              </a:rPr>
              <a:t>ASK</a:t>
            </a:r>
            <a:r>
              <a:rPr lang="en-US" sz="32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: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97E2DFF6-0FB7-A44B-B94D-FA54C9497046}"/>
              </a:ext>
            </a:extLst>
          </p:cNvPr>
          <p:cNvSpPr txBox="1">
            <a:spLocks/>
          </p:cNvSpPr>
          <p:nvPr/>
        </p:nvSpPr>
        <p:spPr>
          <a:xfrm>
            <a:off x="916197" y="456017"/>
            <a:ext cx="4660355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dirty="0">
                <a:solidFill>
                  <a:schemeClr val="bg1"/>
                </a:solidFill>
                <a:latin typeface="Avenir Book" panose="02000503020000020003" pitchFamily="2" charset="0"/>
                <a:cs typeface="Arial Rounded MT Bold"/>
              </a:rPr>
              <a:t>Factor: Properties</a:t>
            </a:r>
          </a:p>
        </p:txBody>
      </p:sp>
    </p:spTree>
    <p:extLst>
      <p:ext uri="{BB962C8B-B14F-4D97-AF65-F5344CB8AC3E}">
        <p14:creationId xmlns:p14="http://schemas.microsoft.com/office/powerpoint/2010/main" val="221163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1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85C375-40BB-DA42-A29C-57DF4F5FB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464" y="2959084"/>
            <a:ext cx="259308" cy="2239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3EA55E-7834-CE41-A109-3376FB800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458" y="4580494"/>
            <a:ext cx="259308" cy="2239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F105F2-CB87-E944-A2B2-CD7D7BE2C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813" y="5344642"/>
            <a:ext cx="259308" cy="2239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09C756-068F-CB43-8169-D2DB88401013}"/>
              </a:ext>
            </a:extLst>
          </p:cNvPr>
          <p:cNvSpPr/>
          <p:nvPr/>
        </p:nvSpPr>
        <p:spPr>
          <a:xfrm>
            <a:off x="6197601" y="6108790"/>
            <a:ext cx="5994400" cy="53779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BD932D-0C66-AB4E-9923-EEF6C98C2D02}"/>
              </a:ext>
            </a:extLst>
          </p:cNvPr>
          <p:cNvSpPr/>
          <p:nvPr/>
        </p:nvSpPr>
        <p:spPr>
          <a:xfrm>
            <a:off x="-26223" y="1483059"/>
            <a:ext cx="12218223" cy="48092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95FC3-3E05-224F-8307-5549AE419F32}"/>
              </a:ext>
            </a:extLst>
          </p:cNvPr>
          <p:cNvSpPr/>
          <p:nvPr/>
        </p:nvSpPr>
        <p:spPr>
          <a:xfrm>
            <a:off x="-26223" y="-54968"/>
            <a:ext cx="12218223" cy="1587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DCC054-77E7-7E43-BBB6-443C48EC642E}"/>
              </a:ext>
            </a:extLst>
          </p:cNvPr>
          <p:cNvSpPr txBox="1"/>
          <p:nvPr/>
        </p:nvSpPr>
        <p:spPr>
          <a:xfrm>
            <a:off x="196052" y="2379638"/>
            <a:ext cx="5563511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venir Book" panose="02000503020000020003" pitchFamily="2" charset="0"/>
              </a:rPr>
              <a:t>“No. It can be built and shipped totally separately.”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venir Book" panose="02000503020000020003" pitchFamily="2" charset="0"/>
              </a:rPr>
              <a:t>“Yes. Any time Google Analytics fails or crashes,</a:t>
            </a:r>
            <a:br>
              <a:rPr lang="en-US" sz="1700" dirty="0">
                <a:latin typeface="Avenir Book" panose="02000503020000020003" pitchFamily="2" charset="0"/>
              </a:rPr>
            </a:br>
            <a:r>
              <a:rPr lang="en-US" sz="1700" dirty="0">
                <a:latin typeface="Avenir Book" panose="02000503020000020003" pitchFamily="2" charset="0"/>
              </a:rPr>
              <a:t>   the app may too.”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venir Book" panose="02000503020000020003" pitchFamily="2" charset="0"/>
              </a:rPr>
              <a:t>“No. You can swap it out for a different framework</a:t>
            </a:r>
            <a:br>
              <a:rPr lang="en-US" sz="1700" dirty="0">
                <a:latin typeface="Avenir Book" panose="02000503020000020003" pitchFamily="2" charset="0"/>
              </a:rPr>
            </a:br>
            <a:r>
              <a:rPr lang="en-US" sz="1700" dirty="0">
                <a:latin typeface="Avenir Book" panose="02000503020000020003" pitchFamily="2" charset="0"/>
              </a:rPr>
              <a:t>  with no change in app code.”</a:t>
            </a:r>
          </a:p>
          <a:p>
            <a:endParaRPr lang="en-US" sz="17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venir Book" panose="02000503020000020003" pitchFamily="2" charset="0"/>
              </a:rPr>
              <a:t>“Yes. Improvements to the framework’s accuracy</a:t>
            </a:r>
            <a:br>
              <a:rPr lang="en-US" sz="1700" dirty="0">
                <a:latin typeface="Avenir Book" panose="02000503020000020003" pitchFamily="2" charset="0"/>
              </a:rPr>
            </a:br>
            <a:r>
              <a:rPr lang="en-US" sz="1700" dirty="0">
                <a:latin typeface="Avenir Book" panose="02000503020000020003" pitchFamily="2" charset="0"/>
              </a:rPr>
              <a:t>   will help the app.”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venir Book" panose="02000503020000020003" pitchFamily="2" charset="0"/>
              </a:rPr>
              <a:t>“Yes. Any vulnerability in the framework is a</a:t>
            </a:r>
            <a:br>
              <a:rPr lang="en-US" sz="1700" dirty="0">
                <a:latin typeface="Avenir Book" panose="02000503020000020003" pitchFamily="2" charset="0"/>
              </a:rPr>
            </a:br>
            <a:r>
              <a:rPr lang="en-US" sz="1700" dirty="0">
                <a:latin typeface="Avenir Book" panose="02000503020000020003" pitchFamily="2" charset="0"/>
              </a:rPr>
              <a:t>  vulnerability for the app.”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D2ED88D-0257-4A42-BDD5-6EC58B20DF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0060" y="401489"/>
            <a:ext cx="5316492" cy="684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C000D4-97C5-3242-874E-DFB8AFCA15BA}"/>
              </a:ext>
            </a:extLst>
          </p:cNvPr>
          <p:cNvSpPr txBox="1"/>
          <p:nvPr/>
        </p:nvSpPr>
        <p:spPr>
          <a:xfrm>
            <a:off x="6245467" y="2246193"/>
            <a:ext cx="49700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Avenir Black" panose="02000503020000020003" pitchFamily="2" charset="0"/>
              </a:rPr>
              <a:t>Well-formedness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E6130E4-74B7-DA46-BDE1-940C6E5372BC}"/>
              </a:ext>
            </a:extLst>
          </p:cNvPr>
          <p:cNvSpPr txBox="1"/>
          <p:nvPr/>
        </p:nvSpPr>
        <p:spPr>
          <a:xfrm>
            <a:off x="6260742" y="2959602"/>
            <a:ext cx="20024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latin typeface="Avenir Black" panose="02000503020000020003" pitchFamily="2" charset="0"/>
              </a:rPr>
              <a:t>Runtime behavior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6F1DA9-3BFE-514D-9CBD-5ACB43EE74FC}"/>
              </a:ext>
            </a:extLst>
          </p:cNvPr>
          <p:cNvSpPr txBox="1"/>
          <p:nvPr/>
        </p:nvSpPr>
        <p:spPr>
          <a:xfrm>
            <a:off x="6251471" y="3663108"/>
            <a:ext cx="141025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latin typeface="Avenir Black" panose="02000503020000020003" pitchFamily="2" charset="0"/>
              </a:rPr>
              <a:t>Correctness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DC2D03C-1AC6-4E40-9DDE-9E21846C609B}"/>
              </a:ext>
            </a:extLst>
          </p:cNvPr>
          <p:cNvSpPr txBox="1"/>
          <p:nvPr/>
        </p:nvSpPr>
        <p:spPr>
          <a:xfrm>
            <a:off x="6245467" y="4424328"/>
            <a:ext cx="25658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latin typeface="Avenir Black" panose="02000503020000020003" pitchFamily="2" charset="0"/>
              </a:rPr>
              <a:t>Statistical performance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9B51A7D-B176-F84B-8C51-DEC75FA022FC}"/>
              </a:ext>
            </a:extLst>
          </p:cNvPr>
          <p:cNvSpPr txBox="1"/>
          <p:nvPr/>
        </p:nvSpPr>
        <p:spPr>
          <a:xfrm>
            <a:off x="6260742" y="5323736"/>
            <a:ext cx="10198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latin typeface="Avenir Black" panose="02000503020000020003" pitchFamily="2" charset="0"/>
              </a:rPr>
              <a:t>Security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82CF85C-F470-FE48-A608-B405DA3AF6B1}"/>
              </a:ext>
            </a:extLst>
          </p:cNvPr>
          <p:cNvSpPr/>
          <p:nvPr/>
        </p:nvSpPr>
        <p:spPr>
          <a:xfrm>
            <a:off x="262488" y="2333109"/>
            <a:ext cx="5639206" cy="498967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B8F722-DD46-8F4A-B7D3-7B507052269E}"/>
              </a:ext>
            </a:extLst>
          </p:cNvPr>
          <p:cNvSpPr/>
          <p:nvPr/>
        </p:nvSpPr>
        <p:spPr>
          <a:xfrm>
            <a:off x="173479" y="2891155"/>
            <a:ext cx="5639206" cy="63753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FED23C8-9DE9-A34F-ABD8-1770680A469F}"/>
              </a:ext>
            </a:extLst>
          </p:cNvPr>
          <p:cNvSpPr/>
          <p:nvPr/>
        </p:nvSpPr>
        <p:spPr>
          <a:xfrm>
            <a:off x="196052" y="3630708"/>
            <a:ext cx="5857294" cy="61430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6D535F8-BC0C-0447-8070-E9331DFD6CF5}"/>
              </a:ext>
            </a:extLst>
          </p:cNvPr>
          <p:cNvSpPr/>
          <p:nvPr/>
        </p:nvSpPr>
        <p:spPr>
          <a:xfrm>
            <a:off x="239252" y="4409370"/>
            <a:ext cx="5425509" cy="614303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AAF9648-4F80-1D42-976D-4EEA8618AA72}"/>
              </a:ext>
            </a:extLst>
          </p:cNvPr>
          <p:cNvSpPr/>
          <p:nvPr/>
        </p:nvSpPr>
        <p:spPr>
          <a:xfrm>
            <a:off x="182596" y="5265201"/>
            <a:ext cx="5425509" cy="61430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3960967-4B77-624C-A89B-E1FBD00C8EFD}"/>
              </a:ext>
            </a:extLst>
          </p:cNvPr>
          <p:cNvSpPr txBox="1">
            <a:spLocks/>
          </p:cNvSpPr>
          <p:nvPr/>
        </p:nvSpPr>
        <p:spPr>
          <a:xfrm>
            <a:off x="916197" y="422993"/>
            <a:ext cx="4660355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 err="1">
                <a:solidFill>
                  <a:schemeClr val="bg1"/>
                </a:solidFill>
                <a:latin typeface="Avenir Book" panose="02000503020000020003" pitchFamily="2" charset="0"/>
                <a:cs typeface="Arial Rounded MT Bold"/>
              </a:rPr>
              <a:t>Factor: Properties</a:t>
            </a:r>
            <a:endParaRPr lang="en-US" sz="3500" b="1" dirty="0">
              <a:solidFill>
                <a:schemeClr val="bg1"/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3E2945-1800-0841-BB4F-B60477911E3D}"/>
              </a:ext>
            </a:extLst>
          </p:cNvPr>
          <p:cNvSpPr txBox="1"/>
          <p:nvPr/>
        </p:nvSpPr>
        <p:spPr>
          <a:xfrm>
            <a:off x="5965543" y="325906"/>
            <a:ext cx="548407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latin typeface="Avenir Book" panose="02000503020000020003" pitchFamily="2" charset="0"/>
              </a:rPr>
              <a:t>Does the app </a:t>
            </a:r>
            <a:r>
              <a:rPr lang="en-US" sz="28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depend</a:t>
            </a:r>
            <a:endParaRPr lang="en-US" sz="2800" b="1" dirty="0">
              <a:solidFill>
                <a:schemeClr val="accent4"/>
              </a:solidFill>
              <a:latin typeface="Avenir Book" panose="02000503020000020003" pitchFamily="2" charset="0"/>
            </a:endParaRPr>
          </a:p>
          <a:p>
            <a:r>
              <a:rPr lang="en-US" sz="2800" b="1" dirty="0">
                <a:solidFill>
                  <a:schemeClr val="accent4"/>
                </a:solidFill>
                <a:latin typeface="Avenir Book" panose="02000503020000020003" pitchFamily="2" charset="0"/>
              </a:rPr>
              <a:t>on the analytics framework?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1036F3C3-FC5D-7347-9637-A7A366D9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5637" y="3282995"/>
            <a:ext cx="414763" cy="292009"/>
          </a:xfrm>
        </p:spPr>
        <p:txBody>
          <a:bodyPr/>
          <a:lstStyle/>
          <a:p>
            <a:fld id="{6113E31D-E2AB-40D1-8B51-AFA5AFEF393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026D75-5B7D-7B49-88E1-D3582F54B7A4}"/>
              </a:ext>
            </a:extLst>
          </p:cNvPr>
          <p:cNvSpPr txBox="1"/>
          <p:nvPr/>
        </p:nvSpPr>
        <p:spPr>
          <a:xfrm>
            <a:off x="7038188" y="6177821"/>
            <a:ext cx="442185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venir Book" panose="02000503020000020003" pitchFamily="2" charset="0"/>
              </a:rPr>
              <a:t>…so </a:t>
            </a:r>
            <a:r>
              <a:rPr lang="en-US" b="1" dirty="0">
                <a:solidFill>
                  <a:schemeClr val="accent4"/>
                </a:solidFill>
                <a:latin typeface="Avenir Book" panose="02000503020000020003" pitchFamily="2" charset="0"/>
              </a:rPr>
              <a:t>maybe correctness </a:t>
            </a:r>
            <a:r>
              <a:rPr lang="en-US" b="1" dirty="0">
                <a:solidFill>
                  <a:schemeClr val="accent4"/>
                </a:solidFill>
                <a:latin typeface="Avenir Black" panose="02000503020000020003" pitchFamily="2" charset="0"/>
              </a:rPr>
              <a:t>does</a:t>
            </a:r>
            <a:r>
              <a:rPr lang="en-US" b="1" dirty="0">
                <a:solidFill>
                  <a:schemeClr val="accent4"/>
                </a:solidFill>
                <a:latin typeface="Avenir Book" panose="02000503020000020003" pitchFamily="2" charset="0"/>
              </a:rPr>
              <a:t> depend?</a:t>
            </a:r>
            <a:endParaRPr lang="en-US" sz="1200" b="1" dirty="0">
              <a:solidFill>
                <a:schemeClr val="accent4"/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655F3-FCBC-3C4F-851B-5E6D15EFC9C0}"/>
              </a:ext>
            </a:extLst>
          </p:cNvPr>
          <p:cNvSpPr txBox="1"/>
          <p:nvPr/>
        </p:nvSpPr>
        <p:spPr>
          <a:xfrm>
            <a:off x="2159300" y="1574727"/>
            <a:ext cx="112402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Avenir Black" panose="02000503020000020003" pitchFamily="2" charset="0"/>
              </a:rPr>
              <a:t>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8C2473-DD9A-674B-94F1-6F44142E33EF}"/>
              </a:ext>
            </a:extLst>
          </p:cNvPr>
          <p:cNvSpPr txBox="1"/>
          <p:nvPr/>
        </p:nvSpPr>
        <p:spPr>
          <a:xfrm>
            <a:off x="7265532" y="1567020"/>
            <a:ext cx="11008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Avenir Black" panose="02000503020000020003" pitchFamily="2" charset="0"/>
              </a:rPr>
              <a:t>Property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A8507-FA60-C040-9773-85A3B646D05E}"/>
              </a:ext>
            </a:extLst>
          </p:cNvPr>
          <p:cNvSpPr txBox="1"/>
          <p:nvPr/>
        </p:nvSpPr>
        <p:spPr>
          <a:xfrm>
            <a:off x="9944959" y="1571404"/>
            <a:ext cx="122341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Avenir Black" panose="02000503020000020003" pitchFamily="2" charset="0"/>
              </a:rPr>
              <a:t>Depends?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3B4BAA-5041-AA4A-B3E1-96AF037D86F0}"/>
              </a:ext>
            </a:extLst>
          </p:cNvPr>
          <p:cNvSpPr/>
          <p:nvPr/>
        </p:nvSpPr>
        <p:spPr>
          <a:xfrm>
            <a:off x="6202811" y="2515623"/>
            <a:ext cx="3207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venir Black" panose="02000503020000020003" pitchFamily="2" charset="0"/>
              </a:rPr>
              <a:t> (with certain assumptioans about linking)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6B687E-DEA1-154B-AB77-9657B57E334D}"/>
              </a:ext>
            </a:extLst>
          </p:cNvPr>
          <p:cNvSpPr txBox="1"/>
          <p:nvPr/>
        </p:nvSpPr>
        <p:spPr>
          <a:xfrm>
            <a:off x="10307012" y="2293154"/>
            <a:ext cx="3113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venir Black" panose="02000503020000020003" pitchFamily="2" charset="0"/>
              </a:rPr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C305EE-19C7-7849-93D9-38E8D10D2391}"/>
              </a:ext>
            </a:extLst>
          </p:cNvPr>
          <p:cNvSpPr txBox="1"/>
          <p:nvPr/>
        </p:nvSpPr>
        <p:spPr>
          <a:xfrm>
            <a:off x="10303462" y="3693028"/>
            <a:ext cx="3113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venir Black" panose="02000503020000020003" pitchFamily="2" charset="0"/>
              </a:rPr>
              <a:t>X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2FD2427-2F66-1348-B8FB-0050F86C0904}"/>
              </a:ext>
            </a:extLst>
          </p:cNvPr>
          <p:cNvSpPr/>
          <p:nvPr/>
        </p:nvSpPr>
        <p:spPr>
          <a:xfrm>
            <a:off x="6245736" y="2180628"/>
            <a:ext cx="4705509" cy="70957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A8481C0-6573-0D46-9F77-5F69DED853CA}"/>
              </a:ext>
            </a:extLst>
          </p:cNvPr>
          <p:cNvSpPr/>
          <p:nvPr/>
        </p:nvSpPr>
        <p:spPr>
          <a:xfrm>
            <a:off x="6305914" y="2945271"/>
            <a:ext cx="4644320" cy="383313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EEEC058-1C86-924D-B84D-FE10C68E9E4F}"/>
              </a:ext>
            </a:extLst>
          </p:cNvPr>
          <p:cNvSpPr/>
          <p:nvPr/>
        </p:nvSpPr>
        <p:spPr>
          <a:xfrm>
            <a:off x="6229561" y="3691856"/>
            <a:ext cx="4611155" cy="440057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EB172C2-8326-914B-85F3-1C82E3B43045}"/>
              </a:ext>
            </a:extLst>
          </p:cNvPr>
          <p:cNvSpPr/>
          <p:nvPr/>
        </p:nvSpPr>
        <p:spPr>
          <a:xfrm>
            <a:off x="6197099" y="4401190"/>
            <a:ext cx="4689973" cy="44024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DBF1098-476C-EF49-8D3E-A89A3950267D}"/>
              </a:ext>
            </a:extLst>
          </p:cNvPr>
          <p:cNvSpPr/>
          <p:nvPr/>
        </p:nvSpPr>
        <p:spPr>
          <a:xfrm>
            <a:off x="6053616" y="5159488"/>
            <a:ext cx="4950605" cy="49896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7D8B91-518F-F84D-9FFF-65967C5A93FB}"/>
              </a:ext>
            </a:extLst>
          </p:cNvPr>
          <p:cNvCxnSpPr>
            <a:cxnSpLocks/>
          </p:cNvCxnSpPr>
          <p:nvPr/>
        </p:nvCxnSpPr>
        <p:spPr>
          <a:xfrm>
            <a:off x="6021123" y="1512711"/>
            <a:ext cx="0" cy="445911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EC36CB-5677-C04D-B0EA-E3EBC77A0EB5}"/>
              </a:ext>
            </a:extLst>
          </p:cNvPr>
          <p:cNvCxnSpPr>
            <a:cxnSpLocks/>
          </p:cNvCxnSpPr>
          <p:nvPr/>
        </p:nvCxnSpPr>
        <p:spPr>
          <a:xfrm>
            <a:off x="9708421" y="1513071"/>
            <a:ext cx="0" cy="445911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76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29" grpId="0" animBg="1"/>
      <p:bldP spid="61" grpId="0" animBg="1"/>
      <p:bldP spid="63" grpId="0" animBg="1"/>
      <p:bldP spid="65" grpId="0" animBg="1"/>
      <p:bldP spid="67" grpId="0" animBg="1"/>
      <p:bldP spid="6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5127220-DC0B-6C4B-BC82-FBB07A1FF0EE}"/>
              </a:ext>
            </a:extLst>
          </p:cNvPr>
          <p:cNvSpPr/>
          <p:nvPr/>
        </p:nvSpPr>
        <p:spPr>
          <a:xfrm>
            <a:off x="0" y="0"/>
            <a:ext cx="2736971" cy="68580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BF2A2B8-1AA7-2E4A-91C3-B528A2A2EB00}"/>
              </a:ext>
            </a:extLst>
          </p:cNvPr>
          <p:cNvSpPr txBox="1">
            <a:spLocks/>
          </p:cNvSpPr>
          <p:nvPr/>
        </p:nvSpPr>
        <p:spPr>
          <a:xfrm>
            <a:off x="337354" y="483285"/>
            <a:ext cx="2056798" cy="1256828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  <a:cs typeface="Arial Rounded MT Bold"/>
              </a:rPr>
              <a:t>The Nine Dependency Puzzles</a:t>
            </a:r>
            <a:endParaRPr lang="en-US" sz="2400" b="1" dirty="0">
              <a:solidFill>
                <a:schemeClr val="bg1">
                  <a:lumMod val="20000"/>
                  <a:lumOff val="80000"/>
                </a:schemeClr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482FD-7F32-F24E-884A-38F7C677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2E1BCD-CF7B-984A-ADF1-3F5ADCDB8161}"/>
              </a:ext>
            </a:extLst>
          </p:cNvPr>
          <p:cNvSpPr/>
          <p:nvPr/>
        </p:nvSpPr>
        <p:spPr>
          <a:xfrm>
            <a:off x="4410155" y="254044"/>
            <a:ext cx="6308808" cy="630880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D09ED-5D4B-B74A-A502-937A7B931F08}"/>
              </a:ext>
            </a:extLst>
          </p:cNvPr>
          <p:cNvSpPr txBox="1"/>
          <p:nvPr/>
        </p:nvSpPr>
        <p:spPr>
          <a:xfrm>
            <a:off x="3535009" y="1613189"/>
            <a:ext cx="102944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2434A-54A1-9848-BDF8-FDBAB4AB1B77}"/>
              </a:ext>
            </a:extLst>
          </p:cNvPr>
          <p:cNvSpPr txBox="1"/>
          <p:nvPr/>
        </p:nvSpPr>
        <p:spPr>
          <a:xfrm>
            <a:off x="9615134" y="602462"/>
            <a:ext cx="16410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Shared Format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0863A-1AA5-1547-8B7D-DF08BA20F7FF}"/>
              </a:ext>
            </a:extLst>
          </p:cNvPr>
          <p:cNvSpPr txBox="1"/>
          <p:nvPr/>
        </p:nvSpPr>
        <p:spPr>
          <a:xfrm>
            <a:off x="10830123" y="4228121"/>
            <a:ext cx="73430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Crash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DEA58-F33F-8A40-B9BE-EA428C7D27EE}"/>
              </a:ext>
            </a:extLst>
          </p:cNvPr>
          <p:cNvSpPr txBox="1"/>
          <p:nvPr/>
        </p:nvSpPr>
        <p:spPr>
          <a:xfrm>
            <a:off x="10736052" y="2390174"/>
            <a:ext cx="80964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A4A81-098C-4B4C-9339-CFB54F0AD9AB}"/>
              </a:ext>
            </a:extLst>
          </p:cNvPr>
          <p:cNvSpPr txBox="1"/>
          <p:nvPr/>
        </p:nvSpPr>
        <p:spPr>
          <a:xfrm>
            <a:off x="9465564" y="6035411"/>
            <a:ext cx="97802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Fallback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BCFBB-1B7F-8042-B216-1E5C5792F4E3}"/>
              </a:ext>
            </a:extLst>
          </p:cNvPr>
          <p:cNvSpPr txBox="1"/>
          <p:nvPr/>
        </p:nvSpPr>
        <p:spPr>
          <a:xfrm>
            <a:off x="4832765" y="6350182"/>
            <a:ext cx="125867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Indirection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05AE0-0C98-EC47-B083-AFE112C178B0}"/>
              </a:ext>
            </a:extLst>
          </p:cNvPr>
          <p:cNvSpPr txBox="1"/>
          <p:nvPr/>
        </p:nvSpPr>
        <p:spPr>
          <a:xfrm>
            <a:off x="3482111" y="4793398"/>
            <a:ext cx="11352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Self-Cycle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36597-D22F-FB41-BC91-96ED75D174BC}"/>
              </a:ext>
            </a:extLst>
          </p:cNvPr>
          <p:cNvSpPr txBox="1"/>
          <p:nvPr/>
        </p:nvSpPr>
        <p:spPr>
          <a:xfrm>
            <a:off x="2919875" y="3064782"/>
            <a:ext cx="149028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Higher-Order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BC101-9C33-B846-9681-3FE014B3B5CC}"/>
              </a:ext>
            </a:extLst>
          </p:cNvPr>
          <p:cNvSpPr txBox="1"/>
          <p:nvPr/>
        </p:nvSpPr>
        <p:spPr>
          <a:xfrm>
            <a:off x="4410155" y="328810"/>
            <a:ext cx="1333442" cy="38472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Framework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990DF0-67DC-9548-8144-4C4BABA23B24}"/>
              </a:ext>
            </a:extLst>
          </p:cNvPr>
          <p:cNvSpPr/>
          <p:nvPr/>
        </p:nvSpPr>
        <p:spPr>
          <a:xfrm>
            <a:off x="8903171" y="3516524"/>
            <a:ext cx="1680894" cy="127008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0CA1E4-AC3F-0A47-A360-63AF3D38A773}"/>
              </a:ext>
            </a:extLst>
          </p:cNvPr>
          <p:cNvSpPr/>
          <p:nvPr/>
        </p:nvSpPr>
        <p:spPr>
          <a:xfrm>
            <a:off x="5792721" y="1451132"/>
            <a:ext cx="3445004" cy="213904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If A calls B: Then A depends on B</a:t>
            </a: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A round-robin scheduler invokes many tasks</a:t>
            </a: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r>
              <a:rPr lang="en-US" b="1" i="1" dirty="0">
                <a:solidFill>
                  <a:schemeClr val="accent1"/>
                </a:solidFill>
              </a:rPr>
              <a:t>Does the scheduler depend on each of the tasks?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7ED037-394B-AC4B-8A0C-AD1A3F9D9CCA}"/>
              </a:ext>
            </a:extLst>
          </p:cNvPr>
          <p:cNvGrpSpPr/>
          <p:nvPr/>
        </p:nvGrpSpPr>
        <p:grpSpPr>
          <a:xfrm>
            <a:off x="6800801" y="3732536"/>
            <a:ext cx="1525654" cy="1379868"/>
            <a:chOff x="5634496" y="788297"/>
            <a:chExt cx="1026755" cy="92864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356F9D3-1250-3449-B061-0B7BA229139C}"/>
                </a:ext>
              </a:extLst>
            </p:cNvPr>
            <p:cNvSpPr/>
            <p:nvPr/>
          </p:nvSpPr>
          <p:spPr>
            <a:xfrm>
              <a:off x="5965189" y="788297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B493702-1083-CE43-864B-5E1F627BB9CA}"/>
                </a:ext>
              </a:extLst>
            </p:cNvPr>
            <p:cNvSpPr/>
            <p:nvPr/>
          </p:nvSpPr>
          <p:spPr>
            <a:xfrm>
              <a:off x="5634496" y="1308605"/>
              <a:ext cx="1026755" cy="40833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9D5678F-97E8-1F46-84A6-038C970414AA}"/>
                </a:ext>
              </a:extLst>
            </p:cNvPr>
            <p:cNvSpPr/>
            <p:nvPr/>
          </p:nvSpPr>
          <p:spPr>
            <a:xfrm>
              <a:off x="5705976" y="1428776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484CFB-5048-2041-B8A7-12DBE1B03D10}"/>
                </a:ext>
              </a:extLst>
            </p:cNvPr>
            <p:cNvSpPr/>
            <p:nvPr/>
          </p:nvSpPr>
          <p:spPr>
            <a:xfrm>
              <a:off x="5932760" y="1426888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FD88282-0E0C-694A-A85E-31DD39BF5390}"/>
                </a:ext>
              </a:extLst>
            </p:cNvPr>
            <p:cNvSpPr/>
            <p:nvPr/>
          </p:nvSpPr>
          <p:spPr>
            <a:xfrm>
              <a:off x="6167652" y="1426888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EEC4441-8E5C-CA4B-B763-B42F5A11126A}"/>
                </a:ext>
              </a:extLst>
            </p:cNvPr>
            <p:cNvSpPr/>
            <p:nvPr/>
          </p:nvSpPr>
          <p:spPr>
            <a:xfrm>
              <a:off x="6410932" y="1435277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AD548E3-B615-0448-AF14-AABCE1791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2935" y="1166578"/>
              <a:ext cx="77260" cy="118283"/>
            </a:xfrm>
            <a:prstGeom prst="line">
              <a:avLst/>
            </a:prstGeom>
            <a:ln>
              <a:solidFill>
                <a:schemeClr val="accent5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5C26184-A545-E94C-81CC-914B47B6436D}"/>
                </a:ext>
              </a:extLst>
            </p:cNvPr>
            <p:cNvCxnSpPr>
              <a:cxnSpLocks/>
            </p:cNvCxnSpPr>
            <p:nvPr/>
          </p:nvCxnSpPr>
          <p:spPr>
            <a:xfrm>
              <a:off x="6358480" y="1159598"/>
              <a:ext cx="58917" cy="111662"/>
            </a:xfrm>
            <a:prstGeom prst="line">
              <a:avLst/>
            </a:prstGeom>
            <a:ln>
              <a:solidFill>
                <a:schemeClr val="accent5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837CAB-847B-B84B-B2E3-011D9405D03B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348110" y="2735081"/>
            <a:ext cx="3980340" cy="65355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4FB0A2-5253-4944-A4EA-834799C25572}"/>
              </a:ext>
            </a:extLst>
          </p:cNvPr>
          <p:cNvCxnSpPr>
            <a:cxnSpLocks/>
          </p:cNvCxnSpPr>
          <p:nvPr/>
        </p:nvCxnSpPr>
        <p:spPr>
          <a:xfrm>
            <a:off x="2376713" y="3516524"/>
            <a:ext cx="40695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334DC58-5E18-7F43-8D36-95DA3B3CE555}"/>
              </a:ext>
            </a:extLst>
          </p:cNvPr>
          <p:cNvSpPr/>
          <p:nvPr/>
        </p:nvSpPr>
        <p:spPr>
          <a:xfrm>
            <a:off x="2756295" y="0"/>
            <a:ext cx="8789402" cy="6857999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F57600-CEE8-944D-A7D5-71EFC43A4BC0}"/>
              </a:ext>
            </a:extLst>
          </p:cNvPr>
          <p:cNvSpPr txBox="1"/>
          <p:nvPr/>
        </p:nvSpPr>
        <p:spPr>
          <a:xfrm>
            <a:off x="389987" y="3292737"/>
            <a:ext cx="1938800" cy="3847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Correctness: 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3AA720-CC8C-C143-A22E-1AB3465783AD}"/>
              </a:ext>
            </a:extLst>
          </p:cNvPr>
          <p:cNvSpPr txBox="1"/>
          <p:nvPr/>
        </p:nvSpPr>
        <p:spPr>
          <a:xfrm>
            <a:off x="200409" y="3891019"/>
            <a:ext cx="2279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venir Book" panose="02000503020000020003" pitchFamily="2" charset="0"/>
              </a:rPr>
              <a:t>…unless a task doesn’t terminate.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EAC4E8-CCCB-8A46-BCEC-36E47E7B6582}"/>
              </a:ext>
            </a:extLst>
          </p:cNvPr>
          <p:cNvSpPr txBox="1"/>
          <p:nvPr/>
        </p:nvSpPr>
        <p:spPr>
          <a:xfrm>
            <a:off x="139475" y="5248489"/>
            <a:ext cx="2430262" cy="98488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This actually happens!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2E72EF-224A-CD42-93F6-453D53ADEE68}"/>
              </a:ext>
            </a:extLst>
          </p:cNvPr>
          <p:cNvSpPr txBox="1"/>
          <p:nvPr/>
        </p:nvSpPr>
        <p:spPr>
          <a:xfrm>
            <a:off x="222569" y="7360926"/>
            <a:ext cx="749525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If have extra time on this slide, can make next slide about java.util.Timer.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030D1C-B5D8-9D41-8900-2554A034B03B}"/>
              </a:ext>
            </a:extLst>
          </p:cNvPr>
          <p:cNvSpPr txBox="1"/>
          <p:nvPr/>
        </p:nvSpPr>
        <p:spPr>
          <a:xfrm>
            <a:off x="392410" y="2383235"/>
            <a:ext cx="1955700" cy="7036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Many runtime properties: Yes</a:t>
            </a:r>
          </a:p>
        </p:txBody>
      </p:sp>
    </p:spTree>
    <p:extLst>
      <p:ext uri="{BB962C8B-B14F-4D97-AF65-F5344CB8AC3E}">
        <p14:creationId xmlns:p14="http://schemas.microsoft.com/office/powerpoint/2010/main" val="262972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6" grpId="0" animBg="1"/>
      <p:bldP spid="21" grpId="0"/>
      <p:bldP spid="26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E0B039-CB3B-A34A-9A28-1E6B9690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4550" y="1749545"/>
            <a:ext cx="7962899" cy="45368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1E67D0-5FD8-0342-9071-11E028E7B21B}"/>
              </a:ext>
            </a:extLst>
          </p:cNvPr>
          <p:cNvSpPr txBox="1"/>
          <p:nvPr/>
        </p:nvSpPr>
        <p:spPr>
          <a:xfrm rot="3143440">
            <a:off x="3132427" y="3358162"/>
            <a:ext cx="19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Properties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271666-4649-AD4C-964E-8EA31C685BA8}"/>
              </a:ext>
            </a:extLst>
          </p:cNvPr>
          <p:cNvSpPr txBox="1"/>
          <p:nvPr/>
        </p:nvSpPr>
        <p:spPr>
          <a:xfrm>
            <a:off x="5629320" y="1789642"/>
            <a:ext cx="19223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Avenir Book" panose="02000503020000020003" pitchFamily="2" charset="0"/>
              </a:rPr>
              <a:t>Semantics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BAA675-ED58-7841-B2CE-DF5DD11CF222}"/>
              </a:ext>
            </a:extLst>
          </p:cNvPr>
          <p:cNvSpPr txBox="1"/>
          <p:nvPr/>
        </p:nvSpPr>
        <p:spPr>
          <a:xfrm rot="18450159">
            <a:off x="5887157" y="4013909"/>
            <a:ext cx="34969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Permitted Changes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220E02-C50E-EA4F-A19C-4488017A023B}"/>
              </a:ext>
            </a:extLst>
          </p:cNvPr>
          <p:cNvSpPr txBox="1"/>
          <p:nvPr/>
        </p:nvSpPr>
        <p:spPr>
          <a:xfrm>
            <a:off x="4819848" y="3054579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Dependence</a:t>
            </a:r>
          </a:p>
        </p:txBody>
      </p:sp>
    </p:spTree>
    <p:extLst>
      <p:ext uri="{BB962C8B-B14F-4D97-AF65-F5344CB8AC3E}">
        <p14:creationId xmlns:p14="http://schemas.microsoft.com/office/powerpoint/2010/main" val="1197818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E0B039-CB3B-A34A-9A28-1E6B9690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4550" y="1749545"/>
            <a:ext cx="7962899" cy="45368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1E67D0-5FD8-0342-9071-11E028E7B21B}"/>
              </a:ext>
            </a:extLst>
          </p:cNvPr>
          <p:cNvSpPr txBox="1"/>
          <p:nvPr/>
        </p:nvSpPr>
        <p:spPr>
          <a:xfrm rot="3143440">
            <a:off x="3132427" y="3358162"/>
            <a:ext cx="19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Properties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271666-4649-AD4C-964E-8EA31C685BA8}"/>
              </a:ext>
            </a:extLst>
          </p:cNvPr>
          <p:cNvSpPr txBox="1"/>
          <p:nvPr/>
        </p:nvSpPr>
        <p:spPr>
          <a:xfrm>
            <a:off x="5629320" y="1789642"/>
            <a:ext cx="19223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Avenir Book" panose="02000503020000020003" pitchFamily="2" charset="0"/>
              </a:rPr>
              <a:t>Semantics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BAA675-ED58-7841-B2CE-DF5DD11CF222}"/>
              </a:ext>
            </a:extLst>
          </p:cNvPr>
          <p:cNvSpPr txBox="1"/>
          <p:nvPr/>
        </p:nvSpPr>
        <p:spPr>
          <a:xfrm rot="18450159">
            <a:off x="5887157" y="4013909"/>
            <a:ext cx="34969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Permitted Changes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220E02-C50E-EA4F-A19C-4488017A023B}"/>
              </a:ext>
            </a:extLst>
          </p:cNvPr>
          <p:cNvSpPr txBox="1"/>
          <p:nvPr/>
        </p:nvSpPr>
        <p:spPr>
          <a:xfrm>
            <a:off x="4936067" y="3050387"/>
            <a:ext cx="2319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Dependence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D55FB-018E-2F43-8C53-8F957F0486F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alphaModFix amt="85000"/>
          </a:blip>
          <a:stretch>
            <a:fillRect/>
          </a:stretch>
        </p:blipFill>
        <p:spPr>
          <a:xfrm>
            <a:off x="2129064" y="1749545"/>
            <a:ext cx="7962898" cy="45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8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1454AB0-AF87-D242-B0AC-095E9AAACB66}"/>
              </a:ext>
            </a:extLst>
          </p:cNvPr>
          <p:cNvSpPr/>
          <p:nvPr/>
        </p:nvSpPr>
        <p:spPr>
          <a:xfrm>
            <a:off x="7274103" y="0"/>
            <a:ext cx="4917897" cy="6858000"/>
          </a:xfrm>
          <a:prstGeom prst="rect">
            <a:avLst/>
          </a:prstGeom>
          <a:solidFill>
            <a:srgbClr val="0070C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22963DB-A74A-8A4A-BBA5-01DBE3ECF492}"/>
              </a:ext>
            </a:extLst>
          </p:cNvPr>
          <p:cNvSpPr/>
          <p:nvPr/>
        </p:nvSpPr>
        <p:spPr>
          <a:xfrm>
            <a:off x="11525206" y="2762206"/>
            <a:ext cx="1333588" cy="13335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E8793F-B510-E34C-8B59-E731955BC164}"/>
              </a:ext>
            </a:extLst>
          </p:cNvPr>
          <p:cNvSpPr/>
          <p:nvPr/>
        </p:nvSpPr>
        <p:spPr>
          <a:xfrm>
            <a:off x="564238" y="1396840"/>
            <a:ext cx="6188205" cy="17162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93CB52-60C0-B04E-B16A-99BC0F0A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38CE9-326B-3242-AAAE-2D9F8818391F}"/>
              </a:ext>
            </a:extLst>
          </p:cNvPr>
          <p:cNvSpPr txBox="1"/>
          <p:nvPr/>
        </p:nvSpPr>
        <p:spPr>
          <a:xfrm>
            <a:off x="792787" y="1736376"/>
            <a:ext cx="582858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00" dirty="0">
                <a:solidFill>
                  <a:schemeClr val="bg1"/>
                </a:solidFill>
                <a:latin typeface="Avenir Book" panose="02000503020000020003" pitchFamily="2" charset="0"/>
              </a:rPr>
              <a:t>If </a:t>
            </a:r>
            <a:r>
              <a:rPr lang="en-US" sz="2900" b="1" dirty="0">
                <a:solidFill>
                  <a:schemeClr val="bg1"/>
                </a:solidFill>
                <a:latin typeface="Avenir Black" panose="02000503020000020003" pitchFamily="2" charset="0"/>
              </a:rPr>
              <a:t>A</a:t>
            </a:r>
            <a:r>
              <a:rPr lang="en-US" sz="2900" dirty="0">
                <a:solidFill>
                  <a:schemeClr val="bg1"/>
                </a:solidFill>
                <a:latin typeface="Avenir Book" panose="02000503020000020003" pitchFamily="2" charset="0"/>
              </a:rPr>
              <a:t> does not depend on </a:t>
            </a:r>
            <a:r>
              <a:rPr lang="en-US" sz="2900" b="1" dirty="0">
                <a:solidFill>
                  <a:schemeClr val="bg1"/>
                </a:solidFill>
                <a:latin typeface="Avenir Black" panose="02000503020000020003" pitchFamily="2" charset="0"/>
              </a:rPr>
              <a:t>B</a:t>
            </a:r>
            <a:r>
              <a:rPr lang="en-US" sz="2900" dirty="0">
                <a:solidFill>
                  <a:schemeClr val="bg1"/>
                </a:solidFill>
                <a:latin typeface="Avenir Book" panose="02000503020000020003" pitchFamily="2" charset="0"/>
              </a:rPr>
              <a:t>,</a:t>
            </a:r>
          </a:p>
          <a:p>
            <a:pPr algn="ctr"/>
            <a:r>
              <a:rPr lang="en-US" sz="2900" dirty="0">
                <a:solidFill>
                  <a:schemeClr val="bg1"/>
                </a:solidFill>
                <a:latin typeface="Avenir Book" panose="02000503020000020003" pitchFamily="2" charset="0"/>
              </a:rPr>
              <a:t>then no change  to </a:t>
            </a:r>
            <a:r>
              <a:rPr lang="en-US" sz="2900" b="1" dirty="0">
                <a:solidFill>
                  <a:schemeClr val="bg1"/>
                </a:solidFill>
                <a:latin typeface="Avenir Black" panose="02000503020000020003" pitchFamily="2" charset="0"/>
              </a:rPr>
              <a:t>B</a:t>
            </a:r>
            <a:r>
              <a:rPr lang="en-US" sz="2900" dirty="0">
                <a:solidFill>
                  <a:schemeClr val="bg1"/>
                </a:solidFill>
                <a:latin typeface="Avenir Book" panose="02000503020000020003" pitchFamily="2" charset="0"/>
              </a:rPr>
              <a:t>  can affect </a:t>
            </a:r>
            <a:r>
              <a:rPr lang="en-US" sz="2900" b="1" dirty="0">
                <a:solidFill>
                  <a:schemeClr val="bg1"/>
                </a:solidFill>
                <a:latin typeface="Avenir Black" panose="02000503020000020003" pitchFamily="2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ED0E8-4DC9-0349-9EDA-ED04E137C5DC}"/>
              </a:ext>
            </a:extLst>
          </p:cNvPr>
          <p:cNvSpPr txBox="1"/>
          <p:nvPr/>
        </p:nvSpPr>
        <p:spPr>
          <a:xfrm>
            <a:off x="3338315" y="213648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2E9DA-62D8-1046-932A-36CE83DEEFBF}"/>
              </a:ext>
            </a:extLst>
          </p:cNvPr>
          <p:cNvSpPr txBox="1"/>
          <p:nvPr/>
        </p:nvSpPr>
        <p:spPr>
          <a:xfrm>
            <a:off x="143017" y="5936114"/>
            <a:ext cx="71702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B050"/>
                </a:solidFill>
                <a:latin typeface="Avenir Book" panose="02000503020000020003" pitchFamily="2" charset="0"/>
              </a:rPr>
              <a:t>* Unless the change introduces a dependence, say by modifying a global variable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31892-BC67-3946-BC29-2533722A1CD8}"/>
              </a:ext>
            </a:extLst>
          </p:cNvPr>
          <p:cNvSpPr txBox="1"/>
          <p:nvPr/>
        </p:nvSpPr>
        <p:spPr>
          <a:xfrm>
            <a:off x="4249825" y="206429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8326E-1E59-8247-8DAC-A86B345673EC}"/>
              </a:ext>
            </a:extLst>
          </p:cNvPr>
          <p:cNvSpPr txBox="1"/>
          <p:nvPr/>
        </p:nvSpPr>
        <p:spPr>
          <a:xfrm>
            <a:off x="1644629" y="6342529"/>
            <a:ext cx="42864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Avenir Book" panose="02000503020000020003" pitchFamily="2" charset="0"/>
              </a:rPr>
              <a:t>† Not including changes that crash the program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4FBA4A82-7FA8-8043-B4A5-1EA202453216}"/>
              </a:ext>
            </a:extLst>
          </p:cNvPr>
          <p:cNvSpPr/>
          <p:nvPr/>
        </p:nvSpPr>
        <p:spPr>
          <a:xfrm>
            <a:off x="7515041" y="1169595"/>
            <a:ext cx="2308485" cy="1283873"/>
          </a:xfrm>
          <a:prstGeom prst="wedgeEllipseCallout">
            <a:avLst>
              <a:gd name="adj1" fmla="val -24684"/>
              <a:gd name="adj2" fmla="val 961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Avenir Book" panose="02000503020000020003" pitchFamily="2" charset="0"/>
              </a:rPr>
              <a:t>Those changes don’t count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AEF8435D-67B8-A246-BB0E-5E213FDE536B}"/>
              </a:ext>
            </a:extLst>
          </p:cNvPr>
          <p:cNvSpPr/>
          <p:nvPr/>
        </p:nvSpPr>
        <p:spPr>
          <a:xfrm>
            <a:off x="9439220" y="244832"/>
            <a:ext cx="2308485" cy="1283873"/>
          </a:xfrm>
          <a:prstGeom prst="wedgeEllipseCallout">
            <a:avLst>
              <a:gd name="adj1" fmla="val 19220"/>
              <a:gd name="adj2" fmla="val 1681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Avenir Book" panose="02000503020000020003" pitchFamily="2" charset="0"/>
              </a:rPr>
              <a:t>But consider an attacker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083FD-6476-6C41-8C5B-9265C39173A7}"/>
              </a:ext>
            </a:extLst>
          </p:cNvPr>
          <p:cNvSpPr txBox="1"/>
          <p:nvPr/>
        </p:nvSpPr>
        <p:spPr>
          <a:xfrm>
            <a:off x="1356211" y="4250746"/>
            <a:ext cx="4750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Black" panose="02000503020000020003" pitchFamily="2" charset="0"/>
              </a:rPr>
              <a:t>… unless that change </a:t>
            </a:r>
            <a:r>
              <a:rPr lang="en-US" sz="2800" b="1" u="sng" dirty="0">
                <a:latin typeface="Avenir Black" panose="02000503020000020003" pitchFamily="2" charset="0"/>
              </a:rPr>
              <a:t>introduces</a:t>
            </a:r>
            <a:r>
              <a:rPr lang="en-US" sz="2800" b="1" dirty="0">
                <a:latin typeface="Avenir Black" panose="02000503020000020003" pitchFamily="2" charset="0"/>
              </a:rPr>
              <a:t> a dependence?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45853F-5C93-4146-BEE8-CAE3FDD6CF6E}"/>
              </a:ext>
            </a:extLst>
          </p:cNvPr>
          <p:cNvSpPr txBox="1"/>
          <p:nvPr/>
        </p:nvSpPr>
        <p:spPr>
          <a:xfrm>
            <a:off x="564238" y="492487"/>
            <a:ext cx="62980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chemeClr val="accent4"/>
                </a:solidFill>
                <a:latin typeface="Avenir Book" panose="02000503020000020003" pitchFamily="2" charset="0"/>
              </a:rPr>
              <a:t>Dependence, </a:t>
            </a:r>
            <a:r>
              <a:rPr lang="en-US" sz="3800" u="sng" dirty="0">
                <a:solidFill>
                  <a:schemeClr val="accent4"/>
                </a:solidFill>
                <a:latin typeface="Avenir Book" panose="02000503020000020003" pitchFamily="2" charset="0"/>
              </a:rPr>
              <a:t>Operationally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2EE214FE-946E-3044-8518-909356CC2CD2}"/>
              </a:ext>
            </a:extLst>
          </p:cNvPr>
          <p:cNvSpPr/>
          <p:nvPr/>
        </p:nvSpPr>
        <p:spPr>
          <a:xfrm>
            <a:off x="3322874" y="3290099"/>
            <a:ext cx="930005" cy="780836"/>
          </a:xfrm>
          <a:prstGeom prst="downArrow">
            <a:avLst/>
          </a:prstGeom>
          <a:solidFill>
            <a:schemeClr val="accent3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DE16D0-5F4B-1F4A-AEFA-5FBFD4FFE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970" y="3275809"/>
            <a:ext cx="4670162" cy="33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3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 animBg="1"/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1C4DC47-7FD7-C74E-9664-FE348735E0DE}"/>
              </a:ext>
            </a:extLst>
          </p:cNvPr>
          <p:cNvSpPr/>
          <p:nvPr/>
        </p:nvSpPr>
        <p:spPr>
          <a:xfrm>
            <a:off x="5337157" y="3840720"/>
            <a:ext cx="4044260" cy="2534680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0CA44-A2E8-2346-8297-14C8792C310A}"/>
              </a:ext>
            </a:extLst>
          </p:cNvPr>
          <p:cNvSpPr txBox="1"/>
          <p:nvPr/>
        </p:nvSpPr>
        <p:spPr>
          <a:xfrm>
            <a:off x="2490556" y="276434"/>
            <a:ext cx="68908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latin typeface="Avenir Roman" panose="02000503020000020003" pitchFamily="2" charset="0"/>
              </a:rPr>
              <a:t>Unrestricted Changes </a:t>
            </a:r>
            <a:r>
              <a:rPr lang="en-US" sz="3800" dirty="0">
                <a:solidFill>
                  <a:schemeClr val="bg2"/>
                </a:solidFill>
                <a:latin typeface="Avenir Roman" panose="02000503020000020003" pitchFamily="2" charset="0"/>
              </a:rPr>
              <a:t>= </a:t>
            </a:r>
            <a:r>
              <a:rPr lang="en-US" sz="3800" b="1" dirty="0">
                <a:solidFill>
                  <a:schemeClr val="bg2"/>
                </a:solidFill>
                <a:latin typeface="Avenir Black" panose="02000503020000020003" pitchFamily="2" charset="0"/>
              </a:rPr>
              <a:t>Chaos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5A9CE-A318-E44E-8E8B-7C9E45332D3A}"/>
              </a:ext>
            </a:extLst>
          </p:cNvPr>
          <p:cNvSpPr/>
          <p:nvPr/>
        </p:nvSpPr>
        <p:spPr>
          <a:xfrm>
            <a:off x="149201" y="1297461"/>
            <a:ext cx="5040637" cy="21390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analytics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.</a:t>
            </a:r>
            <a:r>
              <a:rPr lang="en-US">
                <a:solidFill>
                  <a:srgbClr val="98E024"/>
                </a:solidFill>
                <a:effectLst/>
                <a:latin typeface="Monaco" pitchFamily="2" charset="77"/>
              </a:rPr>
              <a:t>init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();</a:t>
            </a:r>
            <a:endParaRPr lang="en-US">
              <a:solidFill>
                <a:srgbClr val="F6F6EF"/>
              </a:solidFill>
              <a:effectLst/>
              <a:latin typeface="Monaco" pitchFamily="2" charset="77"/>
            </a:endParaRPr>
          </a:p>
          <a:p>
            <a:b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</a:br>
            <a:endParaRPr lang="en-US">
              <a:solidFill>
                <a:srgbClr val="262626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analytics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.</a:t>
            </a:r>
            <a:r>
              <a:rPr lang="en-US">
                <a:solidFill>
                  <a:srgbClr val="98E024"/>
                </a:solidFill>
                <a:effectLst/>
                <a:latin typeface="Monaco" pitchFamily="2" charset="77"/>
              </a:rPr>
              <a:t>recordAppOpen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();</a:t>
            </a:r>
            <a:endParaRPr lang="en-US">
              <a:solidFill>
                <a:srgbClr val="98E024"/>
              </a:solidFill>
              <a:effectLst/>
              <a:latin typeface="Monaco" pitchFamily="2" charset="77"/>
            </a:endParaRPr>
          </a:p>
          <a:p>
            <a:b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</a:br>
            <a:endParaRPr lang="en-US">
              <a:solidFill>
                <a:srgbClr val="262626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analytics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.</a:t>
            </a:r>
            <a:r>
              <a:rPr lang="en-US">
                <a:solidFill>
                  <a:srgbClr val="98E024"/>
                </a:solidFill>
                <a:effectLst/>
                <a:latin typeface="Monaco" pitchFamily="2" charset="77"/>
              </a:rPr>
              <a:t>recordUserLoggedIn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();</a:t>
            </a:r>
            <a:endParaRPr lang="en-US">
              <a:solidFill>
                <a:srgbClr val="98E024"/>
              </a:solidFill>
              <a:effectLst/>
              <a:latin typeface="Monaco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95A044-07C4-1346-8D7F-256FAE1C784D}"/>
              </a:ext>
            </a:extLst>
          </p:cNvPr>
          <p:cNvSpPr txBox="1"/>
          <p:nvPr/>
        </p:nvSpPr>
        <p:spPr>
          <a:xfrm>
            <a:off x="6534381" y="4065791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lack" panose="02000503020000020003" pitchFamily="2" charset="0"/>
              </a:rPr>
              <a:t>Depends?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55568F-F99A-164B-9DC6-F81C887D5B27}"/>
              </a:ext>
            </a:extLst>
          </p:cNvPr>
          <p:cNvSpPr txBox="1"/>
          <p:nvPr/>
        </p:nvSpPr>
        <p:spPr>
          <a:xfrm>
            <a:off x="5883226" y="4556971"/>
            <a:ext cx="283923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Is there any </a:t>
            </a:r>
            <a:r>
              <a:rPr lang="en-US" u="sng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change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  to the postcondition that affects the property?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8E889F-A8BF-8749-B17D-D359F9927559}"/>
              </a:ext>
            </a:extLst>
          </p:cNvPr>
          <p:cNvSpPr txBox="1"/>
          <p:nvPr/>
        </p:nvSpPr>
        <p:spPr>
          <a:xfrm>
            <a:off x="5510863" y="5644193"/>
            <a:ext cx="36968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lack" panose="02000503020000020003" pitchFamily="2" charset="0"/>
              </a:rPr>
              <a:t>OF COURSE THERE 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30F9D5-D8E7-FD49-A2B3-46644E5878A0}"/>
              </a:ext>
            </a:extLst>
          </p:cNvPr>
          <p:cNvSpPr/>
          <p:nvPr/>
        </p:nvSpPr>
        <p:spPr>
          <a:xfrm>
            <a:off x="3985976" y="1312614"/>
            <a:ext cx="2056549" cy="2120548"/>
          </a:xfrm>
          <a:custGeom>
            <a:avLst/>
            <a:gdLst>
              <a:gd name="connsiteX0" fmla="*/ 0 w 1433109"/>
              <a:gd name="connsiteY0" fmla="*/ 0 h 899840"/>
              <a:gd name="connsiteX1" fmla="*/ 1433109 w 1433109"/>
              <a:gd name="connsiteY1" fmla="*/ 0 h 899840"/>
              <a:gd name="connsiteX2" fmla="*/ 1433109 w 1433109"/>
              <a:gd name="connsiteY2" fmla="*/ 899840 h 899840"/>
              <a:gd name="connsiteX3" fmla="*/ 0 w 1433109"/>
              <a:gd name="connsiteY3" fmla="*/ 899840 h 899840"/>
              <a:gd name="connsiteX4" fmla="*/ 0 w 1433109"/>
              <a:gd name="connsiteY4" fmla="*/ 0 h 899840"/>
              <a:gd name="connsiteX0" fmla="*/ 30480 w 1433109"/>
              <a:gd name="connsiteY0" fmla="*/ 873760 h 899840"/>
              <a:gd name="connsiteX1" fmla="*/ 1433109 w 1433109"/>
              <a:gd name="connsiteY1" fmla="*/ 0 h 899840"/>
              <a:gd name="connsiteX2" fmla="*/ 1433109 w 1433109"/>
              <a:gd name="connsiteY2" fmla="*/ 899840 h 899840"/>
              <a:gd name="connsiteX3" fmla="*/ 0 w 1433109"/>
              <a:gd name="connsiteY3" fmla="*/ 899840 h 899840"/>
              <a:gd name="connsiteX4" fmla="*/ 30480 w 1433109"/>
              <a:gd name="connsiteY4" fmla="*/ 873760 h 899840"/>
              <a:gd name="connsiteX0" fmla="*/ 50800 w 1433109"/>
              <a:gd name="connsiteY0" fmla="*/ 650240 h 899840"/>
              <a:gd name="connsiteX1" fmla="*/ 1433109 w 1433109"/>
              <a:gd name="connsiteY1" fmla="*/ 0 h 899840"/>
              <a:gd name="connsiteX2" fmla="*/ 1433109 w 1433109"/>
              <a:gd name="connsiteY2" fmla="*/ 899840 h 899840"/>
              <a:gd name="connsiteX3" fmla="*/ 0 w 1433109"/>
              <a:gd name="connsiteY3" fmla="*/ 899840 h 899840"/>
              <a:gd name="connsiteX4" fmla="*/ 50800 w 1433109"/>
              <a:gd name="connsiteY4" fmla="*/ 650240 h 899840"/>
              <a:gd name="connsiteX0" fmla="*/ 0 w 1951269"/>
              <a:gd name="connsiteY0" fmla="*/ 528320 h 899840"/>
              <a:gd name="connsiteX1" fmla="*/ 1951269 w 1951269"/>
              <a:gd name="connsiteY1" fmla="*/ 0 h 899840"/>
              <a:gd name="connsiteX2" fmla="*/ 1951269 w 1951269"/>
              <a:gd name="connsiteY2" fmla="*/ 899840 h 899840"/>
              <a:gd name="connsiteX3" fmla="*/ 518160 w 1951269"/>
              <a:gd name="connsiteY3" fmla="*/ 899840 h 899840"/>
              <a:gd name="connsiteX4" fmla="*/ 0 w 1951269"/>
              <a:gd name="connsiteY4" fmla="*/ 528320 h 899840"/>
              <a:gd name="connsiteX0" fmla="*/ 0 w 1951269"/>
              <a:gd name="connsiteY0" fmla="*/ 528320 h 899840"/>
              <a:gd name="connsiteX1" fmla="*/ 1951269 w 1951269"/>
              <a:gd name="connsiteY1" fmla="*/ 0 h 899840"/>
              <a:gd name="connsiteX2" fmla="*/ 1951269 w 1951269"/>
              <a:gd name="connsiteY2" fmla="*/ 899840 h 899840"/>
              <a:gd name="connsiteX3" fmla="*/ 0 w 1951269"/>
              <a:gd name="connsiteY3" fmla="*/ 564560 h 899840"/>
              <a:gd name="connsiteX4" fmla="*/ 0 w 1951269"/>
              <a:gd name="connsiteY4" fmla="*/ 528320 h 899840"/>
              <a:gd name="connsiteX0" fmla="*/ 0 w 1961429"/>
              <a:gd name="connsiteY0" fmla="*/ 995680 h 1367200"/>
              <a:gd name="connsiteX1" fmla="*/ 1961429 w 1961429"/>
              <a:gd name="connsiteY1" fmla="*/ 0 h 1367200"/>
              <a:gd name="connsiteX2" fmla="*/ 1951269 w 1961429"/>
              <a:gd name="connsiteY2" fmla="*/ 1367200 h 1367200"/>
              <a:gd name="connsiteX3" fmla="*/ 0 w 1961429"/>
              <a:gd name="connsiteY3" fmla="*/ 1031920 h 1367200"/>
              <a:gd name="connsiteX4" fmla="*/ 0 w 1961429"/>
              <a:gd name="connsiteY4" fmla="*/ 995680 h 1367200"/>
              <a:gd name="connsiteX0" fmla="*/ 0 w 1962406"/>
              <a:gd name="connsiteY0" fmla="*/ 995680 h 2139360"/>
              <a:gd name="connsiteX1" fmla="*/ 1961429 w 1962406"/>
              <a:gd name="connsiteY1" fmla="*/ 0 h 2139360"/>
              <a:gd name="connsiteX2" fmla="*/ 1961429 w 1962406"/>
              <a:gd name="connsiteY2" fmla="*/ 2139360 h 2139360"/>
              <a:gd name="connsiteX3" fmla="*/ 0 w 1962406"/>
              <a:gd name="connsiteY3" fmla="*/ 1031920 h 2139360"/>
              <a:gd name="connsiteX4" fmla="*/ 0 w 1962406"/>
              <a:gd name="connsiteY4" fmla="*/ 995680 h 2139360"/>
              <a:gd name="connsiteX0" fmla="*/ 15156 w 1977562"/>
              <a:gd name="connsiteY0" fmla="*/ 995680 h 2139360"/>
              <a:gd name="connsiteX1" fmla="*/ 1976585 w 1977562"/>
              <a:gd name="connsiteY1" fmla="*/ 0 h 2139360"/>
              <a:gd name="connsiteX2" fmla="*/ 1976585 w 1977562"/>
              <a:gd name="connsiteY2" fmla="*/ 2139360 h 2139360"/>
              <a:gd name="connsiteX3" fmla="*/ 0 w 1977562"/>
              <a:gd name="connsiteY3" fmla="*/ 1021816 h 2139360"/>
              <a:gd name="connsiteX4" fmla="*/ 15156 w 1977562"/>
              <a:gd name="connsiteY4" fmla="*/ 995680 h 2139360"/>
              <a:gd name="connsiteX0" fmla="*/ 0 w 1982614"/>
              <a:gd name="connsiteY0" fmla="*/ 1025992 h 2139360"/>
              <a:gd name="connsiteX1" fmla="*/ 1981637 w 1982614"/>
              <a:gd name="connsiteY1" fmla="*/ 0 h 2139360"/>
              <a:gd name="connsiteX2" fmla="*/ 1981637 w 1982614"/>
              <a:gd name="connsiteY2" fmla="*/ 2139360 h 2139360"/>
              <a:gd name="connsiteX3" fmla="*/ 5052 w 1982614"/>
              <a:gd name="connsiteY3" fmla="*/ 1021816 h 2139360"/>
              <a:gd name="connsiteX4" fmla="*/ 0 w 1982614"/>
              <a:gd name="connsiteY4" fmla="*/ 1025992 h 2139360"/>
              <a:gd name="connsiteX0" fmla="*/ 0 w 1981816"/>
              <a:gd name="connsiteY0" fmla="*/ 1010811 h 2124179"/>
              <a:gd name="connsiteX1" fmla="*/ 1942690 w 1981816"/>
              <a:gd name="connsiteY1" fmla="*/ 0 h 2124179"/>
              <a:gd name="connsiteX2" fmla="*/ 1981637 w 1981816"/>
              <a:gd name="connsiteY2" fmla="*/ 2124179 h 2124179"/>
              <a:gd name="connsiteX3" fmla="*/ 5052 w 1981816"/>
              <a:gd name="connsiteY3" fmla="*/ 1006635 h 2124179"/>
              <a:gd name="connsiteX4" fmla="*/ 0 w 1981816"/>
              <a:gd name="connsiteY4" fmla="*/ 1010811 h 212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816" h="2124179">
                <a:moveTo>
                  <a:pt x="0" y="1010811"/>
                </a:moveTo>
                <a:lnTo>
                  <a:pt x="1942690" y="0"/>
                </a:lnTo>
                <a:cubicBezTo>
                  <a:pt x="1939303" y="455733"/>
                  <a:pt x="1985024" y="1668446"/>
                  <a:pt x="1981637" y="2124179"/>
                </a:cubicBezTo>
                <a:lnTo>
                  <a:pt x="5052" y="1006635"/>
                </a:lnTo>
                <a:lnTo>
                  <a:pt x="0" y="1010811"/>
                </a:lnTo>
                <a:close/>
              </a:path>
            </a:pathLst>
          </a:custGeom>
          <a:solidFill>
            <a:srgbClr val="DADADA">
              <a:alpha val="8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5D9A23-BD0D-1C4B-9B3A-B92B8DC2DB85}"/>
              </a:ext>
            </a:extLst>
          </p:cNvPr>
          <p:cNvSpPr/>
          <p:nvPr/>
        </p:nvSpPr>
        <p:spPr>
          <a:xfrm>
            <a:off x="5984789" y="1297459"/>
            <a:ext cx="6096000" cy="21390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spAutoFit/>
          </a:bodyPr>
          <a:lstStyle/>
          <a:p>
            <a:r>
              <a:rPr lang="en-US">
                <a:solidFill>
                  <a:srgbClr val="625E4C"/>
                </a:solidFill>
                <a:effectLst/>
                <a:latin typeface="Monaco" pitchFamily="2" charset="77"/>
              </a:rPr>
              <a:t>/*</a:t>
            </a:r>
          </a:p>
          <a:p>
            <a:r>
              <a:rPr lang="en-US">
                <a:solidFill>
                  <a:srgbClr val="625E4C"/>
                </a:solidFill>
                <a:effectLst/>
                <a:latin typeface="Monaco" pitchFamily="2" charset="77"/>
              </a:rPr>
              <a:t> * Precondition: Analytics is initted</a:t>
            </a:r>
          </a:p>
          <a:p>
            <a:r>
              <a:rPr lang="en-US">
                <a:solidFill>
                  <a:srgbClr val="625E4C"/>
                </a:solidFill>
                <a:effectLst/>
                <a:latin typeface="Monaco" pitchFamily="2" charset="77"/>
              </a:rPr>
              <a:t> * Postcondition: AppOpen event recorded</a:t>
            </a:r>
          </a:p>
          <a:p>
            <a:r>
              <a:rPr lang="en-US">
                <a:solidFill>
                  <a:srgbClr val="625E4C"/>
                </a:solidFill>
                <a:effectLst/>
                <a:latin typeface="Monaco" pitchFamily="2" charset="77"/>
              </a:rPr>
              <a:t> */</a:t>
            </a:r>
          </a:p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public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void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98E024"/>
                </a:solidFill>
                <a:effectLst/>
                <a:latin typeface="Monaco" pitchFamily="2" charset="77"/>
              </a:rPr>
              <a:t>recordAppOpen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()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{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 </a:t>
            </a:r>
            <a:endParaRPr lang="en-US">
              <a:solidFill>
                <a:srgbClr val="98E024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 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...</a:t>
            </a:r>
          </a:p>
          <a:p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}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0D7EE4-A9F9-7247-9B9F-9551B4515CD8}"/>
              </a:ext>
            </a:extLst>
          </p:cNvPr>
          <p:cNvCxnSpPr/>
          <p:nvPr/>
        </p:nvCxnSpPr>
        <p:spPr>
          <a:xfrm flipV="1">
            <a:off x="4769708" y="2126256"/>
            <a:ext cx="1791730" cy="26558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7FEBD56-D23E-094C-A859-F2576C52CB35}"/>
              </a:ext>
            </a:extLst>
          </p:cNvPr>
          <p:cNvSpPr txBox="1"/>
          <p:nvPr/>
        </p:nvSpPr>
        <p:spPr>
          <a:xfrm>
            <a:off x="149201" y="4880789"/>
            <a:ext cx="503516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Property: UserLoggedInEvent has been recorded.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3C7B4A-83C7-664C-96B0-4EE689F7BC04}"/>
              </a:ext>
            </a:extLst>
          </p:cNvPr>
          <p:cNvSpPr/>
          <p:nvPr/>
        </p:nvSpPr>
        <p:spPr>
          <a:xfrm>
            <a:off x="63670" y="4782064"/>
            <a:ext cx="5120691" cy="862129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6B6A0-5015-F644-B467-1654C93A5EDF}"/>
              </a:ext>
            </a:extLst>
          </p:cNvPr>
          <p:cNvSpPr txBox="1"/>
          <p:nvPr/>
        </p:nvSpPr>
        <p:spPr>
          <a:xfrm>
            <a:off x="10274300" y="5207000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4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23" grpId="0"/>
      <p:bldP spid="24" grpId="0"/>
      <p:bldP spid="13" grpId="0" animBg="1"/>
      <p:bldP spid="8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15A9CE-A318-E44E-8E8B-7C9E45332D3A}"/>
              </a:ext>
            </a:extLst>
          </p:cNvPr>
          <p:cNvSpPr/>
          <p:nvPr/>
        </p:nvSpPr>
        <p:spPr>
          <a:xfrm>
            <a:off x="149201" y="1297461"/>
            <a:ext cx="5040637" cy="21390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analytics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.</a:t>
            </a:r>
            <a:r>
              <a:rPr lang="en-US">
                <a:solidFill>
                  <a:srgbClr val="98E024"/>
                </a:solidFill>
                <a:effectLst/>
                <a:latin typeface="Monaco" pitchFamily="2" charset="77"/>
              </a:rPr>
              <a:t>init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();</a:t>
            </a:r>
            <a:endParaRPr lang="en-US">
              <a:solidFill>
                <a:srgbClr val="F6F6EF"/>
              </a:solidFill>
              <a:effectLst/>
              <a:latin typeface="Monaco" pitchFamily="2" charset="77"/>
            </a:endParaRPr>
          </a:p>
          <a:p>
            <a:b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</a:br>
            <a:endParaRPr lang="en-US">
              <a:solidFill>
                <a:srgbClr val="262626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analytics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.</a:t>
            </a:r>
            <a:r>
              <a:rPr lang="en-US">
                <a:solidFill>
                  <a:srgbClr val="98E024"/>
                </a:solidFill>
                <a:effectLst/>
                <a:latin typeface="Monaco" pitchFamily="2" charset="77"/>
              </a:rPr>
              <a:t>recordAppOpen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();</a:t>
            </a:r>
            <a:endParaRPr lang="en-US">
              <a:solidFill>
                <a:srgbClr val="98E024"/>
              </a:solidFill>
              <a:effectLst/>
              <a:latin typeface="Monaco" pitchFamily="2" charset="77"/>
            </a:endParaRPr>
          </a:p>
          <a:p>
            <a:b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</a:br>
            <a:endParaRPr lang="en-US">
              <a:solidFill>
                <a:srgbClr val="262626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analytics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.</a:t>
            </a:r>
            <a:r>
              <a:rPr lang="en-US">
                <a:solidFill>
                  <a:srgbClr val="98E024"/>
                </a:solidFill>
                <a:effectLst/>
                <a:latin typeface="Monaco" pitchFamily="2" charset="77"/>
              </a:rPr>
              <a:t>recordUserLoggedIn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();</a:t>
            </a:r>
            <a:endParaRPr lang="en-US">
              <a:solidFill>
                <a:srgbClr val="98E024"/>
              </a:solidFill>
              <a:effectLst/>
              <a:latin typeface="Monaco" pitchFamily="2" charset="77"/>
            </a:endParaRP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A5CBD859-18B8-4449-BFED-C470EF37E058}"/>
              </a:ext>
            </a:extLst>
          </p:cNvPr>
          <p:cNvSpPr/>
          <p:nvPr/>
        </p:nvSpPr>
        <p:spPr>
          <a:xfrm>
            <a:off x="5337157" y="3840720"/>
            <a:ext cx="4044260" cy="2534680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3D8E7B-CC6F-2E49-A934-F257E5C8C10C}"/>
              </a:ext>
            </a:extLst>
          </p:cNvPr>
          <p:cNvSpPr txBox="1"/>
          <p:nvPr/>
        </p:nvSpPr>
        <p:spPr>
          <a:xfrm>
            <a:off x="6534381" y="4065791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lack" panose="02000503020000020003" pitchFamily="2" charset="0"/>
              </a:rPr>
              <a:t>Depends?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A94AF9-C907-3044-85B4-5CB52C611331}"/>
              </a:ext>
            </a:extLst>
          </p:cNvPr>
          <p:cNvSpPr txBox="1"/>
          <p:nvPr/>
        </p:nvSpPr>
        <p:spPr>
          <a:xfrm>
            <a:off x="5883226" y="4556971"/>
            <a:ext cx="283923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Is there any </a:t>
            </a:r>
            <a:r>
              <a:rPr lang="en-US" u="sng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change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  to the postcondition that affects the property?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3C6E1F-F518-1740-9094-783B3BC87A8C}"/>
              </a:ext>
            </a:extLst>
          </p:cNvPr>
          <p:cNvSpPr txBox="1"/>
          <p:nvPr/>
        </p:nvSpPr>
        <p:spPr>
          <a:xfrm>
            <a:off x="5510863" y="5644193"/>
            <a:ext cx="36968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lack" panose="02000503020000020003" pitchFamily="2" charset="0"/>
              </a:rPr>
              <a:t>OF COURSE THERE IS</a:t>
            </a: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836FDA35-68CB-014D-9B83-50984838D218}"/>
              </a:ext>
            </a:extLst>
          </p:cNvPr>
          <p:cNvSpPr/>
          <p:nvPr/>
        </p:nvSpPr>
        <p:spPr>
          <a:xfrm>
            <a:off x="3985976" y="1312614"/>
            <a:ext cx="2056549" cy="2120548"/>
          </a:xfrm>
          <a:custGeom>
            <a:avLst/>
            <a:gdLst>
              <a:gd name="connsiteX0" fmla="*/ 0 w 1433109"/>
              <a:gd name="connsiteY0" fmla="*/ 0 h 899840"/>
              <a:gd name="connsiteX1" fmla="*/ 1433109 w 1433109"/>
              <a:gd name="connsiteY1" fmla="*/ 0 h 899840"/>
              <a:gd name="connsiteX2" fmla="*/ 1433109 w 1433109"/>
              <a:gd name="connsiteY2" fmla="*/ 899840 h 899840"/>
              <a:gd name="connsiteX3" fmla="*/ 0 w 1433109"/>
              <a:gd name="connsiteY3" fmla="*/ 899840 h 899840"/>
              <a:gd name="connsiteX4" fmla="*/ 0 w 1433109"/>
              <a:gd name="connsiteY4" fmla="*/ 0 h 899840"/>
              <a:gd name="connsiteX0" fmla="*/ 30480 w 1433109"/>
              <a:gd name="connsiteY0" fmla="*/ 873760 h 899840"/>
              <a:gd name="connsiteX1" fmla="*/ 1433109 w 1433109"/>
              <a:gd name="connsiteY1" fmla="*/ 0 h 899840"/>
              <a:gd name="connsiteX2" fmla="*/ 1433109 w 1433109"/>
              <a:gd name="connsiteY2" fmla="*/ 899840 h 899840"/>
              <a:gd name="connsiteX3" fmla="*/ 0 w 1433109"/>
              <a:gd name="connsiteY3" fmla="*/ 899840 h 899840"/>
              <a:gd name="connsiteX4" fmla="*/ 30480 w 1433109"/>
              <a:gd name="connsiteY4" fmla="*/ 873760 h 899840"/>
              <a:gd name="connsiteX0" fmla="*/ 50800 w 1433109"/>
              <a:gd name="connsiteY0" fmla="*/ 650240 h 899840"/>
              <a:gd name="connsiteX1" fmla="*/ 1433109 w 1433109"/>
              <a:gd name="connsiteY1" fmla="*/ 0 h 899840"/>
              <a:gd name="connsiteX2" fmla="*/ 1433109 w 1433109"/>
              <a:gd name="connsiteY2" fmla="*/ 899840 h 899840"/>
              <a:gd name="connsiteX3" fmla="*/ 0 w 1433109"/>
              <a:gd name="connsiteY3" fmla="*/ 899840 h 899840"/>
              <a:gd name="connsiteX4" fmla="*/ 50800 w 1433109"/>
              <a:gd name="connsiteY4" fmla="*/ 650240 h 899840"/>
              <a:gd name="connsiteX0" fmla="*/ 0 w 1951269"/>
              <a:gd name="connsiteY0" fmla="*/ 528320 h 899840"/>
              <a:gd name="connsiteX1" fmla="*/ 1951269 w 1951269"/>
              <a:gd name="connsiteY1" fmla="*/ 0 h 899840"/>
              <a:gd name="connsiteX2" fmla="*/ 1951269 w 1951269"/>
              <a:gd name="connsiteY2" fmla="*/ 899840 h 899840"/>
              <a:gd name="connsiteX3" fmla="*/ 518160 w 1951269"/>
              <a:gd name="connsiteY3" fmla="*/ 899840 h 899840"/>
              <a:gd name="connsiteX4" fmla="*/ 0 w 1951269"/>
              <a:gd name="connsiteY4" fmla="*/ 528320 h 899840"/>
              <a:gd name="connsiteX0" fmla="*/ 0 w 1951269"/>
              <a:gd name="connsiteY0" fmla="*/ 528320 h 899840"/>
              <a:gd name="connsiteX1" fmla="*/ 1951269 w 1951269"/>
              <a:gd name="connsiteY1" fmla="*/ 0 h 899840"/>
              <a:gd name="connsiteX2" fmla="*/ 1951269 w 1951269"/>
              <a:gd name="connsiteY2" fmla="*/ 899840 h 899840"/>
              <a:gd name="connsiteX3" fmla="*/ 0 w 1951269"/>
              <a:gd name="connsiteY3" fmla="*/ 564560 h 899840"/>
              <a:gd name="connsiteX4" fmla="*/ 0 w 1951269"/>
              <a:gd name="connsiteY4" fmla="*/ 528320 h 899840"/>
              <a:gd name="connsiteX0" fmla="*/ 0 w 1961429"/>
              <a:gd name="connsiteY0" fmla="*/ 995680 h 1367200"/>
              <a:gd name="connsiteX1" fmla="*/ 1961429 w 1961429"/>
              <a:gd name="connsiteY1" fmla="*/ 0 h 1367200"/>
              <a:gd name="connsiteX2" fmla="*/ 1951269 w 1961429"/>
              <a:gd name="connsiteY2" fmla="*/ 1367200 h 1367200"/>
              <a:gd name="connsiteX3" fmla="*/ 0 w 1961429"/>
              <a:gd name="connsiteY3" fmla="*/ 1031920 h 1367200"/>
              <a:gd name="connsiteX4" fmla="*/ 0 w 1961429"/>
              <a:gd name="connsiteY4" fmla="*/ 995680 h 1367200"/>
              <a:gd name="connsiteX0" fmla="*/ 0 w 1962406"/>
              <a:gd name="connsiteY0" fmla="*/ 995680 h 2139360"/>
              <a:gd name="connsiteX1" fmla="*/ 1961429 w 1962406"/>
              <a:gd name="connsiteY1" fmla="*/ 0 h 2139360"/>
              <a:gd name="connsiteX2" fmla="*/ 1961429 w 1962406"/>
              <a:gd name="connsiteY2" fmla="*/ 2139360 h 2139360"/>
              <a:gd name="connsiteX3" fmla="*/ 0 w 1962406"/>
              <a:gd name="connsiteY3" fmla="*/ 1031920 h 2139360"/>
              <a:gd name="connsiteX4" fmla="*/ 0 w 1962406"/>
              <a:gd name="connsiteY4" fmla="*/ 995680 h 2139360"/>
              <a:gd name="connsiteX0" fmla="*/ 15156 w 1977562"/>
              <a:gd name="connsiteY0" fmla="*/ 995680 h 2139360"/>
              <a:gd name="connsiteX1" fmla="*/ 1976585 w 1977562"/>
              <a:gd name="connsiteY1" fmla="*/ 0 h 2139360"/>
              <a:gd name="connsiteX2" fmla="*/ 1976585 w 1977562"/>
              <a:gd name="connsiteY2" fmla="*/ 2139360 h 2139360"/>
              <a:gd name="connsiteX3" fmla="*/ 0 w 1977562"/>
              <a:gd name="connsiteY3" fmla="*/ 1021816 h 2139360"/>
              <a:gd name="connsiteX4" fmla="*/ 15156 w 1977562"/>
              <a:gd name="connsiteY4" fmla="*/ 995680 h 2139360"/>
              <a:gd name="connsiteX0" fmla="*/ 0 w 1982614"/>
              <a:gd name="connsiteY0" fmla="*/ 1025992 h 2139360"/>
              <a:gd name="connsiteX1" fmla="*/ 1981637 w 1982614"/>
              <a:gd name="connsiteY1" fmla="*/ 0 h 2139360"/>
              <a:gd name="connsiteX2" fmla="*/ 1981637 w 1982614"/>
              <a:gd name="connsiteY2" fmla="*/ 2139360 h 2139360"/>
              <a:gd name="connsiteX3" fmla="*/ 5052 w 1982614"/>
              <a:gd name="connsiteY3" fmla="*/ 1021816 h 2139360"/>
              <a:gd name="connsiteX4" fmla="*/ 0 w 1982614"/>
              <a:gd name="connsiteY4" fmla="*/ 1025992 h 2139360"/>
              <a:gd name="connsiteX0" fmla="*/ 0 w 1981816"/>
              <a:gd name="connsiteY0" fmla="*/ 1010811 h 2124179"/>
              <a:gd name="connsiteX1" fmla="*/ 1942690 w 1981816"/>
              <a:gd name="connsiteY1" fmla="*/ 0 h 2124179"/>
              <a:gd name="connsiteX2" fmla="*/ 1981637 w 1981816"/>
              <a:gd name="connsiteY2" fmla="*/ 2124179 h 2124179"/>
              <a:gd name="connsiteX3" fmla="*/ 5052 w 1981816"/>
              <a:gd name="connsiteY3" fmla="*/ 1006635 h 2124179"/>
              <a:gd name="connsiteX4" fmla="*/ 0 w 1981816"/>
              <a:gd name="connsiteY4" fmla="*/ 1010811 h 212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816" h="2124179">
                <a:moveTo>
                  <a:pt x="0" y="1010811"/>
                </a:moveTo>
                <a:lnTo>
                  <a:pt x="1942690" y="0"/>
                </a:lnTo>
                <a:cubicBezTo>
                  <a:pt x="1939303" y="455733"/>
                  <a:pt x="1985024" y="1668446"/>
                  <a:pt x="1981637" y="2124179"/>
                </a:cubicBezTo>
                <a:lnTo>
                  <a:pt x="5052" y="1006635"/>
                </a:lnTo>
                <a:lnTo>
                  <a:pt x="0" y="1010811"/>
                </a:lnTo>
                <a:close/>
              </a:path>
            </a:pathLst>
          </a:custGeom>
          <a:solidFill>
            <a:srgbClr val="DADADA">
              <a:alpha val="8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5D9A23-BD0D-1C4B-9B3A-B92B8DC2DB85}"/>
              </a:ext>
            </a:extLst>
          </p:cNvPr>
          <p:cNvSpPr/>
          <p:nvPr/>
        </p:nvSpPr>
        <p:spPr>
          <a:xfrm>
            <a:off x="5984789" y="1297459"/>
            <a:ext cx="6096000" cy="21390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spAutoFit/>
          </a:bodyPr>
          <a:lstStyle/>
          <a:p>
            <a:r>
              <a:rPr lang="en-US">
                <a:solidFill>
                  <a:srgbClr val="625E4C"/>
                </a:solidFill>
                <a:effectLst/>
                <a:latin typeface="Monaco" pitchFamily="2" charset="77"/>
              </a:rPr>
              <a:t>/*</a:t>
            </a:r>
          </a:p>
          <a:p>
            <a:r>
              <a:rPr lang="en-US">
                <a:solidFill>
                  <a:srgbClr val="625E4C"/>
                </a:solidFill>
                <a:effectLst/>
                <a:latin typeface="Monaco" pitchFamily="2" charset="77"/>
              </a:rPr>
              <a:t> * Precondition: Analytics is initted</a:t>
            </a:r>
          </a:p>
          <a:p>
            <a:r>
              <a:rPr lang="en-US">
                <a:solidFill>
                  <a:srgbClr val="625E4C"/>
                </a:solidFill>
                <a:effectLst/>
                <a:latin typeface="Monaco" pitchFamily="2" charset="77"/>
              </a:rPr>
              <a:t> * Postcondition: AppOpen event recorded</a:t>
            </a:r>
          </a:p>
          <a:p>
            <a:r>
              <a:rPr lang="en-US">
                <a:solidFill>
                  <a:srgbClr val="625E4C"/>
                </a:solidFill>
                <a:effectLst/>
                <a:latin typeface="Monaco" pitchFamily="2" charset="77"/>
              </a:rPr>
              <a:t> */</a:t>
            </a:r>
          </a:p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public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void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98E024"/>
                </a:solidFill>
                <a:effectLst/>
                <a:latin typeface="Monaco" pitchFamily="2" charset="77"/>
              </a:rPr>
              <a:t>recordAppOpen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()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{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 </a:t>
            </a:r>
            <a:endParaRPr lang="en-US">
              <a:solidFill>
                <a:srgbClr val="98E024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 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...</a:t>
            </a:r>
          </a:p>
          <a:p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}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0D7EE4-A9F9-7247-9B9F-9551B4515CD8}"/>
              </a:ext>
            </a:extLst>
          </p:cNvPr>
          <p:cNvCxnSpPr/>
          <p:nvPr/>
        </p:nvCxnSpPr>
        <p:spPr>
          <a:xfrm flipV="1">
            <a:off x="4769708" y="2126256"/>
            <a:ext cx="1791730" cy="26558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E11172-3475-F84A-8844-D50B6D52ED60}"/>
              </a:ext>
            </a:extLst>
          </p:cNvPr>
          <p:cNvSpPr txBox="1"/>
          <p:nvPr/>
        </p:nvSpPr>
        <p:spPr>
          <a:xfrm>
            <a:off x="8517924" y="2136149"/>
            <a:ext cx="3468129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and analytics is un-</a:t>
            </a:r>
            <a:r>
              <a:rPr lang="en-US" sz="2400" b="1" dirty="0" err="1"/>
              <a:t>initted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EBD56-D23E-094C-A859-F2576C52CB35}"/>
              </a:ext>
            </a:extLst>
          </p:cNvPr>
          <p:cNvSpPr txBox="1"/>
          <p:nvPr/>
        </p:nvSpPr>
        <p:spPr>
          <a:xfrm>
            <a:off x="149201" y="4880789"/>
            <a:ext cx="503516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Property: UserLoggedInEvent has been recorded.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A92870-800E-AA40-BCD6-21494743D0F3}"/>
              </a:ext>
            </a:extLst>
          </p:cNvPr>
          <p:cNvCxnSpPr>
            <a:cxnSpLocks/>
          </p:cNvCxnSpPr>
          <p:nvPr/>
        </p:nvCxnSpPr>
        <p:spPr>
          <a:xfrm>
            <a:off x="1228725" y="5101725"/>
            <a:ext cx="377782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4D14849-4CD6-1746-A473-120D20F7CC5E}"/>
              </a:ext>
            </a:extLst>
          </p:cNvPr>
          <p:cNvSpPr txBox="1"/>
          <p:nvPr/>
        </p:nvSpPr>
        <p:spPr>
          <a:xfrm>
            <a:off x="2490556" y="276434"/>
            <a:ext cx="69213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latin typeface="Avenir Roman" panose="02000503020000020003" pitchFamily="2" charset="0"/>
              </a:rPr>
              <a:t>Unrestricted Changes </a:t>
            </a:r>
            <a:r>
              <a:rPr lang="en-US" sz="3800" dirty="0">
                <a:solidFill>
                  <a:schemeClr val="bg2"/>
                </a:solidFill>
                <a:latin typeface="Avenir Roman" panose="02000503020000020003" pitchFamily="2" charset="0"/>
              </a:rPr>
              <a:t>= </a:t>
            </a:r>
            <a:r>
              <a:rPr lang="en-US" sz="3800" b="1" dirty="0">
                <a:solidFill>
                  <a:schemeClr val="bg2"/>
                </a:solidFill>
                <a:latin typeface="Avenir Black" panose="02000503020000020003" pitchFamily="2" charset="0"/>
              </a:rPr>
              <a:t>Chaos</a:t>
            </a:r>
          </a:p>
        </p:txBody>
      </p:sp>
    </p:spTree>
    <p:extLst>
      <p:ext uri="{BB962C8B-B14F-4D97-AF65-F5344CB8AC3E}">
        <p14:creationId xmlns:p14="http://schemas.microsoft.com/office/powerpoint/2010/main" val="84698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F59A93-4095-684B-BB5A-AC11A9EDC4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F2FB5-D494-6141-A076-C5C8BE194190}"/>
              </a:ext>
            </a:extLst>
          </p:cNvPr>
          <p:cNvSpPr txBox="1"/>
          <p:nvPr/>
        </p:nvSpPr>
        <p:spPr>
          <a:xfrm>
            <a:off x="1638433" y="2044700"/>
            <a:ext cx="891513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lack" panose="02000503020000020003" pitchFamily="2" charset="0"/>
              </a:rPr>
              <a:t>Super-spec:</a:t>
            </a:r>
            <a:br>
              <a:rPr lang="en-US" sz="4400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</a:br>
            <a:r>
              <a:rPr lang="en-US" sz="4400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A constraint on permitted changes</a:t>
            </a:r>
          </a:p>
          <a:p>
            <a:pPr algn="ctr"/>
            <a:r>
              <a:rPr lang="en-US" sz="4400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(to  a spec, trace, </a:t>
            </a:r>
            <a:r>
              <a:rPr lang="en-US" sz="4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etc</a:t>
            </a:r>
            <a:r>
              <a:rPr lang="en-US" sz="4400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6649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0893E4-E429-9443-A147-0695F3A1B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59BC5B-54DC-7341-93BF-6ECF5FB37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79" y="448835"/>
            <a:ext cx="4914900" cy="193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DB7303-4ECF-3446-8591-9ACF53806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825" y="1047878"/>
            <a:ext cx="3244064" cy="50542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3B1278-18A4-7442-A976-2664173E0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759" y="3812107"/>
            <a:ext cx="4309352" cy="8060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E4A5FCF-7D26-B544-91D5-DC709F324B08}"/>
              </a:ext>
            </a:extLst>
          </p:cNvPr>
          <p:cNvSpPr/>
          <p:nvPr/>
        </p:nvSpPr>
        <p:spPr>
          <a:xfrm>
            <a:off x="1391" y="1"/>
            <a:ext cx="375559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E7C21F-D159-B543-A600-F02A4E8D6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17" y="389713"/>
            <a:ext cx="4473557" cy="60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3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15A9CE-A318-E44E-8E8B-7C9E45332D3A}"/>
              </a:ext>
            </a:extLst>
          </p:cNvPr>
          <p:cNvSpPr/>
          <p:nvPr/>
        </p:nvSpPr>
        <p:spPr>
          <a:xfrm>
            <a:off x="149201" y="1297461"/>
            <a:ext cx="5040637" cy="21390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analytics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.</a:t>
            </a:r>
            <a:r>
              <a:rPr lang="en-US">
                <a:solidFill>
                  <a:srgbClr val="98E024"/>
                </a:solidFill>
                <a:effectLst/>
                <a:latin typeface="Monaco" pitchFamily="2" charset="77"/>
              </a:rPr>
              <a:t>init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();</a:t>
            </a:r>
            <a:endParaRPr lang="en-US">
              <a:solidFill>
                <a:srgbClr val="F6F6EF"/>
              </a:solidFill>
              <a:effectLst/>
              <a:latin typeface="Monaco" pitchFamily="2" charset="77"/>
            </a:endParaRPr>
          </a:p>
          <a:p>
            <a:b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</a:br>
            <a:endParaRPr lang="en-US">
              <a:solidFill>
                <a:srgbClr val="262626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analytics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.</a:t>
            </a:r>
            <a:r>
              <a:rPr lang="en-US">
                <a:solidFill>
                  <a:srgbClr val="98E024"/>
                </a:solidFill>
                <a:effectLst/>
                <a:latin typeface="Monaco" pitchFamily="2" charset="77"/>
              </a:rPr>
              <a:t>recordAppOpen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();</a:t>
            </a:r>
            <a:endParaRPr lang="en-US">
              <a:solidFill>
                <a:srgbClr val="98E024"/>
              </a:solidFill>
              <a:effectLst/>
              <a:latin typeface="Monaco" pitchFamily="2" charset="77"/>
            </a:endParaRPr>
          </a:p>
          <a:p>
            <a:b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</a:br>
            <a:endParaRPr lang="en-US">
              <a:solidFill>
                <a:srgbClr val="262626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analytics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.</a:t>
            </a:r>
            <a:r>
              <a:rPr lang="en-US">
                <a:solidFill>
                  <a:srgbClr val="98E024"/>
                </a:solidFill>
                <a:effectLst/>
                <a:latin typeface="Monaco" pitchFamily="2" charset="77"/>
              </a:rPr>
              <a:t>recordUserLoggedIn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();</a:t>
            </a:r>
            <a:endParaRPr lang="en-US">
              <a:solidFill>
                <a:srgbClr val="98E024"/>
              </a:solidFill>
              <a:effectLst/>
              <a:latin typeface="Monaco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5D9A23-BD0D-1C4B-9B3A-B92B8DC2DB85}"/>
              </a:ext>
            </a:extLst>
          </p:cNvPr>
          <p:cNvSpPr/>
          <p:nvPr/>
        </p:nvSpPr>
        <p:spPr>
          <a:xfrm>
            <a:off x="5984789" y="1297459"/>
            <a:ext cx="6096000" cy="246221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625E4C"/>
                </a:solidFill>
                <a:effectLst/>
                <a:latin typeface="Monaco" pitchFamily="2" charset="77"/>
              </a:rPr>
              <a:t>/*</a:t>
            </a:r>
          </a:p>
          <a:p>
            <a:r>
              <a:rPr lang="en-US" dirty="0">
                <a:solidFill>
                  <a:srgbClr val="625E4C"/>
                </a:solidFill>
                <a:effectLst/>
                <a:latin typeface="Monaco" pitchFamily="2" charset="77"/>
              </a:rPr>
              <a:t> * Precondition: Analytics is </a:t>
            </a:r>
            <a:r>
              <a:rPr lang="en-US" dirty="0" err="1">
                <a:solidFill>
                  <a:srgbClr val="625E4C"/>
                </a:solidFill>
                <a:effectLst/>
                <a:latin typeface="Monaco" pitchFamily="2" charset="77"/>
              </a:rPr>
              <a:t>initted</a:t>
            </a:r>
            <a:endParaRPr lang="en-US" dirty="0">
              <a:solidFill>
                <a:srgbClr val="625E4C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625E4C"/>
                </a:solidFill>
                <a:effectLst/>
                <a:latin typeface="Monaco" pitchFamily="2" charset="77"/>
              </a:rPr>
              <a:t> * Postcondition: </a:t>
            </a:r>
            <a:r>
              <a:rPr lang="en-US" dirty="0" err="1">
                <a:solidFill>
                  <a:srgbClr val="625E4C"/>
                </a:solidFill>
                <a:effectLst/>
                <a:latin typeface="Monaco" pitchFamily="2" charset="77"/>
              </a:rPr>
              <a:t>AppOpen</a:t>
            </a:r>
            <a:r>
              <a:rPr lang="en-US" dirty="0">
                <a:solidFill>
                  <a:srgbClr val="625E4C"/>
                </a:solidFill>
                <a:effectLst/>
                <a:latin typeface="Monaco" pitchFamily="2" charset="77"/>
              </a:rPr>
              <a:t> event recorded</a:t>
            </a:r>
          </a:p>
          <a:p>
            <a:r>
              <a:rPr lang="en-US" dirty="0">
                <a:solidFill>
                  <a:srgbClr val="625E4C"/>
                </a:solidFill>
                <a:latin typeface="Monaco" pitchFamily="2" charset="77"/>
              </a:rPr>
              <a:t> * </a:t>
            </a:r>
            <a:r>
              <a:rPr lang="en-US" sz="21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aco" pitchFamily="2" charset="77"/>
              </a:rPr>
              <a:t>Superspec</a:t>
            </a:r>
            <a:r>
              <a:rPr lang="en-US" sz="21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aco" pitchFamily="2" charset="77"/>
              </a:rPr>
              <a:t>: Init status unaffected</a:t>
            </a:r>
            <a:endParaRPr lang="en-US" sz="2100" b="1" dirty="0"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625E4C"/>
                </a:solidFill>
                <a:effectLst/>
                <a:latin typeface="Monaco" pitchFamily="2" charset="77"/>
              </a:rPr>
              <a:t> */</a:t>
            </a:r>
          </a:p>
          <a:p>
            <a:r>
              <a:rPr lang="en-US" dirty="0">
                <a:solidFill>
                  <a:srgbClr val="58D1EB"/>
                </a:solidFill>
                <a:effectLst/>
                <a:latin typeface="Monaco" pitchFamily="2" charset="77"/>
              </a:rPr>
              <a:t>public</a:t>
            </a:r>
            <a:r>
              <a:rPr lang="en-US" dirty="0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 dirty="0">
                <a:solidFill>
                  <a:srgbClr val="58D1EB"/>
                </a:solidFill>
                <a:effectLst/>
                <a:latin typeface="Monaco" pitchFamily="2" charset="77"/>
              </a:rPr>
              <a:t>void</a:t>
            </a:r>
            <a:r>
              <a:rPr lang="en-US" dirty="0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 dirty="0" err="1">
                <a:solidFill>
                  <a:srgbClr val="98E024"/>
                </a:solidFill>
                <a:effectLst/>
                <a:latin typeface="Monaco" pitchFamily="2" charset="77"/>
              </a:rPr>
              <a:t>recordAppOpen</a:t>
            </a:r>
            <a:r>
              <a:rPr lang="en-US" dirty="0">
                <a:solidFill>
                  <a:srgbClr val="F4005F"/>
                </a:solidFill>
                <a:effectLst/>
                <a:latin typeface="Monaco" pitchFamily="2" charset="77"/>
              </a:rPr>
              <a:t>()</a:t>
            </a:r>
            <a:r>
              <a:rPr lang="en-US" dirty="0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 dirty="0">
                <a:solidFill>
                  <a:srgbClr val="F4005F"/>
                </a:solidFill>
                <a:effectLst/>
                <a:latin typeface="Monaco" pitchFamily="2" charset="77"/>
              </a:rPr>
              <a:t>{</a:t>
            </a:r>
            <a:r>
              <a:rPr lang="en-US" dirty="0">
                <a:solidFill>
                  <a:srgbClr val="262626"/>
                </a:solidFill>
                <a:effectLst/>
                <a:latin typeface="Monaco" pitchFamily="2" charset="77"/>
              </a:rPr>
              <a:t> </a:t>
            </a:r>
            <a:endParaRPr lang="en-US" dirty="0">
              <a:solidFill>
                <a:srgbClr val="98E024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262626"/>
                </a:solidFill>
                <a:effectLst/>
                <a:latin typeface="Monaco" pitchFamily="2" charset="77"/>
              </a:rPr>
              <a:t>  </a:t>
            </a:r>
            <a:r>
              <a:rPr lang="en-US" dirty="0">
                <a:solidFill>
                  <a:srgbClr val="F4005F"/>
                </a:solidFill>
                <a:effectLst/>
                <a:latin typeface="Monaco" pitchFamily="2" charset="77"/>
              </a:rPr>
              <a:t>...</a:t>
            </a:r>
          </a:p>
          <a:p>
            <a:r>
              <a:rPr lang="en-US" dirty="0">
                <a:solidFill>
                  <a:srgbClr val="F4005F"/>
                </a:solidFill>
                <a:effectLst/>
                <a:latin typeface="Monaco" pitchFamily="2" charset="77"/>
              </a:rPr>
              <a:t>}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1E61CFE2-CFAB-7D42-9655-0AF148B731FD}"/>
              </a:ext>
            </a:extLst>
          </p:cNvPr>
          <p:cNvSpPr/>
          <p:nvPr/>
        </p:nvSpPr>
        <p:spPr>
          <a:xfrm>
            <a:off x="3985976" y="1312614"/>
            <a:ext cx="2056549" cy="2120548"/>
          </a:xfrm>
          <a:custGeom>
            <a:avLst/>
            <a:gdLst>
              <a:gd name="connsiteX0" fmla="*/ 0 w 1433109"/>
              <a:gd name="connsiteY0" fmla="*/ 0 h 899840"/>
              <a:gd name="connsiteX1" fmla="*/ 1433109 w 1433109"/>
              <a:gd name="connsiteY1" fmla="*/ 0 h 899840"/>
              <a:gd name="connsiteX2" fmla="*/ 1433109 w 1433109"/>
              <a:gd name="connsiteY2" fmla="*/ 899840 h 899840"/>
              <a:gd name="connsiteX3" fmla="*/ 0 w 1433109"/>
              <a:gd name="connsiteY3" fmla="*/ 899840 h 899840"/>
              <a:gd name="connsiteX4" fmla="*/ 0 w 1433109"/>
              <a:gd name="connsiteY4" fmla="*/ 0 h 899840"/>
              <a:gd name="connsiteX0" fmla="*/ 30480 w 1433109"/>
              <a:gd name="connsiteY0" fmla="*/ 873760 h 899840"/>
              <a:gd name="connsiteX1" fmla="*/ 1433109 w 1433109"/>
              <a:gd name="connsiteY1" fmla="*/ 0 h 899840"/>
              <a:gd name="connsiteX2" fmla="*/ 1433109 w 1433109"/>
              <a:gd name="connsiteY2" fmla="*/ 899840 h 899840"/>
              <a:gd name="connsiteX3" fmla="*/ 0 w 1433109"/>
              <a:gd name="connsiteY3" fmla="*/ 899840 h 899840"/>
              <a:gd name="connsiteX4" fmla="*/ 30480 w 1433109"/>
              <a:gd name="connsiteY4" fmla="*/ 873760 h 899840"/>
              <a:gd name="connsiteX0" fmla="*/ 50800 w 1433109"/>
              <a:gd name="connsiteY0" fmla="*/ 650240 h 899840"/>
              <a:gd name="connsiteX1" fmla="*/ 1433109 w 1433109"/>
              <a:gd name="connsiteY1" fmla="*/ 0 h 899840"/>
              <a:gd name="connsiteX2" fmla="*/ 1433109 w 1433109"/>
              <a:gd name="connsiteY2" fmla="*/ 899840 h 899840"/>
              <a:gd name="connsiteX3" fmla="*/ 0 w 1433109"/>
              <a:gd name="connsiteY3" fmla="*/ 899840 h 899840"/>
              <a:gd name="connsiteX4" fmla="*/ 50800 w 1433109"/>
              <a:gd name="connsiteY4" fmla="*/ 650240 h 899840"/>
              <a:gd name="connsiteX0" fmla="*/ 0 w 1951269"/>
              <a:gd name="connsiteY0" fmla="*/ 528320 h 899840"/>
              <a:gd name="connsiteX1" fmla="*/ 1951269 w 1951269"/>
              <a:gd name="connsiteY1" fmla="*/ 0 h 899840"/>
              <a:gd name="connsiteX2" fmla="*/ 1951269 w 1951269"/>
              <a:gd name="connsiteY2" fmla="*/ 899840 h 899840"/>
              <a:gd name="connsiteX3" fmla="*/ 518160 w 1951269"/>
              <a:gd name="connsiteY3" fmla="*/ 899840 h 899840"/>
              <a:gd name="connsiteX4" fmla="*/ 0 w 1951269"/>
              <a:gd name="connsiteY4" fmla="*/ 528320 h 899840"/>
              <a:gd name="connsiteX0" fmla="*/ 0 w 1951269"/>
              <a:gd name="connsiteY0" fmla="*/ 528320 h 899840"/>
              <a:gd name="connsiteX1" fmla="*/ 1951269 w 1951269"/>
              <a:gd name="connsiteY1" fmla="*/ 0 h 899840"/>
              <a:gd name="connsiteX2" fmla="*/ 1951269 w 1951269"/>
              <a:gd name="connsiteY2" fmla="*/ 899840 h 899840"/>
              <a:gd name="connsiteX3" fmla="*/ 0 w 1951269"/>
              <a:gd name="connsiteY3" fmla="*/ 564560 h 899840"/>
              <a:gd name="connsiteX4" fmla="*/ 0 w 1951269"/>
              <a:gd name="connsiteY4" fmla="*/ 528320 h 899840"/>
              <a:gd name="connsiteX0" fmla="*/ 0 w 1961429"/>
              <a:gd name="connsiteY0" fmla="*/ 995680 h 1367200"/>
              <a:gd name="connsiteX1" fmla="*/ 1961429 w 1961429"/>
              <a:gd name="connsiteY1" fmla="*/ 0 h 1367200"/>
              <a:gd name="connsiteX2" fmla="*/ 1951269 w 1961429"/>
              <a:gd name="connsiteY2" fmla="*/ 1367200 h 1367200"/>
              <a:gd name="connsiteX3" fmla="*/ 0 w 1961429"/>
              <a:gd name="connsiteY3" fmla="*/ 1031920 h 1367200"/>
              <a:gd name="connsiteX4" fmla="*/ 0 w 1961429"/>
              <a:gd name="connsiteY4" fmla="*/ 995680 h 1367200"/>
              <a:gd name="connsiteX0" fmla="*/ 0 w 1962406"/>
              <a:gd name="connsiteY0" fmla="*/ 995680 h 2139360"/>
              <a:gd name="connsiteX1" fmla="*/ 1961429 w 1962406"/>
              <a:gd name="connsiteY1" fmla="*/ 0 h 2139360"/>
              <a:gd name="connsiteX2" fmla="*/ 1961429 w 1962406"/>
              <a:gd name="connsiteY2" fmla="*/ 2139360 h 2139360"/>
              <a:gd name="connsiteX3" fmla="*/ 0 w 1962406"/>
              <a:gd name="connsiteY3" fmla="*/ 1031920 h 2139360"/>
              <a:gd name="connsiteX4" fmla="*/ 0 w 1962406"/>
              <a:gd name="connsiteY4" fmla="*/ 995680 h 2139360"/>
              <a:gd name="connsiteX0" fmla="*/ 15156 w 1977562"/>
              <a:gd name="connsiteY0" fmla="*/ 995680 h 2139360"/>
              <a:gd name="connsiteX1" fmla="*/ 1976585 w 1977562"/>
              <a:gd name="connsiteY1" fmla="*/ 0 h 2139360"/>
              <a:gd name="connsiteX2" fmla="*/ 1976585 w 1977562"/>
              <a:gd name="connsiteY2" fmla="*/ 2139360 h 2139360"/>
              <a:gd name="connsiteX3" fmla="*/ 0 w 1977562"/>
              <a:gd name="connsiteY3" fmla="*/ 1021816 h 2139360"/>
              <a:gd name="connsiteX4" fmla="*/ 15156 w 1977562"/>
              <a:gd name="connsiteY4" fmla="*/ 995680 h 2139360"/>
              <a:gd name="connsiteX0" fmla="*/ 0 w 1982614"/>
              <a:gd name="connsiteY0" fmla="*/ 1025992 h 2139360"/>
              <a:gd name="connsiteX1" fmla="*/ 1981637 w 1982614"/>
              <a:gd name="connsiteY1" fmla="*/ 0 h 2139360"/>
              <a:gd name="connsiteX2" fmla="*/ 1981637 w 1982614"/>
              <a:gd name="connsiteY2" fmla="*/ 2139360 h 2139360"/>
              <a:gd name="connsiteX3" fmla="*/ 5052 w 1982614"/>
              <a:gd name="connsiteY3" fmla="*/ 1021816 h 2139360"/>
              <a:gd name="connsiteX4" fmla="*/ 0 w 1982614"/>
              <a:gd name="connsiteY4" fmla="*/ 1025992 h 2139360"/>
              <a:gd name="connsiteX0" fmla="*/ 0 w 1981816"/>
              <a:gd name="connsiteY0" fmla="*/ 1010811 h 2124179"/>
              <a:gd name="connsiteX1" fmla="*/ 1942690 w 1981816"/>
              <a:gd name="connsiteY1" fmla="*/ 0 h 2124179"/>
              <a:gd name="connsiteX2" fmla="*/ 1981637 w 1981816"/>
              <a:gd name="connsiteY2" fmla="*/ 2124179 h 2124179"/>
              <a:gd name="connsiteX3" fmla="*/ 5052 w 1981816"/>
              <a:gd name="connsiteY3" fmla="*/ 1006635 h 2124179"/>
              <a:gd name="connsiteX4" fmla="*/ 0 w 1981816"/>
              <a:gd name="connsiteY4" fmla="*/ 1010811 h 212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816" h="2124179">
                <a:moveTo>
                  <a:pt x="0" y="1010811"/>
                </a:moveTo>
                <a:lnTo>
                  <a:pt x="1942690" y="0"/>
                </a:lnTo>
                <a:cubicBezTo>
                  <a:pt x="1939303" y="455733"/>
                  <a:pt x="1985024" y="1668446"/>
                  <a:pt x="1981637" y="2124179"/>
                </a:cubicBezTo>
                <a:lnTo>
                  <a:pt x="5052" y="1006635"/>
                </a:lnTo>
                <a:lnTo>
                  <a:pt x="0" y="1010811"/>
                </a:lnTo>
                <a:close/>
              </a:path>
            </a:pathLst>
          </a:custGeom>
          <a:solidFill>
            <a:srgbClr val="DADADA">
              <a:alpha val="8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1FBD46E6-D2B3-E543-BA52-9572D5463984}"/>
              </a:ext>
            </a:extLst>
          </p:cNvPr>
          <p:cNvSpPr/>
          <p:nvPr/>
        </p:nvSpPr>
        <p:spPr>
          <a:xfrm>
            <a:off x="5553057" y="4147477"/>
            <a:ext cx="2295543" cy="1647820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1E2364-6BD1-1640-B883-755C0C2CE934}"/>
              </a:ext>
            </a:extLst>
          </p:cNvPr>
          <p:cNvSpPr txBox="1"/>
          <p:nvPr/>
        </p:nvSpPr>
        <p:spPr>
          <a:xfrm>
            <a:off x="5958788" y="4372548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lack" panose="02000503020000020003" pitchFamily="2" charset="0"/>
              </a:rPr>
              <a:t>Depends?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58B2DD-8806-8D4F-B01A-23A83411EE7D}"/>
              </a:ext>
            </a:extLst>
          </p:cNvPr>
          <p:cNvSpPr txBox="1"/>
          <p:nvPr/>
        </p:nvSpPr>
        <p:spPr>
          <a:xfrm>
            <a:off x="6155155" y="4911867"/>
            <a:ext cx="1257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schemeClr val="bg1">
                    <a:lumMod val="20000"/>
                    <a:lumOff val="80000"/>
                  </a:schemeClr>
                </a:solidFill>
                <a:latin typeface="Avenir Black" panose="02000503020000020003" pitchFamily="2" charset="0"/>
              </a:rPr>
              <a:t>NO!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3BC1B4-E9C8-EA4F-8E33-F4AC3808EE6F}"/>
              </a:ext>
            </a:extLst>
          </p:cNvPr>
          <p:cNvCxnSpPr>
            <a:cxnSpLocks/>
          </p:cNvCxnSpPr>
          <p:nvPr/>
        </p:nvCxnSpPr>
        <p:spPr>
          <a:xfrm flipV="1">
            <a:off x="4769708" y="2425500"/>
            <a:ext cx="1726214" cy="23565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7FEBD56-D23E-094C-A859-F2576C52CB35}"/>
              </a:ext>
            </a:extLst>
          </p:cNvPr>
          <p:cNvSpPr txBox="1"/>
          <p:nvPr/>
        </p:nvSpPr>
        <p:spPr>
          <a:xfrm>
            <a:off x="149201" y="4880789"/>
            <a:ext cx="503516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Property: UserLoggedInEvent has been recorded.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AF952C-2E3D-7145-A301-FB0E43814CCB}"/>
              </a:ext>
            </a:extLst>
          </p:cNvPr>
          <p:cNvSpPr txBox="1"/>
          <p:nvPr/>
        </p:nvSpPr>
        <p:spPr>
          <a:xfrm>
            <a:off x="2490556" y="276434"/>
            <a:ext cx="66479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latin typeface="Avenir Roman" panose="02000503020000020003" pitchFamily="2" charset="0"/>
              </a:rPr>
              <a:t>Restricted Changes </a:t>
            </a:r>
            <a:r>
              <a:rPr lang="en-US" sz="3800" dirty="0">
                <a:solidFill>
                  <a:schemeClr val="bg2"/>
                </a:solidFill>
                <a:latin typeface="Avenir Roman" panose="02000503020000020003" pitchFamily="2" charset="0"/>
              </a:rPr>
              <a:t>= </a:t>
            </a:r>
            <a:r>
              <a:rPr lang="en-US" sz="3800" b="1" dirty="0">
                <a:solidFill>
                  <a:schemeClr val="bg2"/>
                </a:solidFill>
                <a:latin typeface="Avenir Black" panose="02000503020000020003" pitchFamily="2" charset="0"/>
              </a:rPr>
              <a:t>Clarity	</a:t>
            </a:r>
          </a:p>
        </p:txBody>
      </p:sp>
    </p:spTree>
    <p:extLst>
      <p:ext uri="{BB962C8B-B14F-4D97-AF65-F5344CB8AC3E}">
        <p14:creationId xmlns:p14="http://schemas.microsoft.com/office/powerpoint/2010/main" val="2459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9DACC26-0C01-B345-B029-D8AF39512E35}"/>
              </a:ext>
            </a:extLst>
          </p:cNvPr>
          <p:cNvSpPr/>
          <p:nvPr/>
        </p:nvSpPr>
        <p:spPr>
          <a:xfrm>
            <a:off x="0" y="0"/>
            <a:ext cx="2736971" cy="68580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627EB71-8193-004B-B7AE-B1236B1DB546}"/>
              </a:ext>
            </a:extLst>
          </p:cNvPr>
          <p:cNvSpPr txBox="1"/>
          <p:nvPr/>
        </p:nvSpPr>
        <p:spPr>
          <a:xfrm>
            <a:off x="200409" y="3891019"/>
            <a:ext cx="2279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venir Book" panose="02000503020000020003" pitchFamily="2" charset="0"/>
              </a:rPr>
              <a:t>…unless a task doesn’t terminate.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482FD-7F32-F24E-884A-38F7C677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B70993-0148-0B46-9983-C71122663C5C}"/>
              </a:ext>
            </a:extLst>
          </p:cNvPr>
          <p:cNvSpPr txBox="1">
            <a:spLocks/>
          </p:cNvSpPr>
          <p:nvPr/>
        </p:nvSpPr>
        <p:spPr>
          <a:xfrm>
            <a:off x="337354" y="483285"/>
            <a:ext cx="2056798" cy="1256828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  <a:cs typeface="Arial Rounded MT Bold"/>
              </a:rPr>
              <a:t>The Nine Dependency Puzzles</a:t>
            </a:r>
            <a:endParaRPr lang="en-US" sz="2400" b="1" dirty="0">
              <a:solidFill>
                <a:schemeClr val="bg1">
                  <a:lumMod val="20000"/>
                  <a:lumOff val="80000"/>
                </a:schemeClr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2E1BCD-CF7B-984A-ADF1-3F5ADCDB8161}"/>
              </a:ext>
            </a:extLst>
          </p:cNvPr>
          <p:cNvSpPr/>
          <p:nvPr/>
        </p:nvSpPr>
        <p:spPr>
          <a:xfrm>
            <a:off x="4410155" y="254044"/>
            <a:ext cx="6308808" cy="630880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D09ED-5D4B-B74A-A502-937A7B931F08}"/>
              </a:ext>
            </a:extLst>
          </p:cNvPr>
          <p:cNvSpPr txBox="1"/>
          <p:nvPr/>
        </p:nvSpPr>
        <p:spPr>
          <a:xfrm>
            <a:off x="3535009" y="1613189"/>
            <a:ext cx="106471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Majority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2434A-54A1-9848-BDF8-FDBAB4AB1B77}"/>
              </a:ext>
            </a:extLst>
          </p:cNvPr>
          <p:cNvSpPr txBox="1"/>
          <p:nvPr/>
        </p:nvSpPr>
        <p:spPr>
          <a:xfrm>
            <a:off x="9615134" y="602462"/>
            <a:ext cx="179247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Shared Format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0863A-1AA5-1547-8B7D-DF08BA20F7FF}"/>
              </a:ext>
            </a:extLst>
          </p:cNvPr>
          <p:cNvSpPr txBox="1"/>
          <p:nvPr/>
        </p:nvSpPr>
        <p:spPr>
          <a:xfrm>
            <a:off x="10830123" y="4228121"/>
            <a:ext cx="80342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Crash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DEA58-F33F-8A40-B9BE-EA428C7D27EE}"/>
              </a:ext>
            </a:extLst>
          </p:cNvPr>
          <p:cNvSpPr txBox="1"/>
          <p:nvPr/>
        </p:nvSpPr>
        <p:spPr>
          <a:xfrm>
            <a:off x="10865992" y="2461229"/>
            <a:ext cx="87235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A4A81-098C-4B4C-9339-CFB54F0AD9AB}"/>
              </a:ext>
            </a:extLst>
          </p:cNvPr>
          <p:cNvSpPr txBox="1"/>
          <p:nvPr/>
        </p:nvSpPr>
        <p:spPr>
          <a:xfrm>
            <a:off x="9465564" y="6035411"/>
            <a:ext cx="107273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Fallback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BCFBB-1B7F-8042-B216-1E5C5792F4E3}"/>
              </a:ext>
            </a:extLst>
          </p:cNvPr>
          <p:cNvSpPr txBox="1"/>
          <p:nvPr/>
        </p:nvSpPr>
        <p:spPr>
          <a:xfrm>
            <a:off x="4832765" y="6350182"/>
            <a:ext cx="133927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Indirection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05AE0-0C98-EC47-B083-AFE112C178B0}"/>
              </a:ext>
            </a:extLst>
          </p:cNvPr>
          <p:cNvSpPr txBox="1"/>
          <p:nvPr/>
        </p:nvSpPr>
        <p:spPr>
          <a:xfrm>
            <a:off x="3482111" y="4793398"/>
            <a:ext cx="126829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Self-Cycle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36597-D22F-FB41-BC91-96ED75D174BC}"/>
              </a:ext>
            </a:extLst>
          </p:cNvPr>
          <p:cNvSpPr txBox="1"/>
          <p:nvPr/>
        </p:nvSpPr>
        <p:spPr>
          <a:xfrm>
            <a:off x="2772846" y="2990746"/>
            <a:ext cx="163365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Higher-Order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BC101-9C33-B846-9681-3FE014B3B5CC}"/>
              </a:ext>
            </a:extLst>
          </p:cNvPr>
          <p:cNvSpPr txBox="1"/>
          <p:nvPr/>
        </p:nvSpPr>
        <p:spPr>
          <a:xfrm>
            <a:off x="4410155" y="328810"/>
            <a:ext cx="1393330" cy="38472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Book" panose="02000503020000020003" pitchFamily="2" charset="0"/>
              </a:rPr>
              <a:t>Framework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990DF0-67DC-9548-8144-4C4BABA23B24}"/>
              </a:ext>
            </a:extLst>
          </p:cNvPr>
          <p:cNvSpPr/>
          <p:nvPr/>
        </p:nvSpPr>
        <p:spPr>
          <a:xfrm>
            <a:off x="8903171" y="3516524"/>
            <a:ext cx="1680894" cy="127008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74573863-69E8-5947-8F0D-2DD52B4537D9}"/>
              </a:ext>
            </a:extLst>
          </p:cNvPr>
          <p:cNvSpPr/>
          <p:nvPr/>
        </p:nvSpPr>
        <p:spPr>
          <a:xfrm>
            <a:off x="7395353" y="4869055"/>
            <a:ext cx="2360995" cy="1498989"/>
          </a:xfrm>
          <a:custGeom>
            <a:avLst/>
            <a:gdLst>
              <a:gd name="connsiteX0" fmla="*/ 2360995 w 2360995"/>
              <a:gd name="connsiteY0" fmla="*/ 301461 h 1498989"/>
              <a:gd name="connsiteX1" fmla="*/ 1903795 w 2360995"/>
              <a:gd name="connsiteY1" fmla="*/ 1032981 h 1498989"/>
              <a:gd name="connsiteX2" fmla="*/ 806515 w 2360995"/>
              <a:gd name="connsiteY2" fmla="*/ 1498494 h 1498989"/>
              <a:gd name="connsiteX3" fmla="*/ 181 w 2360995"/>
              <a:gd name="connsiteY3" fmla="*/ 949854 h 1498989"/>
              <a:gd name="connsiteX4" fmla="*/ 873017 w 2360995"/>
              <a:gd name="connsiteY4" fmla="*/ 60392 h 1498989"/>
              <a:gd name="connsiteX5" fmla="*/ 1920421 w 2360995"/>
              <a:gd name="connsiteY5" fmla="*/ 151832 h 149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0995" h="1498989">
                <a:moveTo>
                  <a:pt x="2360995" y="301461"/>
                </a:moveTo>
                <a:cubicBezTo>
                  <a:pt x="2261935" y="567468"/>
                  <a:pt x="2162875" y="833475"/>
                  <a:pt x="1903795" y="1032981"/>
                </a:cubicBezTo>
                <a:cubicBezTo>
                  <a:pt x="1644715" y="1232487"/>
                  <a:pt x="1123784" y="1512348"/>
                  <a:pt x="806515" y="1498494"/>
                </a:cubicBezTo>
                <a:cubicBezTo>
                  <a:pt x="489246" y="1484640"/>
                  <a:pt x="-10903" y="1189538"/>
                  <a:pt x="181" y="949854"/>
                </a:cubicBezTo>
                <a:cubicBezTo>
                  <a:pt x="11265" y="710170"/>
                  <a:pt x="552977" y="193396"/>
                  <a:pt x="873017" y="60392"/>
                </a:cubicBezTo>
                <a:cubicBezTo>
                  <a:pt x="1193057" y="-72612"/>
                  <a:pt x="1556739" y="39610"/>
                  <a:pt x="1920421" y="151832"/>
                </a:cubicBezTo>
              </a:path>
            </a:pathLst>
          </a:custGeom>
          <a:solidFill>
            <a:srgbClr val="5FB9D2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2E72EF-224A-CD42-93F6-453D53ADEE68}"/>
              </a:ext>
            </a:extLst>
          </p:cNvPr>
          <p:cNvSpPr txBox="1"/>
          <p:nvPr/>
        </p:nvSpPr>
        <p:spPr>
          <a:xfrm>
            <a:off x="222569" y="7360926"/>
            <a:ext cx="749525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If have extra time on this slide, can make next slide about java.util.Timer.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B0BC33-B498-4246-91AB-9060E98C7791}"/>
              </a:ext>
            </a:extLst>
          </p:cNvPr>
          <p:cNvCxnSpPr>
            <a:cxnSpLocks/>
          </p:cNvCxnSpPr>
          <p:nvPr/>
        </p:nvCxnSpPr>
        <p:spPr>
          <a:xfrm>
            <a:off x="568008" y="4069388"/>
            <a:ext cx="1760779" cy="17324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4AC042A-77B1-A447-9874-F2D472BADA8B}"/>
              </a:ext>
            </a:extLst>
          </p:cNvPr>
          <p:cNvSpPr/>
          <p:nvPr/>
        </p:nvSpPr>
        <p:spPr>
          <a:xfrm>
            <a:off x="4832765" y="1895300"/>
            <a:ext cx="5547671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5"/>
                </a:solidFill>
                <a:latin typeface="Avenir Black" panose="02000503020000020003" pitchFamily="2" charset="0"/>
              </a:rPr>
              <a:t>If A calls B: </a:t>
            </a:r>
            <a:r>
              <a:rPr lang="en-US" sz="1800" dirty="0">
                <a:solidFill>
                  <a:schemeClr val="accent5"/>
                </a:solidFill>
                <a:latin typeface="Avenir Roman" panose="02000503020000020003" pitchFamily="2" charset="0"/>
              </a:rPr>
              <a:t>Then A depends on B</a:t>
            </a:r>
          </a:p>
          <a:p>
            <a:pPr algn="ctr"/>
            <a:endParaRPr lang="en-US" sz="1800" dirty="0">
              <a:solidFill>
                <a:schemeClr val="accent5"/>
              </a:solidFill>
              <a:latin typeface="Avenir Roman" panose="02000503020000020003" pitchFamily="2" charset="0"/>
            </a:endParaRPr>
          </a:p>
          <a:p>
            <a:pPr algn="ctr"/>
            <a:r>
              <a:rPr lang="en-US" sz="1800" dirty="0">
                <a:solidFill>
                  <a:schemeClr val="accent5"/>
                </a:solidFill>
                <a:latin typeface="Avenir Roman" panose="02000503020000020003" pitchFamily="2" charset="0"/>
              </a:rPr>
              <a:t>A round-robin scheduler invokes many tasks</a:t>
            </a:r>
          </a:p>
          <a:p>
            <a:pPr algn="ctr"/>
            <a:endParaRPr lang="en-US" sz="1800" dirty="0">
              <a:solidFill>
                <a:schemeClr val="accent5"/>
              </a:solidFill>
              <a:latin typeface="Avenir Roman" panose="02000503020000020003" pitchFamily="2" charset="0"/>
            </a:endParaRPr>
          </a:p>
          <a:p>
            <a:pPr algn="ctr"/>
            <a:r>
              <a:rPr lang="en-US" sz="1800" b="1" dirty="0">
                <a:solidFill>
                  <a:schemeClr val="accent1"/>
                </a:solidFill>
                <a:latin typeface="Avenir Black" panose="02000503020000020003" pitchFamily="2" charset="0"/>
              </a:rPr>
              <a:t>Does the scheduler depend on</a:t>
            </a:r>
            <a:br>
              <a:rPr lang="en-US" sz="1800" b="1" dirty="0">
                <a:solidFill>
                  <a:schemeClr val="accent1"/>
                </a:solidFill>
                <a:latin typeface="Avenir Black" panose="02000503020000020003" pitchFamily="2" charset="0"/>
              </a:rPr>
            </a:br>
            <a:r>
              <a:rPr lang="en-US" sz="1800" b="1" dirty="0">
                <a:solidFill>
                  <a:schemeClr val="accent1"/>
                </a:solidFill>
                <a:latin typeface="Avenir Black" panose="02000503020000020003" pitchFamily="2" charset="0"/>
              </a:rPr>
              <a:t>each of the tasks?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84826E-FEA7-AE40-A43B-A502525079A4}"/>
              </a:ext>
            </a:extLst>
          </p:cNvPr>
          <p:cNvGrpSpPr/>
          <p:nvPr/>
        </p:nvGrpSpPr>
        <p:grpSpPr>
          <a:xfrm>
            <a:off x="6801230" y="4086712"/>
            <a:ext cx="1525654" cy="1379868"/>
            <a:chOff x="5634496" y="788297"/>
            <a:chExt cx="1026755" cy="92864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585C72-19BA-F347-A398-641427E48076}"/>
                </a:ext>
              </a:extLst>
            </p:cNvPr>
            <p:cNvSpPr/>
            <p:nvPr/>
          </p:nvSpPr>
          <p:spPr>
            <a:xfrm>
              <a:off x="5965189" y="788297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23DFDCF-FD02-1B41-B99A-13C988121482}"/>
                </a:ext>
              </a:extLst>
            </p:cNvPr>
            <p:cNvSpPr/>
            <p:nvPr/>
          </p:nvSpPr>
          <p:spPr>
            <a:xfrm>
              <a:off x="5634496" y="1308605"/>
              <a:ext cx="1026755" cy="40833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2763CE-A527-E74F-8E64-D2150CE23625}"/>
                </a:ext>
              </a:extLst>
            </p:cNvPr>
            <p:cNvSpPr/>
            <p:nvPr/>
          </p:nvSpPr>
          <p:spPr>
            <a:xfrm>
              <a:off x="5705976" y="1428776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07750E4-409C-E448-B05C-70A3805C1E06}"/>
                </a:ext>
              </a:extLst>
            </p:cNvPr>
            <p:cNvSpPr/>
            <p:nvPr/>
          </p:nvSpPr>
          <p:spPr>
            <a:xfrm>
              <a:off x="5932760" y="1426888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6B08124-9156-C94C-9F42-43979547AFDA}"/>
                </a:ext>
              </a:extLst>
            </p:cNvPr>
            <p:cNvSpPr/>
            <p:nvPr/>
          </p:nvSpPr>
          <p:spPr>
            <a:xfrm>
              <a:off x="6167652" y="1426888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EA8E5CE-AA0A-BF4E-BFF6-452AFEF76D46}"/>
                </a:ext>
              </a:extLst>
            </p:cNvPr>
            <p:cNvSpPr/>
            <p:nvPr/>
          </p:nvSpPr>
          <p:spPr>
            <a:xfrm>
              <a:off x="6410932" y="1435277"/>
              <a:ext cx="167992" cy="167992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1C3FD56-A46F-2448-9F39-8F1275F8D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2935" y="1166578"/>
              <a:ext cx="77260" cy="118283"/>
            </a:xfrm>
            <a:prstGeom prst="line">
              <a:avLst/>
            </a:prstGeom>
            <a:ln>
              <a:solidFill>
                <a:schemeClr val="accent5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B173548-4311-9A4E-AE12-6085488B0D72}"/>
                </a:ext>
              </a:extLst>
            </p:cNvPr>
            <p:cNvCxnSpPr>
              <a:cxnSpLocks/>
            </p:cNvCxnSpPr>
            <p:nvPr/>
          </p:nvCxnSpPr>
          <p:spPr>
            <a:xfrm>
              <a:off x="6358480" y="1159598"/>
              <a:ext cx="58917" cy="111662"/>
            </a:xfrm>
            <a:prstGeom prst="line">
              <a:avLst/>
            </a:prstGeom>
            <a:ln>
              <a:solidFill>
                <a:schemeClr val="accent5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BEC0979-20A9-A545-906A-05C709C9CCCE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2348110" y="2735081"/>
            <a:ext cx="3980340" cy="65355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FA8B8D7-E083-A84A-83D7-C0B39E84B374}"/>
              </a:ext>
            </a:extLst>
          </p:cNvPr>
          <p:cNvCxnSpPr>
            <a:cxnSpLocks/>
          </p:cNvCxnSpPr>
          <p:nvPr/>
        </p:nvCxnSpPr>
        <p:spPr>
          <a:xfrm>
            <a:off x="2376713" y="3516524"/>
            <a:ext cx="40695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ADC9DC7-59BB-7247-A39F-000C2712B93B}"/>
              </a:ext>
            </a:extLst>
          </p:cNvPr>
          <p:cNvSpPr txBox="1"/>
          <p:nvPr/>
        </p:nvSpPr>
        <p:spPr>
          <a:xfrm>
            <a:off x="389987" y="3292737"/>
            <a:ext cx="1938800" cy="3847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Correctness: No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B6B2158-0A47-BE45-BB42-6FA39DB9F629}"/>
              </a:ext>
            </a:extLst>
          </p:cNvPr>
          <p:cNvSpPr txBox="1"/>
          <p:nvPr/>
        </p:nvSpPr>
        <p:spPr>
          <a:xfrm>
            <a:off x="392410" y="2383235"/>
            <a:ext cx="1955700" cy="7036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Many runtime properties: Yes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747D62D-68B8-1C4D-A83C-5C828016B47A}"/>
              </a:ext>
            </a:extLst>
          </p:cNvPr>
          <p:cNvCxnSpPr>
            <a:cxnSpLocks/>
          </p:cNvCxnSpPr>
          <p:nvPr/>
        </p:nvCxnSpPr>
        <p:spPr>
          <a:xfrm>
            <a:off x="242376" y="4378907"/>
            <a:ext cx="2237990" cy="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27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60A7BA6-747D-6F4E-8EEC-97CBB93074A8}"/>
              </a:ext>
            </a:extLst>
          </p:cNvPr>
          <p:cNvSpPr/>
          <p:nvPr/>
        </p:nvSpPr>
        <p:spPr>
          <a:xfrm>
            <a:off x="0" y="0"/>
            <a:ext cx="2736971" cy="68580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E3350FA-AD44-EC47-B794-78977F3FA2A8}"/>
              </a:ext>
            </a:extLst>
          </p:cNvPr>
          <p:cNvSpPr txBox="1">
            <a:spLocks/>
          </p:cNvSpPr>
          <p:nvPr/>
        </p:nvSpPr>
        <p:spPr>
          <a:xfrm>
            <a:off x="337354" y="483285"/>
            <a:ext cx="2056798" cy="1256828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  <a:cs typeface="Arial Rounded MT Bold"/>
              </a:rPr>
              <a:t>The Nine Dependency Puzzles</a:t>
            </a:r>
            <a:endParaRPr lang="en-US" sz="2400" b="1" dirty="0">
              <a:solidFill>
                <a:schemeClr val="bg1">
                  <a:lumMod val="20000"/>
                  <a:lumOff val="80000"/>
                </a:schemeClr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482FD-7F32-F24E-884A-38F7C677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2E1BCD-CF7B-984A-ADF1-3F5ADCDB8161}"/>
              </a:ext>
            </a:extLst>
          </p:cNvPr>
          <p:cNvSpPr/>
          <p:nvPr/>
        </p:nvSpPr>
        <p:spPr>
          <a:xfrm>
            <a:off x="4416071" y="254044"/>
            <a:ext cx="6308808" cy="630880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D09ED-5D4B-B74A-A502-937A7B931F08}"/>
              </a:ext>
            </a:extLst>
          </p:cNvPr>
          <p:cNvSpPr txBox="1"/>
          <p:nvPr/>
        </p:nvSpPr>
        <p:spPr>
          <a:xfrm>
            <a:off x="3540925" y="1613189"/>
            <a:ext cx="106471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Majority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2434A-54A1-9848-BDF8-FDBAB4AB1B77}"/>
              </a:ext>
            </a:extLst>
          </p:cNvPr>
          <p:cNvSpPr txBox="1"/>
          <p:nvPr/>
        </p:nvSpPr>
        <p:spPr>
          <a:xfrm>
            <a:off x="9621050" y="602462"/>
            <a:ext cx="179247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Shared Format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0863A-1AA5-1547-8B7D-DF08BA20F7FF}"/>
              </a:ext>
            </a:extLst>
          </p:cNvPr>
          <p:cNvSpPr txBox="1"/>
          <p:nvPr/>
        </p:nvSpPr>
        <p:spPr>
          <a:xfrm>
            <a:off x="10836039" y="4228121"/>
            <a:ext cx="805029" cy="38472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venir Book" panose="02000503020000020003" pitchFamily="2" charset="0"/>
              </a:rPr>
              <a:t>Crash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DEA58-F33F-8A40-B9BE-EA428C7D27EE}"/>
              </a:ext>
            </a:extLst>
          </p:cNvPr>
          <p:cNvSpPr txBox="1"/>
          <p:nvPr/>
        </p:nvSpPr>
        <p:spPr>
          <a:xfrm>
            <a:off x="10871908" y="2461229"/>
            <a:ext cx="87235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A4A81-098C-4B4C-9339-CFB54F0AD9AB}"/>
              </a:ext>
            </a:extLst>
          </p:cNvPr>
          <p:cNvSpPr txBox="1"/>
          <p:nvPr/>
        </p:nvSpPr>
        <p:spPr>
          <a:xfrm>
            <a:off x="9471480" y="6035411"/>
            <a:ext cx="107273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Fallback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BCFBB-1B7F-8042-B216-1E5C5792F4E3}"/>
              </a:ext>
            </a:extLst>
          </p:cNvPr>
          <p:cNvSpPr txBox="1"/>
          <p:nvPr/>
        </p:nvSpPr>
        <p:spPr>
          <a:xfrm>
            <a:off x="4838681" y="6350182"/>
            <a:ext cx="133927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Indirection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05AE0-0C98-EC47-B083-AFE112C178B0}"/>
              </a:ext>
            </a:extLst>
          </p:cNvPr>
          <p:cNvSpPr txBox="1"/>
          <p:nvPr/>
        </p:nvSpPr>
        <p:spPr>
          <a:xfrm>
            <a:off x="3488027" y="4793398"/>
            <a:ext cx="126829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Self-Cycle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BC101-9C33-B846-9681-3FE014B3B5CC}"/>
              </a:ext>
            </a:extLst>
          </p:cNvPr>
          <p:cNvSpPr txBox="1"/>
          <p:nvPr/>
        </p:nvSpPr>
        <p:spPr>
          <a:xfrm>
            <a:off x="4416071" y="328810"/>
            <a:ext cx="139012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Framework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5CDF9241-3BA3-084A-9B49-E0488551A4AF}"/>
              </a:ext>
            </a:extLst>
          </p:cNvPr>
          <p:cNvSpPr/>
          <p:nvPr/>
        </p:nvSpPr>
        <p:spPr>
          <a:xfrm>
            <a:off x="7401269" y="4869055"/>
            <a:ext cx="2360995" cy="1498989"/>
          </a:xfrm>
          <a:custGeom>
            <a:avLst/>
            <a:gdLst>
              <a:gd name="connsiteX0" fmla="*/ 2360995 w 2360995"/>
              <a:gd name="connsiteY0" fmla="*/ 301461 h 1498989"/>
              <a:gd name="connsiteX1" fmla="*/ 1903795 w 2360995"/>
              <a:gd name="connsiteY1" fmla="*/ 1032981 h 1498989"/>
              <a:gd name="connsiteX2" fmla="*/ 806515 w 2360995"/>
              <a:gd name="connsiteY2" fmla="*/ 1498494 h 1498989"/>
              <a:gd name="connsiteX3" fmla="*/ 181 w 2360995"/>
              <a:gd name="connsiteY3" fmla="*/ 949854 h 1498989"/>
              <a:gd name="connsiteX4" fmla="*/ 873017 w 2360995"/>
              <a:gd name="connsiteY4" fmla="*/ 60392 h 1498989"/>
              <a:gd name="connsiteX5" fmla="*/ 1920421 w 2360995"/>
              <a:gd name="connsiteY5" fmla="*/ 151832 h 149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0995" h="1498989">
                <a:moveTo>
                  <a:pt x="2360995" y="301461"/>
                </a:moveTo>
                <a:cubicBezTo>
                  <a:pt x="2261935" y="567468"/>
                  <a:pt x="2162875" y="833475"/>
                  <a:pt x="1903795" y="1032981"/>
                </a:cubicBezTo>
                <a:cubicBezTo>
                  <a:pt x="1644715" y="1232487"/>
                  <a:pt x="1123784" y="1512348"/>
                  <a:pt x="806515" y="1498494"/>
                </a:cubicBezTo>
                <a:cubicBezTo>
                  <a:pt x="489246" y="1484640"/>
                  <a:pt x="-10903" y="1189538"/>
                  <a:pt x="181" y="949854"/>
                </a:cubicBezTo>
                <a:cubicBezTo>
                  <a:pt x="11265" y="710170"/>
                  <a:pt x="552977" y="193396"/>
                  <a:pt x="873017" y="60392"/>
                </a:cubicBezTo>
                <a:cubicBezTo>
                  <a:pt x="1193057" y="-72612"/>
                  <a:pt x="1556739" y="39610"/>
                  <a:pt x="1920421" y="151832"/>
                </a:cubicBezTo>
              </a:path>
            </a:pathLst>
          </a:custGeom>
          <a:solidFill>
            <a:srgbClr val="5FB9D2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8E4306-869D-504A-8406-9F8705FB74E7}"/>
              </a:ext>
            </a:extLst>
          </p:cNvPr>
          <p:cNvCxnSpPr>
            <a:cxnSpLocks/>
          </p:cNvCxnSpPr>
          <p:nvPr/>
        </p:nvCxnSpPr>
        <p:spPr>
          <a:xfrm flipV="1">
            <a:off x="2392419" y="3848167"/>
            <a:ext cx="3954037" cy="432914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5BFD922-6BC1-0F49-9BBE-B1AC2C792FFB}"/>
              </a:ext>
            </a:extLst>
          </p:cNvPr>
          <p:cNvSpPr txBox="1"/>
          <p:nvPr/>
        </p:nvSpPr>
        <p:spPr>
          <a:xfrm>
            <a:off x="2772846" y="2990746"/>
            <a:ext cx="163365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Higher-Order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7FF74-B8FD-034A-B6BB-464A71823172}"/>
              </a:ext>
            </a:extLst>
          </p:cNvPr>
          <p:cNvSpPr txBox="1"/>
          <p:nvPr/>
        </p:nvSpPr>
        <p:spPr>
          <a:xfrm>
            <a:off x="326048" y="3844095"/>
            <a:ext cx="2056798" cy="9694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Only if crashing changes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 are permitted!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7DB9CC-1A38-0846-B188-99A31FD6A1E7}"/>
              </a:ext>
            </a:extLst>
          </p:cNvPr>
          <p:cNvSpPr/>
          <p:nvPr/>
        </p:nvSpPr>
        <p:spPr>
          <a:xfrm>
            <a:off x="5328163" y="1670518"/>
            <a:ext cx="4434101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5"/>
                </a:solidFill>
                <a:latin typeface="Avenir Book" panose="02000503020000020003" pitchFamily="2" charset="0"/>
              </a:rPr>
              <a:t>A does not depend on B if no change to B can break A.</a:t>
            </a:r>
          </a:p>
          <a:p>
            <a:pPr algn="ctr"/>
            <a:endParaRPr lang="en-US" sz="1800" dirty="0">
              <a:solidFill>
                <a:schemeClr val="accent5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1800" dirty="0">
                <a:solidFill>
                  <a:schemeClr val="accent5"/>
                </a:solidFill>
                <a:latin typeface="Avenir Book" panose="02000503020000020003" pitchFamily="2" charset="0"/>
              </a:rPr>
              <a:t>B can be changed to make the whole program crash.</a:t>
            </a:r>
          </a:p>
          <a:p>
            <a:pPr algn="ctr"/>
            <a:endParaRPr lang="en-US" sz="1800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1800" b="1" dirty="0">
                <a:solidFill>
                  <a:schemeClr val="accent1"/>
                </a:solidFill>
                <a:latin typeface="Avenir Black" panose="02000503020000020003" pitchFamily="2" charset="0"/>
              </a:rPr>
              <a:t>So, does every module depend on every other module?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5ACECED-224F-3944-A114-5C03B4940714}"/>
              </a:ext>
            </a:extLst>
          </p:cNvPr>
          <p:cNvGrpSpPr/>
          <p:nvPr/>
        </p:nvGrpSpPr>
        <p:grpSpPr>
          <a:xfrm>
            <a:off x="6612542" y="4365130"/>
            <a:ext cx="1798272" cy="1275798"/>
            <a:chOff x="8146575" y="3756918"/>
            <a:chExt cx="941350" cy="66784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977BB22-34C0-9C44-88F3-3EC3AE4D2F9E}"/>
                </a:ext>
              </a:extLst>
            </p:cNvPr>
            <p:cNvSpPr/>
            <p:nvPr/>
          </p:nvSpPr>
          <p:spPr>
            <a:xfrm>
              <a:off x="8146575" y="4031475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6668821-C55B-0A49-85E9-C26AAC9D9B7B}"/>
                </a:ext>
              </a:extLst>
            </p:cNvPr>
            <p:cNvSpPr/>
            <p:nvPr/>
          </p:nvSpPr>
          <p:spPr>
            <a:xfrm>
              <a:off x="8694634" y="4027190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DF0537-C8AB-6843-8EC7-4D998A0B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91088" flipH="1">
              <a:off x="8587137" y="3756918"/>
              <a:ext cx="291814" cy="332983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35E33A-9153-E34A-AA00-21F73FA309D4}"/>
                </a:ext>
              </a:extLst>
            </p:cNvPr>
            <p:cNvCxnSpPr>
              <a:cxnSpLocks/>
              <a:stCxn id="30" idx="7"/>
            </p:cNvCxnSpPr>
            <p:nvPr/>
          </p:nvCxnSpPr>
          <p:spPr>
            <a:xfrm flipV="1">
              <a:off x="8482270" y="4020399"/>
              <a:ext cx="83056" cy="68672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8CB0DEA-9A68-9542-A7BA-BBF0940D81B4}"/>
                </a:ext>
              </a:extLst>
            </p:cNvPr>
            <p:cNvCxnSpPr/>
            <p:nvPr/>
          </p:nvCxnSpPr>
          <p:spPr>
            <a:xfrm flipV="1">
              <a:off x="8418316" y="3991676"/>
              <a:ext cx="134124" cy="57444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856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16FE98A-C77D-AE4C-AF35-238D88730B61}"/>
              </a:ext>
            </a:extLst>
          </p:cNvPr>
          <p:cNvSpPr/>
          <p:nvPr/>
        </p:nvSpPr>
        <p:spPr>
          <a:xfrm>
            <a:off x="0" y="0"/>
            <a:ext cx="2736971" cy="68580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80ACA8C-2CA2-8A40-B678-C82915FEFB4D}"/>
              </a:ext>
            </a:extLst>
          </p:cNvPr>
          <p:cNvSpPr txBox="1">
            <a:spLocks/>
          </p:cNvSpPr>
          <p:nvPr/>
        </p:nvSpPr>
        <p:spPr>
          <a:xfrm>
            <a:off x="337354" y="483285"/>
            <a:ext cx="2056798" cy="1256828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  <a:cs typeface="Arial Rounded MT Bold"/>
              </a:rPr>
              <a:t>The Nine Dependency Puzzles</a:t>
            </a:r>
            <a:endParaRPr lang="en-US" sz="2400" b="1" dirty="0">
              <a:solidFill>
                <a:schemeClr val="bg1">
                  <a:lumMod val="20000"/>
                  <a:lumOff val="80000"/>
                </a:schemeClr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482FD-7F32-F24E-884A-38F7C677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2E1BCD-CF7B-984A-ADF1-3F5ADCDB8161}"/>
              </a:ext>
            </a:extLst>
          </p:cNvPr>
          <p:cNvSpPr/>
          <p:nvPr/>
        </p:nvSpPr>
        <p:spPr>
          <a:xfrm>
            <a:off x="4410155" y="254044"/>
            <a:ext cx="6308808" cy="630880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D09ED-5D4B-B74A-A502-937A7B931F08}"/>
              </a:ext>
            </a:extLst>
          </p:cNvPr>
          <p:cNvSpPr txBox="1"/>
          <p:nvPr/>
        </p:nvSpPr>
        <p:spPr>
          <a:xfrm>
            <a:off x="3535009" y="1613189"/>
            <a:ext cx="106471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Majority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2434A-54A1-9848-BDF8-FDBAB4AB1B77}"/>
              </a:ext>
            </a:extLst>
          </p:cNvPr>
          <p:cNvSpPr txBox="1"/>
          <p:nvPr/>
        </p:nvSpPr>
        <p:spPr>
          <a:xfrm>
            <a:off x="9615134" y="602462"/>
            <a:ext cx="179247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Shared Format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0863A-1AA5-1547-8B7D-DF08BA20F7FF}"/>
              </a:ext>
            </a:extLst>
          </p:cNvPr>
          <p:cNvSpPr txBox="1"/>
          <p:nvPr/>
        </p:nvSpPr>
        <p:spPr>
          <a:xfrm>
            <a:off x="10830123" y="4228121"/>
            <a:ext cx="80342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Crash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DEA58-F33F-8A40-B9BE-EA428C7D27EE}"/>
              </a:ext>
            </a:extLst>
          </p:cNvPr>
          <p:cNvSpPr txBox="1"/>
          <p:nvPr/>
        </p:nvSpPr>
        <p:spPr>
          <a:xfrm>
            <a:off x="10865992" y="2461229"/>
            <a:ext cx="87235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A4A81-098C-4B4C-9339-CFB54F0AD9AB}"/>
              </a:ext>
            </a:extLst>
          </p:cNvPr>
          <p:cNvSpPr txBox="1"/>
          <p:nvPr/>
        </p:nvSpPr>
        <p:spPr>
          <a:xfrm>
            <a:off x="9465564" y="6035411"/>
            <a:ext cx="1072730" cy="38472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Fallback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BCFBB-1B7F-8042-B216-1E5C5792F4E3}"/>
              </a:ext>
            </a:extLst>
          </p:cNvPr>
          <p:cNvSpPr txBox="1"/>
          <p:nvPr/>
        </p:nvSpPr>
        <p:spPr>
          <a:xfrm>
            <a:off x="4832765" y="6350182"/>
            <a:ext cx="133927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Indirection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05AE0-0C98-EC47-B083-AFE112C178B0}"/>
              </a:ext>
            </a:extLst>
          </p:cNvPr>
          <p:cNvSpPr txBox="1"/>
          <p:nvPr/>
        </p:nvSpPr>
        <p:spPr>
          <a:xfrm>
            <a:off x="3482111" y="4793398"/>
            <a:ext cx="126829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Self-Cycle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BC101-9C33-B846-9681-3FE014B3B5CC}"/>
              </a:ext>
            </a:extLst>
          </p:cNvPr>
          <p:cNvSpPr txBox="1"/>
          <p:nvPr/>
        </p:nvSpPr>
        <p:spPr>
          <a:xfrm>
            <a:off x="4410155" y="328810"/>
            <a:ext cx="139012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Framework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03B6DEF-499B-0440-96A7-2EA77AD20F57}"/>
              </a:ext>
            </a:extLst>
          </p:cNvPr>
          <p:cNvSpPr/>
          <p:nvPr/>
        </p:nvSpPr>
        <p:spPr>
          <a:xfrm>
            <a:off x="8903171" y="3516524"/>
            <a:ext cx="1680894" cy="127008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61178D-F67A-9D4D-B556-244D07A2A206}"/>
              </a:ext>
            </a:extLst>
          </p:cNvPr>
          <p:cNvSpPr/>
          <p:nvPr/>
        </p:nvSpPr>
        <p:spPr>
          <a:xfrm>
            <a:off x="308973" y="3463987"/>
            <a:ext cx="2156423" cy="2156423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Avenir Black" panose="02000503020000020003" pitchFamily="2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D7E486-4AA0-5F40-87ED-E4A127A08468}"/>
              </a:ext>
            </a:extLst>
          </p:cNvPr>
          <p:cNvSpPr txBox="1"/>
          <p:nvPr/>
        </p:nvSpPr>
        <p:spPr>
          <a:xfrm>
            <a:off x="2772846" y="2990746"/>
            <a:ext cx="163365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Higher-Order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4FB77D-444C-5147-AFA3-A098BE4083AD}"/>
              </a:ext>
            </a:extLst>
          </p:cNvPr>
          <p:cNvGrpSpPr/>
          <p:nvPr/>
        </p:nvGrpSpPr>
        <p:grpSpPr>
          <a:xfrm>
            <a:off x="6643498" y="4643101"/>
            <a:ext cx="1694017" cy="1120262"/>
            <a:chOff x="7921117" y="5163283"/>
            <a:chExt cx="1694017" cy="112026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80A9BB4-9B30-6B4D-A720-668E8654AC15}"/>
                </a:ext>
              </a:extLst>
            </p:cNvPr>
            <p:cNvSpPr/>
            <p:nvPr/>
          </p:nvSpPr>
          <p:spPr>
            <a:xfrm>
              <a:off x="8129810" y="5890254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30" name="Cloud Callout 29">
              <a:extLst>
                <a:ext uri="{FF2B5EF4-FFF2-40B4-BE49-F238E27FC236}">
                  <a16:creationId xmlns:a16="http://schemas.microsoft.com/office/drawing/2014/main" id="{8D90C278-9C67-754C-8556-D01A5132BE11}"/>
                </a:ext>
              </a:extLst>
            </p:cNvPr>
            <p:cNvSpPr/>
            <p:nvPr/>
          </p:nvSpPr>
          <p:spPr>
            <a:xfrm>
              <a:off x="7921117" y="5178120"/>
              <a:ext cx="1694017" cy="614880"/>
            </a:xfrm>
            <a:prstGeom prst="cloudCallout">
              <a:avLst>
                <a:gd name="adj1" fmla="val -17198"/>
                <a:gd name="adj2" fmla="val 7585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16C468-A02F-7C42-B52D-8AD72840A365}"/>
                </a:ext>
              </a:extLst>
            </p:cNvPr>
            <p:cNvSpPr txBox="1"/>
            <p:nvPr/>
          </p:nvSpPr>
          <p:spPr>
            <a:xfrm>
              <a:off x="8541467" y="5163283"/>
              <a:ext cx="570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⇒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8ECFCC2-6399-8D46-B204-A8E086D4BB5C}"/>
                </a:ext>
              </a:extLst>
            </p:cNvPr>
            <p:cNvSpPr/>
            <p:nvPr/>
          </p:nvSpPr>
          <p:spPr>
            <a:xfrm>
              <a:off x="8201488" y="5270528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49ADDF2-A721-E24B-9C05-052698157B7F}"/>
                </a:ext>
              </a:extLst>
            </p:cNvPr>
            <p:cNvSpPr/>
            <p:nvPr/>
          </p:nvSpPr>
          <p:spPr>
            <a:xfrm>
              <a:off x="8995118" y="5276279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E8897C6-FF8F-F643-B83D-10C8D7A0FB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5245" y="5305050"/>
              <a:ext cx="310481" cy="32821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AB08720-A959-914E-B61A-2CDEC2E65B6C}"/>
                </a:ext>
              </a:extLst>
            </p:cNvPr>
            <p:cNvSpPr/>
            <p:nvPr/>
          </p:nvSpPr>
          <p:spPr>
            <a:xfrm>
              <a:off x="8252959" y="5292344"/>
              <a:ext cx="317715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1FDC32A-15D9-0544-82B0-1E632250ECDD}"/>
              </a:ext>
            </a:extLst>
          </p:cNvPr>
          <p:cNvSpPr/>
          <p:nvPr/>
        </p:nvSpPr>
        <p:spPr>
          <a:xfrm>
            <a:off x="5061164" y="1702204"/>
            <a:ext cx="4858687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5"/>
                </a:solidFill>
                <a:latin typeface="Avenir Book" panose="02000503020000020003" pitchFamily="2" charset="0"/>
              </a:rPr>
              <a:t>Module A processes payments using Payment Processor B.</a:t>
            </a:r>
          </a:p>
          <a:p>
            <a:pPr algn="ctr"/>
            <a:endParaRPr lang="en-US" sz="1800" dirty="0">
              <a:solidFill>
                <a:schemeClr val="accent5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1800" dirty="0">
                <a:solidFill>
                  <a:schemeClr val="accent5"/>
                </a:solidFill>
                <a:latin typeface="Avenir Book" panose="02000503020000020003" pitchFamily="2" charset="0"/>
              </a:rPr>
              <a:t>If Processor B fails, the module tries Processor C instead, which is more expensive but always succeeds.</a:t>
            </a:r>
          </a:p>
          <a:p>
            <a:pPr algn="ctr"/>
            <a:endParaRPr lang="en-US" sz="1800" b="1" dirty="0">
              <a:solidFill>
                <a:schemeClr val="accent5"/>
              </a:solidFill>
              <a:latin typeface="Avenir Black" panose="02000503020000020003" pitchFamily="2" charset="0"/>
            </a:endParaRPr>
          </a:p>
          <a:p>
            <a:pPr algn="ctr"/>
            <a:r>
              <a:rPr lang="en-US" sz="1800" b="1" dirty="0">
                <a:solidFill>
                  <a:schemeClr val="accent1"/>
                </a:solidFill>
                <a:latin typeface="Avenir Black" panose="02000503020000020003" pitchFamily="2" charset="0"/>
              </a:rPr>
              <a:t>Does the module depend on Processor B?</a:t>
            </a:r>
          </a:p>
        </p:txBody>
      </p:sp>
    </p:spTree>
    <p:extLst>
      <p:ext uri="{BB962C8B-B14F-4D97-AF65-F5344CB8AC3E}">
        <p14:creationId xmlns:p14="http://schemas.microsoft.com/office/powerpoint/2010/main" val="17496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AFAFB73-48A1-404A-99AE-AF218703A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809" y="3763755"/>
            <a:ext cx="1149966" cy="689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F061B5-9C86-8548-ADB9-895D86EB9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114" y="3716534"/>
            <a:ext cx="743849" cy="3922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1B9035-C1BE-4A45-BE18-D158632BAB9E}"/>
              </a:ext>
            </a:extLst>
          </p:cNvPr>
          <p:cNvGrpSpPr/>
          <p:nvPr/>
        </p:nvGrpSpPr>
        <p:grpSpPr>
          <a:xfrm>
            <a:off x="7058360" y="1270653"/>
            <a:ext cx="2963334" cy="1381400"/>
            <a:chOff x="679128" y="2845525"/>
            <a:chExt cx="2963334" cy="138140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4BA4AAB5-6683-E940-9D32-89C509AB4BE6}"/>
                </a:ext>
              </a:extLst>
            </p:cNvPr>
            <p:cNvSpPr/>
            <p:nvPr/>
          </p:nvSpPr>
          <p:spPr>
            <a:xfrm>
              <a:off x="679128" y="2845525"/>
              <a:ext cx="2963334" cy="1381400"/>
            </a:xfrm>
            <a:prstGeom prst="round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6529475-23A7-6440-A6B2-EE219098C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6197" y="2886492"/>
              <a:ext cx="2319867" cy="121793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96A8C7E-AA17-F847-A73B-991C3253A9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0060" y="434513"/>
            <a:ext cx="5721640" cy="6843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FBAF9D1-5F61-8544-A360-9554CB6AF26F}"/>
              </a:ext>
            </a:extLst>
          </p:cNvPr>
          <p:cNvSpPr txBox="1">
            <a:spLocks/>
          </p:cNvSpPr>
          <p:nvPr/>
        </p:nvSpPr>
        <p:spPr>
          <a:xfrm>
            <a:off x="916197" y="456017"/>
            <a:ext cx="4660355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 err="1">
                <a:solidFill>
                  <a:schemeClr val="bg1"/>
                </a:solidFill>
                <a:latin typeface="Avenir Book" panose="02000503020000020003" pitchFamily="2" charset="0"/>
                <a:cs typeface="Arial Rounded MT Bold"/>
              </a:rPr>
              <a:t>A Fallback Example</a:t>
            </a:r>
            <a:endParaRPr lang="en-US" sz="3500" b="1" dirty="0">
              <a:solidFill>
                <a:schemeClr val="bg1"/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8B748-5136-4443-B5B8-5DEC5CB9A87D}"/>
              </a:ext>
            </a:extLst>
          </p:cNvPr>
          <p:cNvSpPr txBox="1"/>
          <p:nvPr/>
        </p:nvSpPr>
        <p:spPr>
          <a:xfrm>
            <a:off x="210604" y="2944062"/>
            <a:ext cx="5144357" cy="126188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endParaRPr lang="en-US">
              <a:solidFill>
                <a:schemeClr val="accent3">
                  <a:lumMod val="60000"/>
                  <a:lumOff val="40000"/>
                </a:schemeClr>
              </a:solidFill>
              <a:latin typeface="Monaco" pitchFamily="2" charset="77"/>
            </a:endParaRPr>
          </a:p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latin typeface="Monaco" pitchFamily="2" charset="77"/>
              </a:rPr>
              <a:t> Try</a:t>
            </a:r>
            <a:r>
              <a:rPr lang="en-US">
                <a:latin typeface="Monaco" pitchFamily="2" charset="77"/>
              </a:rPr>
              <a:t>:     </a:t>
            </a:r>
            <a:r>
              <a:rPr lang="en-US">
                <a:solidFill>
                  <a:schemeClr val="bg1"/>
                </a:solidFill>
                <a:latin typeface="Monaco" pitchFamily="2" charset="77"/>
              </a:rPr>
              <a:t>Send data to </a:t>
            </a:r>
            <a:r>
              <a:rPr lang="en-US">
                <a:solidFill>
                  <a:srgbClr val="92D050"/>
                </a:solidFill>
                <a:latin typeface="Monaco" pitchFamily="2" charset="77"/>
              </a:rPr>
              <a:t>USA</a:t>
            </a:r>
            <a:r>
              <a:rPr lang="en-US">
                <a:solidFill>
                  <a:schemeClr val="bg1"/>
                </a:solidFill>
                <a:latin typeface="Monaco" pitchFamily="2" charset="77"/>
              </a:rPr>
              <a:t> server </a:t>
            </a:r>
          </a:p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latin typeface="Monaco" pitchFamily="2" charset="77"/>
              </a:rPr>
              <a:t> If</a:t>
            </a:r>
            <a:r>
              <a:rPr lang="en-US">
                <a:latin typeface="Monaco" pitchFamily="2" charset="77"/>
              </a:rPr>
              <a:t> </a:t>
            </a:r>
            <a:r>
              <a:rPr lang="en-US">
                <a:solidFill>
                  <a:srgbClr val="FF0000"/>
                </a:solidFill>
                <a:latin typeface="Monaco" pitchFamily="2" charset="77"/>
              </a:rPr>
              <a:t>fail</a:t>
            </a:r>
            <a:r>
              <a:rPr lang="en-US">
                <a:latin typeface="Monaco" pitchFamily="2" charset="77"/>
              </a:rPr>
              <a:t>: </a:t>
            </a:r>
            <a:r>
              <a:rPr lang="en-US">
                <a:solidFill>
                  <a:schemeClr val="bg1"/>
                </a:solidFill>
                <a:latin typeface="Monaco" pitchFamily="2" charset="77"/>
              </a:rPr>
              <a:t>Send data to </a:t>
            </a:r>
            <a:r>
              <a:rPr lang="en-US">
                <a:solidFill>
                  <a:srgbClr val="00B0F0"/>
                </a:solidFill>
                <a:latin typeface="Monaco" pitchFamily="2" charset="77"/>
              </a:rPr>
              <a:t>EU </a:t>
            </a:r>
            <a:r>
              <a:rPr lang="en-US">
                <a:latin typeface="Monaco" pitchFamily="2" charset="77"/>
              </a:rPr>
              <a:t> </a:t>
            </a:r>
            <a:r>
              <a:rPr lang="en-US">
                <a:solidFill>
                  <a:schemeClr val="bg1"/>
                </a:solidFill>
                <a:latin typeface="Monaco" pitchFamily="2" charset="77"/>
              </a:rPr>
              <a:t>server</a:t>
            </a:r>
          </a:p>
          <a:p>
            <a:endParaRPr lang="en-US">
              <a:solidFill>
                <a:schemeClr val="bg1"/>
              </a:solidFill>
              <a:latin typeface="Monaco" pitchFamily="2" charset="77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8CBE12B-E016-1C44-94F0-E2132C87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045" y="4745859"/>
            <a:ext cx="1149966" cy="6899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C9AF77-4820-C747-B1A3-91B6CC34DC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4272" y="4745859"/>
            <a:ext cx="653612" cy="435741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AB99A5A-D10C-1846-861D-225814692162}"/>
              </a:ext>
            </a:extLst>
          </p:cNvPr>
          <p:cNvSpPr/>
          <p:nvPr/>
        </p:nvSpPr>
        <p:spPr>
          <a:xfrm>
            <a:off x="5826461" y="3479223"/>
            <a:ext cx="2256504" cy="1139992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C5CEE82-A2BD-0A44-BC43-CEDE3125744B}"/>
              </a:ext>
            </a:extLst>
          </p:cNvPr>
          <p:cNvSpPr/>
          <p:nvPr/>
        </p:nvSpPr>
        <p:spPr>
          <a:xfrm>
            <a:off x="8540027" y="4520853"/>
            <a:ext cx="2256504" cy="1139992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4BD9B84-A69D-EF42-90B7-4F42D4DC6B41}"/>
              </a:ext>
            </a:extLst>
          </p:cNvPr>
          <p:cNvCxnSpPr>
            <a:stCxn id="34" idx="2"/>
            <a:endCxn id="38" idx="0"/>
          </p:cNvCxnSpPr>
          <p:nvPr/>
        </p:nvCxnSpPr>
        <p:spPr>
          <a:xfrm flipH="1">
            <a:off x="6954713" y="2652053"/>
            <a:ext cx="1585314" cy="827170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78C0BFC-2323-5B42-A8A3-7B7618D7D7BD}"/>
              </a:ext>
            </a:extLst>
          </p:cNvPr>
          <p:cNvCxnSpPr>
            <a:cxnSpLocks/>
            <a:stCxn id="34" idx="2"/>
            <a:endCxn id="40" idx="0"/>
          </p:cNvCxnSpPr>
          <p:nvPr/>
        </p:nvCxnSpPr>
        <p:spPr>
          <a:xfrm>
            <a:off x="8540027" y="2652053"/>
            <a:ext cx="1128252" cy="1868800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F13C258-4B07-194F-82B5-ED9C1228E4B8}"/>
              </a:ext>
            </a:extLst>
          </p:cNvPr>
          <p:cNvSpPr/>
          <p:nvPr/>
        </p:nvSpPr>
        <p:spPr>
          <a:xfrm>
            <a:off x="5714289" y="2678276"/>
            <a:ext cx="2842843" cy="3352283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E918008-5226-1348-A899-DEBD30F6E423}"/>
              </a:ext>
            </a:extLst>
          </p:cNvPr>
          <p:cNvSpPr/>
          <p:nvPr/>
        </p:nvSpPr>
        <p:spPr>
          <a:xfrm>
            <a:off x="8525290" y="2667133"/>
            <a:ext cx="2791019" cy="354883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7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1B9035-C1BE-4A45-BE18-D158632BAB9E}"/>
              </a:ext>
            </a:extLst>
          </p:cNvPr>
          <p:cNvGrpSpPr/>
          <p:nvPr/>
        </p:nvGrpSpPr>
        <p:grpSpPr>
          <a:xfrm>
            <a:off x="7058360" y="1270653"/>
            <a:ext cx="2963334" cy="1381400"/>
            <a:chOff x="679128" y="2845525"/>
            <a:chExt cx="2963334" cy="138140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4BA4AAB5-6683-E940-9D32-89C509AB4BE6}"/>
                </a:ext>
              </a:extLst>
            </p:cNvPr>
            <p:cNvSpPr/>
            <p:nvPr/>
          </p:nvSpPr>
          <p:spPr>
            <a:xfrm>
              <a:off x="679128" y="2845525"/>
              <a:ext cx="2963334" cy="1381400"/>
            </a:xfrm>
            <a:prstGeom prst="round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6529475-23A7-6440-A6B2-EE219098C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6197" y="2886492"/>
              <a:ext cx="2319867" cy="121793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96A8C7E-AA17-F847-A73B-991C3253A9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0060" y="434513"/>
            <a:ext cx="5721640" cy="6843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FBAF9D1-5F61-8544-A360-9554CB6AF26F}"/>
              </a:ext>
            </a:extLst>
          </p:cNvPr>
          <p:cNvSpPr txBox="1">
            <a:spLocks/>
          </p:cNvSpPr>
          <p:nvPr/>
        </p:nvSpPr>
        <p:spPr>
          <a:xfrm>
            <a:off x="916197" y="456017"/>
            <a:ext cx="4660355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 err="1">
                <a:solidFill>
                  <a:schemeClr val="bg1"/>
                </a:solidFill>
                <a:latin typeface="Avenir Book" panose="02000503020000020003" pitchFamily="2" charset="0"/>
                <a:cs typeface="Arial Rounded MT Bold"/>
              </a:rPr>
              <a:t>A Fallback Example</a:t>
            </a:r>
            <a:endParaRPr lang="en-US" sz="3500" b="1" dirty="0">
              <a:solidFill>
                <a:schemeClr val="bg1"/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8B748-5136-4443-B5B8-5DEC5CB9A87D}"/>
              </a:ext>
            </a:extLst>
          </p:cNvPr>
          <p:cNvSpPr txBox="1"/>
          <p:nvPr/>
        </p:nvSpPr>
        <p:spPr>
          <a:xfrm>
            <a:off x="210604" y="2944062"/>
            <a:ext cx="5144357" cy="126188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endParaRPr lang="en-US">
              <a:solidFill>
                <a:schemeClr val="accent3">
                  <a:lumMod val="60000"/>
                  <a:lumOff val="40000"/>
                </a:schemeClr>
              </a:solidFill>
              <a:latin typeface="Monaco" pitchFamily="2" charset="77"/>
            </a:endParaRPr>
          </a:p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latin typeface="Monaco" pitchFamily="2" charset="77"/>
              </a:rPr>
              <a:t> Try</a:t>
            </a:r>
            <a:r>
              <a:rPr lang="en-US">
                <a:latin typeface="Monaco" pitchFamily="2" charset="77"/>
              </a:rPr>
              <a:t>:     </a:t>
            </a:r>
            <a:r>
              <a:rPr lang="en-US">
                <a:solidFill>
                  <a:schemeClr val="bg1"/>
                </a:solidFill>
                <a:latin typeface="Monaco" pitchFamily="2" charset="77"/>
              </a:rPr>
              <a:t>Send data to </a:t>
            </a:r>
            <a:r>
              <a:rPr lang="en-US">
                <a:solidFill>
                  <a:srgbClr val="92D050"/>
                </a:solidFill>
                <a:latin typeface="Monaco" pitchFamily="2" charset="77"/>
              </a:rPr>
              <a:t>USA</a:t>
            </a:r>
            <a:r>
              <a:rPr lang="en-US">
                <a:solidFill>
                  <a:schemeClr val="bg1"/>
                </a:solidFill>
                <a:latin typeface="Monaco" pitchFamily="2" charset="77"/>
              </a:rPr>
              <a:t> server </a:t>
            </a:r>
          </a:p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latin typeface="Monaco" pitchFamily="2" charset="77"/>
              </a:rPr>
              <a:t> If</a:t>
            </a:r>
            <a:r>
              <a:rPr lang="en-US">
                <a:latin typeface="Monaco" pitchFamily="2" charset="77"/>
              </a:rPr>
              <a:t> </a:t>
            </a:r>
            <a:r>
              <a:rPr lang="en-US">
                <a:solidFill>
                  <a:srgbClr val="FF0000"/>
                </a:solidFill>
                <a:latin typeface="Monaco" pitchFamily="2" charset="77"/>
              </a:rPr>
              <a:t>fail</a:t>
            </a:r>
            <a:r>
              <a:rPr lang="en-US">
                <a:latin typeface="Monaco" pitchFamily="2" charset="77"/>
              </a:rPr>
              <a:t>: </a:t>
            </a:r>
            <a:r>
              <a:rPr lang="en-US">
                <a:solidFill>
                  <a:schemeClr val="bg1"/>
                </a:solidFill>
                <a:latin typeface="Monaco" pitchFamily="2" charset="77"/>
              </a:rPr>
              <a:t>Send data to </a:t>
            </a:r>
            <a:r>
              <a:rPr lang="en-US">
                <a:solidFill>
                  <a:srgbClr val="00B0F0"/>
                </a:solidFill>
                <a:latin typeface="Monaco" pitchFamily="2" charset="77"/>
              </a:rPr>
              <a:t>EU </a:t>
            </a:r>
            <a:r>
              <a:rPr lang="en-US">
                <a:latin typeface="Monaco" pitchFamily="2" charset="77"/>
              </a:rPr>
              <a:t> </a:t>
            </a:r>
            <a:r>
              <a:rPr lang="en-US">
                <a:solidFill>
                  <a:schemeClr val="bg1"/>
                </a:solidFill>
                <a:latin typeface="Monaco" pitchFamily="2" charset="77"/>
              </a:rPr>
              <a:t>server</a:t>
            </a:r>
          </a:p>
          <a:p>
            <a:endParaRPr lang="en-US">
              <a:solidFill>
                <a:schemeClr val="bg1"/>
              </a:solidFill>
              <a:latin typeface="Monaco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4ECC3A-E7ED-A149-9C68-76A9A60DA214}"/>
              </a:ext>
            </a:extLst>
          </p:cNvPr>
          <p:cNvSpPr txBox="1"/>
          <p:nvPr/>
        </p:nvSpPr>
        <p:spPr>
          <a:xfrm>
            <a:off x="1348004" y="5352081"/>
            <a:ext cx="504388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Avenir Roman" panose="02000503020000020003" pitchFamily="2" charset="0"/>
              </a:rPr>
              <a:t>Actual run: It did send data to the US server.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F7BD63-1D4C-D444-8075-A5E4D9CE5A05}"/>
              </a:ext>
            </a:extLst>
          </p:cNvPr>
          <p:cNvSpPr txBox="1"/>
          <p:nvPr/>
        </p:nvSpPr>
        <p:spPr>
          <a:xfrm>
            <a:off x="1318508" y="5863446"/>
            <a:ext cx="6125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50000"/>
                  </a:schemeClr>
                </a:solidFill>
                <a:latin typeface="Avenir Roman" panose="02000503020000020003" pitchFamily="2" charset="0"/>
              </a:rPr>
              <a:t>Did its success depend on the US server?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AB99A5A-D10C-1846-861D-225814692162}"/>
              </a:ext>
            </a:extLst>
          </p:cNvPr>
          <p:cNvSpPr/>
          <p:nvPr/>
        </p:nvSpPr>
        <p:spPr>
          <a:xfrm>
            <a:off x="5826461" y="3479223"/>
            <a:ext cx="2256504" cy="1139992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4BD9B84-A69D-EF42-90B7-4F42D4DC6B41}"/>
              </a:ext>
            </a:extLst>
          </p:cNvPr>
          <p:cNvCxnSpPr>
            <a:stCxn id="34" idx="2"/>
            <a:endCxn id="38" idx="0"/>
          </p:cNvCxnSpPr>
          <p:nvPr/>
        </p:nvCxnSpPr>
        <p:spPr>
          <a:xfrm flipH="1">
            <a:off x="6954713" y="2652053"/>
            <a:ext cx="1585314" cy="827170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F02960-708D-134F-8EBB-53E1823B6914}"/>
              </a:ext>
            </a:extLst>
          </p:cNvPr>
          <p:cNvCxnSpPr/>
          <p:nvPr/>
        </p:nvCxnSpPr>
        <p:spPr>
          <a:xfrm flipH="1">
            <a:off x="6955970" y="2651121"/>
            <a:ext cx="1585314" cy="82717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5C18EE0-7CCF-3243-9909-F75D9BAFE692}"/>
              </a:ext>
            </a:extLst>
          </p:cNvPr>
          <p:cNvSpPr/>
          <p:nvPr/>
        </p:nvSpPr>
        <p:spPr>
          <a:xfrm>
            <a:off x="8540027" y="4520853"/>
            <a:ext cx="2256504" cy="1139992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AC45573-4C1D-B447-9500-B61E818943BF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8540027" y="2652053"/>
            <a:ext cx="1128252" cy="1868800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F5790F14-E8AA-B94A-AD01-3DE10692D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809" y="3763755"/>
            <a:ext cx="1149966" cy="6899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C7E43B-F58A-CB43-B084-0032F0BE7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9114" y="3716534"/>
            <a:ext cx="743849" cy="3922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0F4BAD-65B8-3B45-BAF0-DE1992808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045" y="4745859"/>
            <a:ext cx="1149966" cy="6899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3C5911-9583-2943-978F-CBFA01CAA2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4272" y="4745859"/>
            <a:ext cx="653612" cy="43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70796DEB-ED33-1147-9313-8A2F3F5C458E}"/>
              </a:ext>
            </a:extLst>
          </p:cNvPr>
          <p:cNvSpPr txBox="1"/>
          <p:nvPr/>
        </p:nvSpPr>
        <p:spPr>
          <a:xfrm>
            <a:off x="10693773" y="4701541"/>
            <a:ext cx="12204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Wet</a:t>
            </a:r>
            <a:r>
              <a:rPr lang="en-US" dirty="0"/>
              <a:t> Grass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BFF0522-5570-F646-BEF4-3A80E8F3CB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19" r="15019"/>
          <a:stretch/>
        </p:blipFill>
        <p:spPr>
          <a:xfrm>
            <a:off x="9751773" y="564775"/>
            <a:ext cx="1780508" cy="16924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DA1D620-454D-5946-973F-D63A2C0FFC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08416" y="5114022"/>
            <a:ext cx="2067221" cy="13747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778D2-1DAA-534C-940E-53F50016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36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9F200D-E2BC-8D4C-B681-49054BCD43AA}"/>
              </a:ext>
            </a:extLst>
          </p:cNvPr>
          <p:cNvGrpSpPr/>
          <p:nvPr/>
        </p:nvGrpSpPr>
        <p:grpSpPr>
          <a:xfrm>
            <a:off x="7033228" y="236030"/>
            <a:ext cx="3918338" cy="4932246"/>
            <a:chOff x="7033228" y="180053"/>
            <a:chExt cx="3918338" cy="49322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5B82900-634E-B54A-9C8F-17648989B20F}"/>
                </a:ext>
              </a:extLst>
            </p:cNvPr>
            <p:cNvSpPr txBox="1"/>
            <p:nvPr/>
          </p:nvSpPr>
          <p:spPr>
            <a:xfrm>
              <a:off x="10332486" y="180053"/>
              <a:ext cx="61908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Rain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5D0E22-8FC1-0F48-B6ED-68621FFB744B}"/>
                </a:ext>
              </a:extLst>
            </p:cNvPr>
            <p:cNvSpPr txBox="1"/>
            <p:nvPr/>
          </p:nvSpPr>
          <p:spPr>
            <a:xfrm>
              <a:off x="7310148" y="2429645"/>
              <a:ext cx="106792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Sprinkler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EF093B-7CA0-8549-A06D-7D7ED9ED3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75" t="20980" r="51350" b="42549"/>
            <a:stretch/>
          </p:blipFill>
          <p:spPr>
            <a:xfrm>
              <a:off x="7033228" y="2833581"/>
              <a:ext cx="2718545" cy="148284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E02ECBC-5E2A-0E47-B1F0-2006583CF77C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 flipH="1">
              <a:off x="8392501" y="2257192"/>
              <a:ext cx="1359272" cy="576389"/>
            </a:xfrm>
            <a:prstGeom prst="straightConnector1">
              <a:avLst/>
            </a:prstGeom>
            <a:ln w="571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3E954A-89EF-E742-AF8D-3ECEADCB6F3C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8392501" y="4316424"/>
              <a:ext cx="2249526" cy="795875"/>
            </a:xfrm>
            <a:prstGeom prst="straightConnector1">
              <a:avLst/>
            </a:prstGeom>
            <a:ln w="571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D0E792-3091-2545-A3EA-9FA00190A6B6}"/>
                </a:ext>
              </a:extLst>
            </p:cNvPr>
            <p:cNvCxnSpPr>
              <a:cxnSpLocks/>
            </p:cNvCxnSpPr>
            <p:nvPr/>
          </p:nvCxnSpPr>
          <p:spPr>
            <a:xfrm>
              <a:off x="10642027" y="2257192"/>
              <a:ext cx="0" cy="2855107"/>
            </a:xfrm>
            <a:prstGeom prst="straightConnector1">
              <a:avLst/>
            </a:prstGeom>
            <a:ln w="571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23C84E6-A898-B848-A89D-EAA62826B379}"/>
              </a:ext>
            </a:extLst>
          </p:cNvPr>
          <p:cNvSpPr txBox="1"/>
          <p:nvPr/>
        </p:nvSpPr>
        <p:spPr>
          <a:xfrm>
            <a:off x="7033228" y="635963"/>
            <a:ext cx="2562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”If no rain,</a:t>
            </a:r>
          </a:p>
          <a:p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 turn on sprinkler.”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466A3F-FCF3-B147-8865-F0BE68E7FF09}"/>
              </a:ext>
            </a:extLst>
          </p:cNvPr>
          <p:cNvCxnSpPr>
            <a:cxnSpLocks/>
          </p:cNvCxnSpPr>
          <p:nvPr/>
        </p:nvCxnSpPr>
        <p:spPr>
          <a:xfrm>
            <a:off x="2510646" y="1752551"/>
            <a:ext cx="1334220" cy="1767725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7A0314B-1CE7-E546-B79A-6A3BD7A086CE}"/>
              </a:ext>
            </a:extLst>
          </p:cNvPr>
          <p:cNvCxnSpPr>
            <a:cxnSpLocks/>
          </p:cNvCxnSpPr>
          <p:nvPr/>
        </p:nvCxnSpPr>
        <p:spPr>
          <a:xfrm>
            <a:off x="861977" y="1716311"/>
            <a:ext cx="145193" cy="4291868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365630-2611-5B47-AAAA-71A5B4A1FEBE}"/>
              </a:ext>
            </a:extLst>
          </p:cNvPr>
          <p:cNvCxnSpPr>
            <a:cxnSpLocks/>
            <a:endCxn id="71" idx="0"/>
          </p:cNvCxnSpPr>
          <p:nvPr/>
        </p:nvCxnSpPr>
        <p:spPr>
          <a:xfrm flipH="1">
            <a:off x="2466815" y="4743476"/>
            <a:ext cx="1162314" cy="1264703"/>
          </a:xfrm>
          <a:prstGeom prst="straightConnector1">
            <a:avLst/>
          </a:prstGeom>
          <a:ln w="57150" cmpd="sng">
            <a:solidFill>
              <a:schemeClr val="accent4">
                <a:lumMod val="50000"/>
              </a:schemeClr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7B9675D-7887-1140-B98B-E7102E95FA8D}"/>
              </a:ext>
            </a:extLst>
          </p:cNvPr>
          <p:cNvSpPr txBox="1"/>
          <p:nvPr/>
        </p:nvSpPr>
        <p:spPr>
          <a:xfrm>
            <a:off x="3110629" y="1904349"/>
            <a:ext cx="2385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“If US server fails,</a:t>
            </a:r>
          </a:p>
          <a:p>
            <a:pPr algn="r"/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 try EU.”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E12921-7C52-D34D-8512-3E3C7EE58669}"/>
              </a:ext>
            </a:extLst>
          </p:cNvPr>
          <p:cNvSpPr/>
          <p:nvPr/>
        </p:nvSpPr>
        <p:spPr>
          <a:xfrm>
            <a:off x="6281118" y="-101694"/>
            <a:ext cx="5251163" cy="297203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5E1B24-89DB-C149-B3DC-82F4F86B5E35}"/>
              </a:ext>
            </a:extLst>
          </p:cNvPr>
          <p:cNvSpPr/>
          <p:nvPr/>
        </p:nvSpPr>
        <p:spPr>
          <a:xfrm>
            <a:off x="6149985" y="2857354"/>
            <a:ext cx="5236884" cy="425629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D05CB2D-8ED8-E049-A85F-B5CB555094FB}"/>
              </a:ext>
            </a:extLst>
          </p:cNvPr>
          <p:cNvSpPr/>
          <p:nvPr/>
        </p:nvSpPr>
        <p:spPr>
          <a:xfrm>
            <a:off x="11386869" y="4200975"/>
            <a:ext cx="5236884" cy="425629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FF407E-E152-7E4F-BCBC-621FAA73B0F6}"/>
              </a:ext>
            </a:extLst>
          </p:cNvPr>
          <p:cNvGrpSpPr/>
          <p:nvPr/>
        </p:nvGrpSpPr>
        <p:grpSpPr>
          <a:xfrm>
            <a:off x="5609462" y="3067172"/>
            <a:ext cx="782587" cy="1041063"/>
            <a:chOff x="5439618" y="3067172"/>
            <a:chExt cx="782587" cy="104106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AEADF9-FCCF-FA47-8FCB-6F3ACDF5A1BE}"/>
                </a:ext>
              </a:extLst>
            </p:cNvPr>
            <p:cNvSpPr txBox="1"/>
            <p:nvPr/>
          </p:nvSpPr>
          <p:spPr>
            <a:xfrm>
              <a:off x="5439618" y="3067172"/>
              <a:ext cx="782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=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CBECDB9-06D5-2C43-9458-CB2894256414}"/>
                </a:ext>
              </a:extLst>
            </p:cNvPr>
            <p:cNvSpPr txBox="1"/>
            <p:nvPr/>
          </p:nvSpPr>
          <p:spPr>
            <a:xfrm>
              <a:off x="5439618" y="3079872"/>
              <a:ext cx="782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=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ECF683F-8913-0E4B-A972-75B565C7D1CF}"/>
                </a:ext>
              </a:extLst>
            </p:cNvPr>
            <p:cNvSpPr txBox="1"/>
            <p:nvPr/>
          </p:nvSpPr>
          <p:spPr>
            <a:xfrm>
              <a:off x="5439618" y="3092572"/>
              <a:ext cx="782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=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BD8E237-BE8F-9941-88C6-BE862FC1D235}"/>
              </a:ext>
            </a:extLst>
          </p:cNvPr>
          <p:cNvGrpSpPr/>
          <p:nvPr/>
        </p:nvGrpSpPr>
        <p:grpSpPr>
          <a:xfrm>
            <a:off x="1365735" y="8316003"/>
            <a:ext cx="2256504" cy="1139992"/>
            <a:chOff x="432309" y="3697513"/>
            <a:chExt cx="2256504" cy="113999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4EF0CE8-6219-DF4F-BFD3-FCAA12E3A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257" y="3922519"/>
              <a:ext cx="1149966" cy="68998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432ADA3-BD95-944D-A70F-CE1C77FC5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0561" y="4009403"/>
              <a:ext cx="979023" cy="516212"/>
            </a:xfrm>
            <a:prstGeom prst="rect">
              <a:avLst/>
            </a:prstGeom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606992E-3B9E-6944-9FBF-D938D8336B16}"/>
                </a:ext>
              </a:extLst>
            </p:cNvPr>
            <p:cNvSpPr/>
            <p:nvPr/>
          </p:nvSpPr>
          <p:spPr>
            <a:xfrm>
              <a:off x="432309" y="3697513"/>
              <a:ext cx="2256504" cy="1139992"/>
            </a:xfrm>
            <a:prstGeom prst="round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EBE91E-5A2F-824E-810D-1DFCDBB738C4}"/>
              </a:ext>
            </a:extLst>
          </p:cNvPr>
          <p:cNvGrpSpPr/>
          <p:nvPr/>
        </p:nvGrpSpPr>
        <p:grpSpPr>
          <a:xfrm>
            <a:off x="4872503" y="10833389"/>
            <a:ext cx="2256504" cy="1139992"/>
            <a:chOff x="3356897" y="4715152"/>
            <a:chExt cx="2256504" cy="113999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2141C05-AD95-0342-B177-71FFC37C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5893" y="4964149"/>
              <a:ext cx="1149966" cy="68998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890569B-41FB-2548-9860-6D4CDB012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69011" y="4964149"/>
              <a:ext cx="909333" cy="606222"/>
            </a:xfrm>
            <a:prstGeom prst="rect">
              <a:avLst/>
            </a:prstGeom>
          </p:spPr>
        </p:pic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A08CE971-9864-DF47-AD55-FD5867BCC68F}"/>
                </a:ext>
              </a:extLst>
            </p:cNvPr>
            <p:cNvSpPr/>
            <p:nvPr/>
          </p:nvSpPr>
          <p:spPr>
            <a:xfrm>
              <a:off x="3356897" y="4715152"/>
              <a:ext cx="2256504" cy="1139992"/>
            </a:xfrm>
            <a:prstGeom prst="round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9C8731C-0621-F847-BD41-973AE18804F0}"/>
              </a:ext>
            </a:extLst>
          </p:cNvPr>
          <p:cNvCxnSpPr>
            <a:cxnSpLocks/>
            <a:stCxn id="49" idx="3"/>
            <a:endCxn id="53" idx="0"/>
          </p:cNvCxnSpPr>
          <p:nvPr/>
        </p:nvCxnSpPr>
        <p:spPr>
          <a:xfrm>
            <a:off x="3622239" y="8885999"/>
            <a:ext cx="2378516" cy="1947390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1E3DD590-9D68-BE47-B022-02818A3C7099}"/>
              </a:ext>
            </a:extLst>
          </p:cNvPr>
          <p:cNvSpPr txBox="1"/>
          <p:nvPr/>
        </p:nvSpPr>
        <p:spPr>
          <a:xfrm>
            <a:off x="1459560" y="13004220"/>
            <a:ext cx="25727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Sending data succeeded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2C7BA61-B7AC-9B43-95B0-15C5D722E51D}"/>
              </a:ext>
            </a:extLst>
          </p:cNvPr>
          <p:cNvCxnSpPr>
            <a:cxnSpLocks/>
            <a:stCxn id="49" idx="2"/>
            <a:endCxn id="72" idx="0"/>
          </p:cNvCxnSpPr>
          <p:nvPr/>
        </p:nvCxnSpPr>
        <p:spPr>
          <a:xfrm>
            <a:off x="2493987" y="9455995"/>
            <a:ext cx="251951" cy="3548225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87460F0-0CF4-5C43-B552-6C88B6F0116C}"/>
              </a:ext>
            </a:extLst>
          </p:cNvPr>
          <p:cNvCxnSpPr>
            <a:cxnSpLocks/>
            <a:stCxn id="53" idx="2"/>
            <a:endCxn id="72" idx="3"/>
          </p:cNvCxnSpPr>
          <p:nvPr/>
        </p:nvCxnSpPr>
        <p:spPr>
          <a:xfrm flipH="1">
            <a:off x="4032316" y="11973381"/>
            <a:ext cx="1968439" cy="1223200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C5F820F-03DD-1440-A0B8-13C453EF8DDC}"/>
              </a:ext>
            </a:extLst>
          </p:cNvPr>
          <p:cNvGrpSpPr/>
          <p:nvPr/>
        </p:nvGrpSpPr>
        <p:grpSpPr>
          <a:xfrm>
            <a:off x="1257693" y="3561880"/>
            <a:ext cx="4009887" cy="1139992"/>
            <a:chOff x="358912" y="5287354"/>
            <a:chExt cx="4009887" cy="113999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4F52052-248A-DB45-A76D-4C862479BC02}"/>
                </a:ext>
              </a:extLst>
            </p:cNvPr>
            <p:cNvGrpSpPr/>
            <p:nvPr/>
          </p:nvGrpSpPr>
          <p:grpSpPr>
            <a:xfrm>
              <a:off x="358912" y="5287354"/>
              <a:ext cx="4009887" cy="1139992"/>
              <a:chOff x="3356896" y="4715152"/>
              <a:chExt cx="4009887" cy="113999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DE92DD9-77E9-1A41-A4D6-FAB453AFE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36024" y="5027886"/>
                <a:ext cx="1149966" cy="68998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A42B99A-0FAB-2342-949E-AA3BF74C0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34981" y="4999925"/>
                <a:ext cx="651398" cy="434265"/>
              </a:xfrm>
              <a:prstGeom prst="rect">
                <a:avLst/>
              </a:prstGeom>
            </p:spPr>
          </p:pic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E76287E7-610B-164F-BFC0-B6A51801CC4D}"/>
                  </a:ext>
                </a:extLst>
              </p:cNvPr>
              <p:cNvSpPr/>
              <p:nvPr/>
            </p:nvSpPr>
            <p:spPr>
              <a:xfrm>
                <a:off x="3356896" y="4715152"/>
                <a:ext cx="4009887" cy="1139992"/>
              </a:xfrm>
              <a:prstGeom prst="roundRect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972618C-1BEA-D740-B3E6-D49D355F8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5887" y="5524006"/>
              <a:ext cx="1252712" cy="657673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3B37847-1A7B-B64F-9CEB-02E45D1AB10A}"/>
              </a:ext>
            </a:extLst>
          </p:cNvPr>
          <p:cNvSpPr txBox="1"/>
          <p:nvPr/>
        </p:nvSpPr>
        <p:spPr>
          <a:xfrm>
            <a:off x="512860" y="6008179"/>
            <a:ext cx="3907909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Sending data succeeded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69D9BDA-978E-FD41-9271-44A5C058998E}"/>
              </a:ext>
            </a:extLst>
          </p:cNvPr>
          <p:cNvGrpSpPr/>
          <p:nvPr/>
        </p:nvGrpSpPr>
        <p:grpSpPr>
          <a:xfrm>
            <a:off x="259770" y="564515"/>
            <a:ext cx="4076007" cy="1139992"/>
            <a:chOff x="259770" y="564515"/>
            <a:chExt cx="4076007" cy="113999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E08E905-1528-0A4A-A8BD-2D41703E0469}"/>
                </a:ext>
              </a:extLst>
            </p:cNvPr>
            <p:cNvGrpSpPr/>
            <p:nvPr/>
          </p:nvGrpSpPr>
          <p:grpSpPr>
            <a:xfrm>
              <a:off x="259770" y="564515"/>
              <a:ext cx="4076007" cy="1139992"/>
              <a:chOff x="1659789" y="3034504"/>
              <a:chExt cx="4076007" cy="113999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263C7F6-17D0-CD4E-BC76-E6552EB3CB5C}"/>
                  </a:ext>
                </a:extLst>
              </p:cNvPr>
              <p:cNvGrpSpPr/>
              <p:nvPr/>
            </p:nvGrpSpPr>
            <p:grpSpPr>
              <a:xfrm>
                <a:off x="1659789" y="3034504"/>
                <a:ext cx="4076007" cy="1139992"/>
                <a:chOff x="-483276" y="3697513"/>
                <a:chExt cx="4076007" cy="1139992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F90ECBD5-B766-B44B-AF2E-55D6A2069C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25345" y="3985855"/>
                  <a:ext cx="1036852" cy="622111"/>
                </a:xfrm>
                <a:prstGeom prst="rect">
                  <a:avLst/>
                </a:prstGeom>
              </p:spPr>
            </p:pic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F1E2A294-F6E9-B24F-BD3C-75ABCB3EA8BF}"/>
                    </a:ext>
                  </a:extLst>
                </p:cNvPr>
                <p:cNvSpPr/>
                <p:nvPr/>
              </p:nvSpPr>
              <p:spPr>
                <a:xfrm>
                  <a:off x="-483276" y="3697513"/>
                  <a:ext cx="4076007" cy="1139992"/>
                </a:xfrm>
                <a:prstGeom prst="roundRect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2A5A616-81EB-5F43-B25C-F2ADE6865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1055" y="3231412"/>
                <a:ext cx="1252712" cy="657673"/>
              </a:xfrm>
              <a:prstGeom prst="rect">
                <a:avLst/>
              </a:prstGeom>
            </p:spPr>
          </p:pic>
        </p:grpSp>
        <p:sp>
          <p:nvSpPr>
            <p:cNvPr id="69" name="Right Arrow 68">
              <a:extLst>
                <a:ext uri="{FF2B5EF4-FFF2-40B4-BE49-F238E27FC236}">
                  <a16:creationId xmlns:a16="http://schemas.microsoft.com/office/drawing/2014/main" id="{45715A4F-1551-2247-8AFA-6D2C8AD6C27B}"/>
                </a:ext>
              </a:extLst>
            </p:cNvPr>
            <p:cNvSpPr/>
            <p:nvPr/>
          </p:nvSpPr>
          <p:spPr>
            <a:xfrm>
              <a:off x="1783748" y="916691"/>
              <a:ext cx="683066" cy="378709"/>
            </a:xfrm>
            <a:prstGeom prst="rightArrow">
              <a:avLst/>
            </a:prstGeom>
            <a:solidFill>
              <a:schemeClr val="accent4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ight Arrow 74">
            <a:extLst>
              <a:ext uri="{FF2B5EF4-FFF2-40B4-BE49-F238E27FC236}">
                <a16:creationId xmlns:a16="http://schemas.microsoft.com/office/drawing/2014/main" id="{CA89A0C2-3A10-B648-80D0-2F7E0EF23B68}"/>
              </a:ext>
            </a:extLst>
          </p:cNvPr>
          <p:cNvSpPr/>
          <p:nvPr/>
        </p:nvSpPr>
        <p:spPr>
          <a:xfrm>
            <a:off x="2770807" y="3938013"/>
            <a:ext cx="682566" cy="378709"/>
          </a:xfrm>
          <a:prstGeom prst="rightArrow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9838BD65-1F2E-B54A-AF9A-7200ABACF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467" y="804813"/>
            <a:ext cx="743849" cy="39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E0B039-CB3B-A34A-9A28-1E6B9690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4550" y="1306594"/>
            <a:ext cx="7962899" cy="45368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1E67D0-5FD8-0342-9071-11E028E7B21B}"/>
              </a:ext>
            </a:extLst>
          </p:cNvPr>
          <p:cNvSpPr txBox="1"/>
          <p:nvPr/>
        </p:nvSpPr>
        <p:spPr>
          <a:xfrm rot="3143440">
            <a:off x="3132427" y="2915211"/>
            <a:ext cx="19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Properties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271666-4649-AD4C-964E-8EA31C685BA8}"/>
              </a:ext>
            </a:extLst>
          </p:cNvPr>
          <p:cNvSpPr txBox="1"/>
          <p:nvPr/>
        </p:nvSpPr>
        <p:spPr>
          <a:xfrm>
            <a:off x="5629320" y="1346691"/>
            <a:ext cx="19223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Avenir Book" panose="02000503020000020003" pitchFamily="2" charset="0"/>
              </a:rPr>
              <a:t>Semantics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BAA675-ED58-7841-B2CE-DF5DD11CF222}"/>
              </a:ext>
            </a:extLst>
          </p:cNvPr>
          <p:cNvSpPr txBox="1"/>
          <p:nvPr/>
        </p:nvSpPr>
        <p:spPr>
          <a:xfrm rot="18450159">
            <a:off x="5887157" y="3570958"/>
            <a:ext cx="34969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Permitted Changes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220E02-C50E-EA4F-A19C-4488017A023B}"/>
              </a:ext>
            </a:extLst>
          </p:cNvPr>
          <p:cNvSpPr txBox="1"/>
          <p:nvPr/>
        </p:nvSpPr>
        <p:spPr>
          <a:xfrm>
            <a:off x="4819849" y="2256968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Dependence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900D4-CD79-4749-BD74-A0899004FF6C}"/>
              </a:ext>
            </a:extLst>
          </p:cNvPr>
          <p:cNvSpPr txBox="1"/>
          <p:nvPr/>
        </p:nvSpPr>
        <p:spPr>
          <a:xfrm>
            <a:off x="5044557" y="3078152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Causation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8EE6C5-509D-0E4C-82DB-1D6444901F84}"/>
              </a:ext>
            </a:extLst>
          </p:cNvPr>
          <p:cNvSpPr txBox="1"/>
          <p:nvPr/>
        </p:nvSpPr>
        <p:spPr>
          <a:xfrm>
            <a:off x="5784856" y="2662517"/>
            <a:ext cx="457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21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167B7E-4393-2840-9282-8D8CBE9AB9F4}"/>
              </a:ext>
            </a:extLst>
          </p:cNvPr>
          <p:cNvSpPr/>
          <p:nvPr/>
        </p:nvSpPr>
        <p:spPr>
          <a:xfrm>
            <a:off x="-1" y="4731111"/>
            <a:ext cx="5809957" cy="6804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F0DCD-516E-814D-B988-752A4F9E9FE4}"/>
              </a:ext>
            </a:extLst>
          </p:cNvPr>
          <p:cNvSpPr/>
          <p:nvPr/>
        </p:nvSpPr>
        <p:spPr>
          <a:xfrm>
            <a:off x="773723" y="942535"/>
            <a:ext cx="2777131" cy="907447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11DBD1-63E8-B340-997A-A6D4A382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38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1D4EEB-1AA9-6F4D-B368-0CDA94A29C93}"/>
              </a:ext>
            </a:extLst>
          </p:cNvPr>
          <p:cNvGrpSpPr/>
          <p:nvPr/>
        </p:nvGrpSpPr>
        <p:grpSpPr>
          <a:xfrm>
            <a:off x="5928390" y="1110838"/>
            <a:ext cx="5954628" cy="3392617"/>
            <a:chOff x="2114550" y="1014585"/>
            <a:chExt cx="7962899" cy="45368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DC41B7-AFB3-EF42-A956-6AA8C6A1C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114550" y="1014585"/>
              <a:ext cx="7962899" cy="453681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80AAC8-066F-0B45-8196-B930E731D450}"/>
                </a:ext>
              </a:extLst>
            </p:cNvPr>
            <p:cNvSpPr txBox="1"/>
            <p:nvPr/>
          </p:nvSpPr>
          <p:spPr>
            <a:xfrm rot="3143440">
              <a:off x="3506545" y="3036046"/>
              <a:ext cx="1800687" cy="493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venir Book" panose="02000503020000020003" pitchFamily="2" charset="0"/>
                </a:rPr>
                <a:t>Properties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CAAF6A-96B5-9442-8EC6-EF41914F71D4}"/>
                </a:ext>
              </a:extLst>
            </p:cNvPr>
            <p:cNvSpPr txBox="1"/>
            <p:nvPr/>
          </p:nvSpPr>
          <p:spPr>
            <a:xfrm>
              <a:off x="5426280" y="1085052"/>
              <a:ext cx="1771255" cy="493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4"/>
                  </a:solidFill>
                  <a:latin typeface="Avenir Book" panose="02000503020000020003" pitchFamily="2" charset="0"/>
                </a:rPr>
                <a:t>Semantics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6A7609-9318-274A-922C-B30645DEC749}"/>
                </a:ext>
              </a:extLst>
            </p:cNvPr>
            <p:cNvSpPr txBox="1"/>
            <p:nvPr/>
          </p:nvSpPr>
          <p:spPr>
            <a:xfrm rot="18450159">
              <a:off x="6067558" y="3309001"/>
              <a:ext cx="3136180" cy="493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venir Book" panose="02000503020000020003" pitchFamily="2" charset="0"/>
                </a:rPr>
                <a:t>Peramitted Changes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89D453-88BA-0E4E-94D1-13DA6F86AD1D}"/>
                </a:ext>
              </a:extLst>
            </p:cNvPr>
            <p:cNvSpPr txBox="1"/>
            <p:nvPr/>
          </p:nvSpPr>
          <p:spPr>
            <a:xfrm>
              <a:off x="4936066" y="2137638"/>
              <a:ext cx="2319866" cy="135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Dependence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= 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Causation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305B2BE-0F63-F641-B2E8-DFC627540F2F}"/>
              </a:ext>
            </a:extLst>
          </p:cNvPr>
          <p:cNvSpPr txBox="1"/>
          <p:nvPr/>
        </p:nvSpPr>
        <p:spPr>
          <a:xfrm flipH="1">
            <a:off x="1009907" y="1106765"/>
            <a:ext cx="277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Ingredients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126DDA-EDAB-6F4F-9DC9-2BF33C347974}"/>
              </a:ext>
            </a:extLst>
          </p:cNvPr>
          <p:cNvSpPr txBox="1"/>
          <p:nvPr/>
        </p:nvSpPr>
        <p:spPr>
          <a:xfrm flipH="1">
            <a:off x="834985" y="2371655"/>
            <a:ext cx="6280604" cy="198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100" dirty="0">
                <a:latin typeface="Avenir Book" panose="02000503020000020003" pitchFamily="2" charset="0"/>
              </a:rPr>
              <a:t>Choose some kind of execution model (semantics)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100" dirty="0">
                <a:latin typeface="Avenir Book" panose="02000503020000020003" pitchFamily="2" charset="0"/>
              </a:rPr>
              <a:t>Check whether some property holds….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100" dirty="0">
                <a:latin typeface="Avenir Book" panose="02000503020000020003" pitchFamily="2" charset="0"/>
              </a:rPr>
              <a:t>after making some permitted changes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8EFACA-9952-884F-B66A-CD5CAF8E706B}"/>
              </a:ext>
            </a:extLst>
          </p:cNvPr>
          <p:cNvSpPr txBox="1"/>
          <p:nvPr/>
        </p:nvSpPr>
        <p:spPr>
          <a:xfrm flipH="1">
            <a:off x="1122837" y="4840046"/>
            <a:ext cx="44761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= Counterfactual execution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550899-2010-FE40-B3C1-50E9E6D9094D}"/>
              </a:ext>
            </a:extLst>
          </p:cNvPr>
          <p:cNvSpPr/>
          <p:nvPr/>
        </p:nvSpPr>
        <p:spPr>
          <a:xfrm>
            <a:off x="756853" y="2560278"/>
            <a:ext cx="5954628" cy="86872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60D1C4-7899-C842-BC2D-0035B8B47693}"/>
              </a:ext>
            </a:extLst>
          </p:cNvPr>
          <p:cNvSpPr/>
          <p:nvPr/>
        </p:nvSpPr>
        <p:spPr>
          <a:xfrm>
            <a:off x="695333" y="3453203"/>
            <a:ext cx="5954628" cy="49747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6858A2-5BB3-B64E-BB08-703327D10A2C}"/>
              </a:ext>
            </a:extLst>
          </p:cNvPr>
          <p:cNvSpPr/>
          <p:nvPr/>
        </p:nvSpPr>
        <p:spPr>
          <a:xfrm>
            <a:off x="627603" y="3935764"/>
            <a:ext cx="5954628" cy="5379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2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7883766-2055-6441-BC2C-EA3FDC1E1C6F}"/>
              </a:ext>
            </a:extLst>
          </p:cNvPr>
          <p:cNvSpPr/>
          <p:nvPr/>
        </p:nvSpPr>
        <p:spPr>
          <a:xfrm>
            <a:off x="6082994" y="2053882"/>
            <a:ext cx="6095999" cy="480411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E97532-26FD-EA4F-B99A-9C2BC68EFCC9}"/>
              </a:ext>
            </a:extLst>
          </p:cNvPr>
          <p:cNvSpPr/>
          <p:nvPr/>
        </p:nvSpPr>
        <p:spPr>
          <a:xfrm>
            <a:off x="11525206" y="2762206"/>
            <a:ext cx="1333588" cy="13335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AC2965-5E6F-7242-BD9B-A2291F3883A3}"/>
              </a:ext>
            </a:extLst>
          </p:cNvPr>
          <p:cNvSpPr/>
          <p:nvPr/>
        </p:nvSpPr>
        <p:spPr>
          <a:xfrm>
            <a:off x="0" y="2053883"/>
            <a:ext cx="6095999" cy="480411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CC284D-3DD6-F044-A6F6-2A2B0E3B9F80}"/>
              </a:ext>
            </a:extLst>
          </p:cNvPr>
          <p:cNvSpPr/>
          <p:nvPr/>
        </p:nvSpPr>
        <p:spPr>
          <a:xfrm>
            <a:off x="267608" y="5075085"/>
            <a:ext cx="484299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Use C if B fails ⇒ no </a:t>
            </a:r>
            <a:r>
              <a:rPr lang="en-US" b="1" dirty="0">
                <a:solidFill>
                  <a:schemeClr val="bg1"/>
                </a:solidFill>
                <a:latin typeface="Avenir Black" panose="02000503020000020003" pitchFamily="2" charset="0"/>
              </a:rPr>
              <a:t>dependence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on B?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83A664-FE03-E740-9F47-572B86B8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39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725432-0D27-D84D-9A16-1F0C2AAB6F85}"/>
              </a:ext>
            </a:extLst>
          </p:cNvPr>
          <p:cNvSpPr txBox="1">
            <a:spLocks/>
          </p:cNvSpPr>
          <p:nvPr/>
        </p:nvSpPr>
        <p:spPr>
          <a:xfrm>
            <a:off x="1047610" y="368748"/>
            <a:ext cx="10096779" cy="15655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All of our examples are isomorphic to causality in the physical world!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9EEE8-516B-5348-A1AC-F516602D5BFF}"/>
              </a:ext>
            </a:extLst>
          </p:cNvPr>
          <p:cNvSpPr txBox="1"/>
          <p:nvPr/>
        </p:nvSpPr>
        <p:spPr>
          <a:xfrm>
            <a:off x="1926461" y="2457727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Dependence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D3B79-014C-9146-9874-F7A15D372C7B}"/>
              </a:ext>
            </a:extLst>
          </p:cNvPr>
          <p:cNvSpPr txBox="1"/>
          <p:nvPr/>
        </p:nvSpPr>
        <p:spPr>
          <a:xfrm>
            <a:off x="8246330" y="2405671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Causality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47C59-1713-CD45-A2F3-6327D489C674}"/>
              </a:ext>
            </a:extLst>
          </p:cNvPr>
          <p:cNvSpPr txBox="1"/>
          <p:nvPr/>
        </p:nvSpPr>
        <p:spPr>
          <a:xfrm>
            <a:off x="290633" y="3323967"/>
            <a:ext cx="5098319" cy="1368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Round-robin scheduler </a:t>
            </a:r>
            <a:r>
              <a:rPr lang="en-US" b="1" dirty="0">
                <a:solidFill>
                  <a:schemeClr val="bg1"/>
                </a:solidFill>
                <a:latin typeface="Avenir Black" panose="02000503020000020003" pitchFamily="2" charset="0"/>
              </a:rPr>
              <a:t>depends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on tasks?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B can crash ⇒ everything </a:t>
            </a:r>
            <a:r>
              <a:rPr lang="en-US" b="1" dirty="0">
                <a:solidFill>
                  <a:schemeClr val="bg1"/>
                </a:solidFill>
                <a:latin typeface="Avenir Black" panose="02000503020000020003" pitchFamily="2" charset="0"/>
              </a:rPr>
              <a:t>depends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on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BD06B-5D07-C844-9DA8-A9E722533E40}"/>
              </a:ext>
            </a:extLst>
          </p:cNvPr>
          <p:cNvSpPr txBox="1"/>
          <p:nvPr/>
        </p:nvSpPr>
        <p:spPr>
          <a:xfrm>
            <a:off x="6538771" y="3428999"/>
            <a:ext cx="454366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Avenir Book" panose="02000503020000020003" pitchFamily="2" charset="0"/>
              </a:rPr>
              <a:t>Is ability to stack boxes </a:t>
            </a:r>
            <a:r>
              <a:rPr lang="en-US" b="1" dirty="0">
                <a:solidFill>
                  <a:schemeClr val="accent4"/>
                </a:solidFill>
                <a:latin typeface="Avenir Black" panose="02000503020000020003" pitchFamily="2" charset="0"/>
              </a:rPr>
              <a:t>caused </a:t>
            </a:r>
            <a:br>
              <a:rPr lang="en-US" dirty="0">
                <a:solidFill>
                  <a:schemeClr val="accent4"/>
                </a:solidFill>
                <a:latin typeface="Avenir Book" panose="02000503020000020003" pitchFamily="2" charset="0"/>
              </a:rPr>
            </a:br>
            <a:r>
              <a:rPr lang="en-US" dirty="0">
                <a:solidFill>
                  <a:schemeClr val="accent4"/>
                </a:solidFill>
                <a:latin typeface="Avenir Book" panose="02000503020000020003" pitchFamily="2" charset="0"/>
              </a:rPr>
              <a:t>by box contents?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Avenir Book" panose="02000503020000020003" pitchFamily="2" charset="0"/>
              </a:rPr>
              <a:t>You having dinner is </a:t>
            </a:r>
            <a:r>
              <a:rPr lang="en-US" b="1" dirty="0">
                <a:solidFill>
                  <a:schemeClr val="accent4"/>
                </a:solidFill>
                <a:latin typeface="Avenir Black" panose="02000503020000020003" pitchFamily="2" charset="0"/>
              </a:rPr>
              <a:t>caused</a:t>
            </a:r>
            <a:r>
              <a:rPr lang="en-US" dirty="0">
                <a:solidFill>
                  <a:schemeClr val="accent4"/>
                </a:solidFill>
                <a:latin typeface="Avenir Book" panose="02000503020000020003" pitchFamily="2" charset="0"/>
              </a:rPr>
              <a:t> by my actions</a:t>
            </a:r>
            <a:br>
              <a:rPr lang="en-US" dirty="0">
                <a:solidFill>
                  <a:schemeClr val="accent4"/>
                </a:solidFill>
                <a:latin typeface="Avenir Book" panose="02000503020000020003" pitchFamily="2" charset="0"/>
              </a:rPr>
            </a:br>
            <a:r>
              <a:rPr lang="en-US" dirty="0">
                <a:solidFill>
                  <a:schemeClr val="accent4"/>
                </a:solidFill>
                <a:latin typeface="Avenir Book" panose="02000503020000020003" pitchFamily="2" charset="0"/>
              </a:rPr>
              <a:t>(not cutting your electricity)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Avenir Book" panose="02000503020000020003" pitchFamily="2" charset="0"/>
              </a:rPr>
              <a:t>If no rain, turn on sprinkler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B2860-5CF1-0544-8FBD-39A90DA9A98C}"/>
              </a:ext>
            </a:extLst>
          </p:cNvPr>
          <p:cNvSpPr/>
          <p:nvPr/>
        </p:nvSpPr>
        <p:spPr>
          <a:xfrm>
            <a:off x="74220" y="3428999"/>
            <a:ext cx="5417387" cy="622080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1B2978-E02A-DE42-8AF2-99AFB456D6E5}"/>
              </a:ext>
            </a:extLst>
          </p:cNvPr>
          <p:cNvSpPr/>
          <p:nvPr/>
        </p:nvSpPr>
        <p:spPr>
          <a:xfrm>
            <a:off x="6316582" y="3441041"/>
            <a:ext cx="4575840" cy="731557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6C89E1-662C-BC49-8912-EA554A2037CB}"/>
              </a:ext>
            </a:extLst>
          </p:cNvPr>
          <p:cNvSpPr/>
          <p:nvPr/>
        </p:nvSpPr>
        <p:spPr>
          <a:xfrm>
            <a:off x="144396" y="4170621"/>
            <a:ext cx="5417387" cy="622080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EF3416-5762-2149-9819-DD93BC0FAF4D}"/>
              </a:ext>
            </a:extLst>
          </p:cNvPr>
          <p:cNvSpPr/>
          <p:nvPr/>
        </p:nvSpPr>
        <p:spPr>
          <a:xfrm>
            <a:off x="6314973" y="4253982"/>
            <a:ext cx="4481912" cy="99687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5ACF39-C47F-2145-973E-679C400C4D10}"/>
              </a:ext>
            </a:extLst>
          </p:cNvPr>
          <p:cNvSpPr/>
          <p:nvPr/>
        </p:nvSpPr>
        <p:spPr>
          <a:xfrm>
            <a:off x="144396" y="4995845"/>
            <a:ext cx="4970699" cy="622080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C276ED-C8FD-6F45-B8A6-75DC1A1A81EF}"/>
              </a:ext>
            </a:extLst>
          </p:cNvPr>
          <p:cNvSpPr/>
          <p:nvPr/>
        </p:nvSpPr>
        <p:spPr>
          <a:xfrm>
            <a:off x="6264488" y="5404183"/>
            <a:ext cx="4043826" cy="731558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3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3D9183-A50B-AC49-8CC0-D8F31E1B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C8B8CC-878E-6049-B96A-18788F13A7FB}"/>
              </a:ext>
            </a:extLst>
          </p:cNvPr>
          <p:cNvSpPr/>
          <p:nvPr/>
        </p:nvSpPr>
        <p:spPr>
          <a:xfrm>
            <a:off x="1391" y="1"/>
            <a:ext cx="3755597" cy="6858000"/>
          </a:xfrm>
          <a:prstGeom prst="rect">
            <a:avLst/>
          </a:prstGeom>
          <a:solidFill>
            <a:srgbClr val="E31E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6817C-55C9-094B-855F-0141B9C11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36" y="289753"/>
            <a:ext cx="5041900" cy="629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9568C-BAB4-5144-9D49-3D1207E41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181" y="1084110"/>
            <a:ext cx="3175000" cy="4940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1247D-754D-9F40-8F5B-E35C5B492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55" y="3739887"/>
            <a:ext cx="4243802" cy="793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357ED-63F5-6148-9D6F-EA9F4499A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8769"/>
            <a:ext cx="49149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2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1192B6-EC1A-D140-87AA-25149F52C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CF09F-4E90-A944-B9CB-6C09942A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20640" cy="687419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3C0F49-D360-854E-9558-AD65521CE8B9}"/>
              </a:ext>
            </a:extLst>
          </p:cNvPr>
          <p:cNvSpPr/>
          <p:nvPr/>
        </p:nvSpPr>
        <p:spPr>
          <a:xfrm rot="5400000">
            <a:off x="-1311952" y="3388360"/>
            <a:ext cx="2705184" cy="81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479877-D8E2-9141-BE63-B342A15AF232}"/>
              </a:ext>
            </a:extLst>
          </p:cNvPr>
          <p:cNvSpPr/>
          <p:nvPr/>
        </p:nvSpPr>
        <p:spPr>
          <a:xfrm>
            <a:off x="11525206" y="2762206"/>
            <a:ext cx="1333588" cy="13335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E246F-7662-1B40-8D0E-98BB5CB56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>
                <a:solidFill>
                  <a:schemeClr val="tx1"/>
                </a:solidFill>
              </a:rPr>
              <a:pPr algn="ctr"/>
              <a:t>40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C8290A-71EC-784B-8614-2D57AFB29AE1}"/>
              </a:ext>
            </a:extLst>
          </p:cNvPr>
          <p:cNvSpPr txBox="1">
            <a:spLocks/>
          </p:cNvSpPr>
          <p:nvPr/>
        </p:nvSpPr>
        <p:spPr>
          <a:xfrm>
            <a:off x="5760288" y="2074928"/>
            <a:ext cx="5550138" cy="2724335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Avenir Book" panose="02000503020000020003" pitchFamily="2" charset="0"/>
                <a:cs typeface="Arial Rounded MT Bold"/>
              </a:rPr>
              <a:t>Actual</a:t>
            </a:r>
          </a:p>
          <a:p>
            <a:r>
              <a:rPr lang="en-US" sz="6000" dirty="0">
                <a:solidFill>
                  <a:schemeClr val="bg1"/>
                </a:solidFill>
                <a:latin typeface="Avenir Book" panose="02000503020000020003" pitchFamily="2" charset="0"/>
                <a:cs typeface="Arial Rounded MT Bold"/>
              </a:rPr>
              <a:t>Causality</a:t>
            </a:r>
          </a:p>
        </p:txBody>
      </p:sp>
    </p:spTree>
    <p:extLst>
      <p:ext uri="{BB962C8B-B14F-4D97-AF65-F5344CB8AC3E}">
        <p14:creationId xmlns:p14="http://schemas.microsoft.com/office/powerpoint/2010/main" val="2286284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4350A96-CFAE-EF44-A340-9710B92A66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19" r="15019"/>
          <a:stretch/>
        </p:blipFill>
        <p:spPr>
          <a:xfrm>
            <a:off x="9751773" y="564775"/>
            <a:ext cx="1780508" cy="1692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9EB6C5-9090-E344-861C-97730D62C4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08416" y="5114022"/>
            <a:ext cx="2067221" cy="13747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068435-F87C-DD43-B836-A44C41F18FFA}"/>
              </a:ext>
            </a:extLst>
          </p:cNvPr>
          <p:cNvSpPr txBox="1"/>
          <p:nvPr/>
        </p:nvSpPr>
        <p:spPr>
          <a:xfrm>
            <a:off x="10693773" y="4701541"/>
            <a:ext cx="12204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Wet</a:t>
            </a:r>
            <a:r>
              <a:rPr lang="en-US" dirty="0"/>
              <a:t> Grass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2E0E01-7E9D-CF4E-91CC-ACAD7E08518B}"/>
              </a:ext>
            </a:extLst>
          </p:cNvPr>
          <p:cNvSpPr txBox="1"/>
          <p:nvPr/>
        </p:nvSpPr>
        <p:spPr>
          <a:xfrm>
            <a:off x="10332486" y="180053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Rain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D62D3A-A734-0441-9226-062B058900DA}"/>
              </a:ext>
            </a:extLst>
          </p:cNvPr>
          <p:cNvSpPr txBox="1"/>
          <p:nvPr/>
        </p:nvSpPr>
        <p:spPr>
          <a:xfrm>
            <a:off x="7310148" y="2429645"/>
            <a:ext cx="11352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Sprinkler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90BD5-C764-1440-AA64-A29C4A2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41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44548-AAB6-524A-BB76-C01BB8A03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20980" r="51350" b="42549"/>
          <a:stretch/>
        </p:blipFill>
        <p:spPr>
          <a:xfrm>
            <a:off x="7033228" y="2833581"/>
            <a:ext cx="2718545" cy="1482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4B702C-6432-124D-992F-B498B2834087}"/>
              </a:ext>
            </a:extLst>
          </p:cNvPr>
          <p:cNvSpPr/>
          <p:nvPr/>
        </p:nvSpPr>
        <p:spPr>
          <a:xfrm>
            <a:off x="374041" y="3090255"/>
            <a:ext cx="5314052" cy="96949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     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66D9EF"/>
                </a:solidFill>
                <a:latin typeface="Monaco" pitchFamily="2" charset="77"/>
              </a:rPr>
              <a:t>true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262626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sprinkler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!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F6F6EF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grass_wet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||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sprinkler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F6F6EF"/>
              </a:solidFill>
              <a:effectLst/>
              <a:latin typeface="Monaco" pitchFamily="2" charset="77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B6281A-BF41-5A4F-96F0-511EDE8FEBB4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8392501" y="2257192"/>
            <a:ext cx="1359272" cy="576389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7E2C70-255E-B94C-8041-A4D896B841FB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392501" y="4316424"/>
            <a:ext cx="2249526" cy="795875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77125B-6173-EA44-918A-D52B164E95A9}"/>
              </a:ext>
            </a:extLst>
          </p:cNvPr>
          <p:cNvCxnSpPr>
            <a:cxnSpLocks/>
          </p:cNvCxnSpPr>
          <p:nvPr/>
        </p:nvCxnSpPr>
        <p:spPr>
          <a:xfrm>
            <a:off x="10642027" y="2257192"/>
            <a:ext cx="0" cy="2855107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8009D97-1BA6-3140-A514-0FC72BE6226A}"/>
              </a:ext>
            </a:extLst>
          </p:cNvPr>
          <p:cNvSpPr/>
          <p:nvPr/>
        </p:nvSpPr>
        <p:spPr>
          <a:xfrm>
            <a:off x="6721702" y="83208"/>
            <a:ext cx="4810579" cy="437828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4BB98B-F63B-8D42-BF07-F02926CD7055}"/>
              </a:ext>
            </a:extLst>
          </p:cNvPr>
          <p:cNvSpPr/>
          <p:nvPr/>
        </p:nvSpPr>
        <p:spPr>
          <a:xfrm>
            <a:off x="8378069" y="4461493"/>
            <a:ext cx="4071790" cy="271003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5D95BB3-5AB0-9440-9B15-96CB08A42FA7}"/>
              </a:ext>
            </a:extLst>
          </p:cNvPr>
          <p:cNvSpPr txBox="1">
            <a:spLocks/>
          </p:cNvSpPr>
          <p:nvPr/>
        </p:nvSpPr>
        <p:spPr>
          <a:xfrm>
            <a:off x="1047610" y="314287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A Causal Graph</a:t>
            </a:r>
          </a:p>
        </p:txBody>
      </p:sp>
    </p:spTree>
    <p:extLst>
      <p:ext uri="{BB962C8B-B14F-4D97-AF65-F5344CB8AC3E}">
        <p14:creationId xmlns:p14="http://schemas.microsoft.com/office/powerpoint/2010/main" val="405475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90BD5-C764-1440-AA64-A29C4A2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42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44548-AAB6-524A-BB76-C01BB8A03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5" t="20980" r="51350" b="42549"/>
          <a:stretch/>
        </p:blipFill>
        <p:spPr>
          <a:xfrm>
            <a:off x="7033228" y="2833581"/>
            <a:ext cx="2718545" cy="1482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55C016-159E-054C-B4DE-4C9F0B1D53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19" r="15019"/>
          <a:stretch/>
        </p:blipFill>
        <p:spPr>
          <a:xfrm>
            <a:off x="9751773" y="564775"/>
            <a:ext cx="1780508" cy="1692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926F4-B081-D046-A15B-A3630B53AF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608416" y="5114022"/>
            <a:ext cx="2067221" cy="1374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4B702C-6432-124D-992F-B498B2834087}"/>
              </a:ext>
            </a:extLst>
          </p:cNvPr>
          <p:cNvSpPr/>
          <p:nvPr/>
        </p:nvSpPr>
        <p:spPr>
          <a:xfrm>
            <a:off x="374041" y="3090255"/>
            <a:ext cx="5314052" cy="96949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     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66D9EF"/>
                </a:solidFill>
                <a:latin typeface="Monaco" pitchFamily="2" charset="77"/>
              </a:rPr>
              <a:t>true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262626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sprinkler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!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F6F6EF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grass_wet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||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sprinkler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F6F6EF"/>
              </a:solidFill>
              <a:effectLst/>
              <a:latin typeface="Monaco" pitchFamily="2" charset="77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B6281A-BF41-5A4F-96F0-511EDE8FEBB4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8392501" y="2257192"/>
            <a:ext cx="1359272" cy="576389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7E2C70-255E-B94C-8041-A4D896B841FB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8392501" y="4316424"/>
            <a:ext cx="2249526" cy="795875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77125B-6173-EA44-918A-D52B164E95A9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10642027" y="2257192"/>
            <a:ext cx="0" cy="2855107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E5D95BB3-5AB0-9440-9B15-96CB08A42FA7}"/>
              </a:ext>
            </a:extLst>
          </p:cNvPr>
          <p:cNvSpPr txBox="1">
            <a:spLocks/>
          </p:cNvSpPr>
          <p:nvPr/>
        </p:nvSpPr>
        <p:spPr>
          <a:xfrm>
            <a:off x="1047610" y="314287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A Causal Graph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2E0E01-7E9D-CF4E-91CC-ACAD7E08518B}"/>
              </a:ext>
            </a:extLst>
          </p:cNvPr>
          <p:cNvSpPr txBox="1"/>
          <p:nvPr/>
        </p:nvSpPr>
        <p:spPr>
          <a:xfrm>
            <a:off x="10332486" y="180053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Rain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D62D3A-A734-0441-9226-062B058900DA}"/>
              </a:ext>
            </a:extLst>
          </p:cNvPr>
          <p:cNvSpPr txBox="1"/>
          <p:nvPr/>
        </p:nvSpPr>
        <p:spPr>
          <a:xfrm>
            <a:off x="7310148" y="2429645"/>
            <a:ext cx="11352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Sprinkler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4684BF-4BFF-1C42-8388-EA57919ECCC0}"/>
              </a:ext>
            </a:extLst>
          </p:cNvPr>
          <p:cNvSpPr txBox="1"/>
          <p:nvPr/>
        </p:nvSpPr>
        <p:spPr>
          <a:xfrm>
            <a:off x="10693773" y="4701541"/>
            <a:ext cx="12204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Wet</a:t>
            </a:r>
            <a:r>
              <a:rPr lang="en-US" dirty="0"/>
              <a:t> Grass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C68A1-2A34-314B-8045-95A3FE54C81D}"/>
              </a:ext>
            </a:extLst>
          </p:cNvPr>
          <p:cNvSpPr txBox="1"/>
          <p:nvPr/>
        </p:nvSpPr>
        <p:spPr>
          <a:xfrm>
            <a:off x="1168270" y="2788953"/>
            <a:ext cx="922047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aco" pitchFamily="2" charset="77"/>
              </a:rPr>
              <a:t>true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AB636-5D06-B64A-92EF-E216D1C74B54}"/>
              </a:ext>
            </a:extLst>
          </p:cNvPr>
          <p:cNvSpPr txBox="1"/>
          <p:nvPr/>
        </p:nvSpPr>
        <p:spPr>
          <a:xfrm>
            <a:off x="1479600" y="3854759"/>
            <a:ext cx="922047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aco" pitchFamily="2" charset="77"/>
              </a:rPr>
              <a:t>true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AF929E-E1D6-384F-8592-5CCEA63018DC}"/>
              </a:ext>
            </a:extLst>
          </p:cNvPr>
          <p:cNvSpPr txBox="1"/>
          <p:nvPr/>
        </p:nvSpPr>
        <p:spPr>
          <a:xfrm rot="1143326">
            <a:off x="2246929" y="3258214"/>
            <a:ext cx="110639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aco" pitchFamily="2" charset="77"/>
              </a:rPr>
              <a:t>false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1700C-7858-B744-B4F0-6E9108C68C3B}"/>
              </a:ext>
            </a:extLst>
          </p:cNvPr>
          <p:cNvSpPr/>
          <p:nvPr/>
        </p:nvSpPr>
        <p:spPr>
          <a:xfrm>
            <a:off x="9751772" y="564773"/>
            <a:ext cx="1780509" cy="171163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00BFAB-48C6-F443-A766-2AF4AB7CA069}"/>
              </a:ext>
            </a:extLst>
          </p:cNvPr>
          <p:cNvSpPr/>
          <p:nvPr/>
        </p:nvSpPr>
        <p:spPr>
          <a:xfrm>
            <a:off x="7047365" y="2804719"/>
            <a:ext cx="2718839" cy="15029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97A9E5-2996-AE49-AEDE-ABE539B5C286}"/>
              </a:ext>
            </a:extLst>
          </p:cNvPr>
          <p:cNvSpPr/>
          <p:nvPr/>
        </p:nvSpPr>
        <p:spPr>
          <a:xfrm>
            <a:off x="9608415" y="5112300"/>
            <a:ext cx="2067222" cy="136098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A8555-D54C-7A42-8632-80D18D97E8B7}"/>
              </a:ext>
            </a:extLst>
          </p:cNvPr>
          <p:cNvSpPr txBox="1"/>
          <p:nvPr/>
        </p:nvSpPr>
        <p:spPr>
          <a:xfrm>
            <a:off x="1390452" y="1452127"/>
            <a:ext cx="442140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Did the rain cause the grass to be wet?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4F2F57-4657-014B-889C-8642D2CC7F16}"/>
              </a:ext>
            </a:extLst>
          </p:cNvPr>
          <p:cNvSpPr txBox="1"/>
          <p:nvPr/>
        </p:nvSpPr>
        <p:spPr>
          <a:xfrm>
            <a:off x="1390452" y="1894273"/>
            <a:ext cx="646888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Yes…because if it didn’t rain, the grass would not be wet?</a:t>
            </a:r>
          </a:p>
        </p:txBody>
      </p:sp>
    </p:spTree>
    <p:extLst>
      <p:ext uri="{BB962C8B-B14F-4D97-AF65-F5344CB8AC3E}">
        <p14:creationId xmlns:p14="http://schemas.microsoft.com/office/powerpoint/2010/main" val="76656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8" grpId="0" animBg="1"/>
      <p:bldP spid="27" grpId="0" animBg="1"/>
      <p:bldP spid="28" grpId="0" animBg="1"/>
      <p:bldP spid="9" grpId="0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EB83E85-E367-1E48-B341-7076617710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19" r="15019"/>
          <a:stretch/>
        </p:blipFill>
        <p:spPr>
          <a:xfrm>
            <a:off x="9751773" y="564775"/>
            <a:ext cx="1780508" cy="16924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6498F89-4497-FC47-99C7-9D780C4E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08416" y="5114022"/>
            <a:ext cx="2067221" cy="13747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E2ED59B-B867-8B4A-AFE8-7BFD9CDC10DB}"/>
              </a:ext>
            </a:extLst>
          </p:cNvPr>
          <p:cNvSpPr txBox="1"/>
          <p:nvPr/>
        </p:nvSpPr>
        <p:spPr>
          <a:xfrm>
            <a:off x="10693773" y="4701541"/>
            <a:ext cx="12204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Wet</a:t>
            </a:r>
            <a:r>
              <a:rPr lang="en-US" dirty="0"/>
              <a:t> Grass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90BD5-C764-1440-AA64-A29C4A2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43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44548-AAB6-524A-BB76-C01BB8A03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20980" r="51350" b="42549"/>
          <a:stretch/>
        </p:blipFill>
        <p:spPr>
          <a:xfrm>
            <a:off x="7033228" y="2833581"/>
            <a:ext cx="2718545" cy="1482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4B702C-6432-124D-992F-B498B2834087}"/>
              </a:ext>
            </a:extLst>
          </p:cNvPr>
          <p:cNvSpPr/>
          <p:nvPr/>
        </p:nvSpPr>
        <p:spPr>
          <a:xfrm>
            <a:off x="374041" y="3090255"/>
            <a:ext cx="5314052" cy="96949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     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66D9EF"/>
                </a:solidFill>
                <a:latin typeface="Monaco" pitchFamily="2" charset="77"/>
              </a:rPr>
              <a:t>true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262626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sprinkler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!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F6F6EF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grass_wet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||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sprinkler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F6F6EF"/>
              </a:solidFill>
              <a:effectLst/>
              <a:latin typeface="Monaco" pitchFamily="2" charset="77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B6281A-BF41-5A4F-96F0-511EDE8FEBB4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8392501" y="2257192"/>
            <a:ext cx="1359272" cy="576389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7E2C70-255E-B94C-8041-A4D896B841FB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392501" y="4316424"/>
            <a:ext cx="2249526" cy="795875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77125B-6173-EA44-918A-D52B164E95A9}"/>
              </a:ext>
            </a:extLst>
          </p:cNvPr>
          <p:cNvCxnSpPr>
            <a:cxnSpLocks/>
          </p:cNvCxnSpPr>
          <p:nvPr/>
        </p:nvCxnSpPr>
        <p:spPr>
          <a:xfrm>
            <a:off x="10642027" y="2257192"/>
            <a:ext cx="0" cy="2855107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E5D95BB3-5AB0-9440-9B15-96CB08A42FA7}"/>
              </a:ext>
            </a:extLst>
          </p:cNvPr>
          <p:cNvSpPr txBox="1">
            <a:spLocks/>
          </p:cNvSpPr>
          <p:nvPr/>
        </p:nvSpPr>
        <p:spPr>
          <a:xfrm>
            <a:off x="1047610" y="314287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A Causal Graph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2E0E01-7E9D-CF4E-91CC-ACAD7E08518B}"/>
              </a:ext>
            </a:extLst>
          </p:cNvPr>
          <p:cNvSpPr txBox="1"/>
          <p:nvPr/>
        </p:nvSpPr>
        <p:spPr>
          <a:xfrm>
            <a:off x="10332486" y="180053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Rain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D62D3A-A734-0441-9226-062B058900DA}"/>
              </a:ext>
            </a:extLst>
          </p:cNvPr>
          <p:cNvSpPr txBox="1"/>
          <p:nvPr/>
        </p:nvSpPr>
        <p:spPr>
          <a:xfrm>
            <a:off x="7310148" y="2429645"/>
            <a:ext cx="11352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Sprinkler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C68A1-2A34-314B-8045-95A3FE54C81D}"/>
              </a:ext>
            </a:extLst>
          </p:cNvPr>
          <p:cNvSpPr txBox="1"/>
          <p:nvPr/>
        </p:nvSpPr>
        <p:spPr>
          <a:xfrm rot="1431201">
            <a:off x="2149368" y="3257933"/>
            <a:ext cx="732893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venir Book" panose="02000503020000020003" pitchFamily="2" charset="0"/>
              </a:rPr>
              <a:t>true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AB636-5D06-B64A-92EF-E216D1C74B54}"/>
              </a:ext>
            </a:extLst>
          </p:cNvPr>
          <p:cNvSpPr txBox="1"/>
          <p:nvPr/>
        </p:nvSpPr>
        <p:spPr>
          <a:xfrm>
            <a:off x="1479600" y="3854759"/>
            <a:ext cx="732893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venir Book" panose="02000503020000020003" pitchFamily="2" charset="0"/>
              </a:rPr>
              <a:t>true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AF929E-E1D6-384F-8592-5CCEA63018DC}"/>
              </a:ext>
            </a:extLst>
          </p:cNvPr>
          <p:cNvSpPr txBox="1"/>
          <p:nvPr/>
        </p:nvSpPr>
        <p:spPr>
          <a:xfrm>
            <a:off x="2515814" y="2756022"/>
            <a:ext cx="81304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false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1700C-7858-B744-B4F0-6E9108C68C3B}"/>
              </a:ext>
            </a:extLst>
          </p:cNvPr>
          <p:cNvSpPr/>
          <p:nvPr/>
        </p:nvSpPr>
        <p:spPr>
          <a:xfrm>
            <a:off x="7033227" y="2833581"/>
            <a:ext cx="2718546" cy="148284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00BFAB-48C6-F443-A766-2AF4AB7CA069}"/>
              </a:ext>
            </a:extLst>
          </p:cNvPr>
          <p:cNvSpPr/>
          <p:nvPr/>
        </p:nvSpPr>
        <p:spPr>
          <a:xfrm>
            <a:off x="9766206" y="547608"/>
            <a:ext cx="1766076" cy="170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97A9E5-2996-AE49-AEDE-ABE539B5C286}"/>
              </a:ext>
            </a:extLst>
          </p:cNvPr>
          <p:cNvSpPr/>
          <p:nvPr/>
        </p:nvSpPr>
        <p:spPr>
          <a:xfrm>
            <a:off x="9608415" y="5112300"/>
            <a:ext cx="2067222" cy="136098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A8555-D54C-7A42-8632-80D18D97E8B7}"/>
              </a:ext>
            </a:extLst>
          </p:cNvPr>
          <p:cNvSpPr txBox="1"/>
          <p:nvPr/>
        </p:nvSpPr>
        <p:spPr>
          <a:xfrm>
            <a:off x="1390452" y="1452127"/>
            <a:ext cx="442140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Did the rain cause the grass to be wet?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4F2F57-4657-014B-889C-8642D2CC7F16}"/>
              </a:ext>
            </a:extLst>
          </p:cNvPr>
          <p:cNvSpPr txBox="1"/>
          <p:nvPr/>
        </p:nvSpPr>
        <p:spPr>
          <a:xfrm>
            <a:off x="1390452" y="1894273"/>
            <a:ext cx="646888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Yes…because if it didn’t rain, the grass would not be wet?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16B673-B8D0-A240-8103-316A34FF5B43}"/>
              </a:ext>
            </a:extLst>
          </p:cNvPr>
          <p:cNvCxnSpPr/>
          <p:nvPr/>
        </p:nvCxnSpPr>
        <p:spPr>
          <a:xfrm>
            <a:off x="2866030" y="3282995"/>
            <a:ext cx="8871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3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6" grpId="1" animBg="1"/>
      <p:bldP spid="18" grpId="0" animBg="1"/>
      <p:bldP spid="18" grpId="1" animBg="1"/>
      <p:bldP spid="19" grpId="0" animBg="1"/>
      <p:bldP spid="19" grpId="1" animBg="1"/>
      <p:bldP spid="8" grpId="0" animBg="1"/>
      <p:bldP spid="27" grpId="0" animBg="1"/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D5EEA4B-5A3C-D041-A72B-7D041744E9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19" r="15019"/>
          <a:stretch/>
        </p:blipFill>
        <p:spPr>
          <a:xfrm>
            <a:off x="9751773" y="564775"/>
            <a:ext cx="1780508" cy="1692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E475EC-E488-814F-BA47-42E6961DDE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08416" y="5114022"/>
            <a:ext cx="2067221" cy="13747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64D393-8F7E-9843-9200-921CD8A66EC6}"/>
              </a:ext>
            </a:extLst>
          </p:cNvPr>
          <p:cNvSpPr txBox="1"/>
          <p:nvPr/>
        </p:nvSpPr>
        <p:spPr>
          <a:xfrm>
            <a:off x="10693773" y="4701541"/>
            <a:ext cx="12204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Wet</a:t>
            </a:r>
            <a:r>
              <a:rPr lang="en-US" dirty="0"/>
              <a:t> Grass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90BD5-C764-1440-AA64-A29C4A2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44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44548-AAB6-524A-BB76-C01BB8A03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20980" r="51350" b="42549"/>
          <a:stretch/>
        </p:blipFill>
        <p:spPr>
          <a:xfrm>
            <a:off x="7033228" y="2833581"/>
            <a:ext cx="2718545" cy="14828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B6281A-BF41-5A4F-96F0-511EDE8FEBB4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8392501" y="2257192"/>
            <a:ext cx="1359272" cy="576389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7E2C70-255E-B94C-8041-A4D896B841FB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392501" y="4316424"/>
            <a:ext cx="2249526" cy="795875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77125B-6173-EA44-918A-D52B164E95A9}"/>
              </a:ext>
            </a:extLst>
          </p:cNvPr>
          <p:cNvCxnSpPr>
            <a:cxnSpLocks/>
          </p:cNvCxnSpPr>
          <p:nvPr/>
        </p:nvCxnSpPr>
        <p:spPr>
          <a:xfrm>
            <a:off x="10642027" y="2257192"/>
            <a:ext cx="0" cy="2855107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E5D95BB3-5AB0-9440-9B15-96CB08A42FA7}"/>
              </a:ext>
            </a:extLst>
          </p:cNvPr>
          <p:cNvSpPr txBox="1">
            <a:spLocks/>
          </p:cNvSpPr>
          <p:nvPr/>
        </p:nvSpPr>
        <p:spPr>
          <a:xfrm>
            <a:off x="1047610" y="314287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A Causal Graph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2E0E01-7E9D-CF4E-91CC-ACAD7E08518B}"/>
              </a:ext>
            </a:extLst>
          </p:cNvPr>
          <p:cNvSpPr txBox="1"/>
          <p:nvPr/>
        </p:nvSpPr>
        <p:spPr>
          <a:xfrm>
            <a:off x="10332486" y="180053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Rain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D62D3A-A734-0441-9226-062B058900DA}"/>
              </a:ext>
            </a:extLst>
          </p:cNvPr>
          <p:cNvSpPr txBox="1"/>
          <p:nvPr/>
        </p:nvSpPr>
        <p:spPr>
          <a:xfrm>
            <a:off x="7310148" y="2429645"/>
            <a:ext cx="11352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Sprinkler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A8555-D54C-7A42-8632-80D18D97E8B7}"/>
              </a:ext>
            </a:extLst>
          </p:cNvPr>
          <p:cNvSpPr txBox="1"/>
          <p:nvPr/>
        </p:nvSpPr>
        <p:spPr>
          <a:xfrm>
            <a:off x="1390452" y="1452127"/>
            <a:ext cx="442140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Did the rain cause the grass to be wet?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4F2F57-4657-014B-889C-8642D2CC7F16}"/>
              </a:ext>
            </a:extLst>
          </p:cNvPr>
          <p:cNvSpPr txBox="1"/>
          <p:nvPr/>
        </p:nvSpPr>
        <p:spPr>
          <a:xfrm>
            <a:off x="1390452" y="1894273"/>
            <a:ext cx="646888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Yes…because if it didn’t rain, the grass would not be wet?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DBD13-FC9A-494A-AFEF-97DBF40E1955}"/>
              </a:ext>
            </a:extLst>
          </p:cNvPr>
          <p:cNvSpPr txBox="1"/>
          <p:nvPr/>
        </p:nvSpPr>
        <p:spPr>
          <a:xfrm>
            <a:off x="392314" y="2944251"/>
            <a:ext cx="6409127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lack" panose="02000503020000020003" pitchFamily="2" charset="0"/>
              </a:rPr>
              <a:t>Bad definition: </a:t>
            </a:r>
            <a:r>
              <a:rPr lang="en-US" dirty="0">
                <a:latin typeface="Avenir Book" panose="02000503020000020003" pitchFamily="2" charset="0"/>
              </a:rPr>
              <a:t>A is an actual cause of B if, </a:t>
            </a:r>
          </a:p>
          <a:p>
            <a:r>
              <a:rPr lang="en-US" dirty="0">
                <a:latin typeface="Avenir Book" panose="02000503020000020003" pitchFamily="2" charset="0"/>
              </a:rPr>
              <a:t>                            had something else happened, B would</a:t>
            </a:r>
          </a:p>
          <a:p>
            <a:r>
              <a:rPr lang="en-US" dirty="0">
                <a:latin typeface="Avenir Book" panose="02000503020000020003" pitchFamily="2" charset="0"/>
              </a:rPr>
              <a:t>                            not have happened.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07CC9E-6698-9D40-8668-146935A7E8C5}"/>
              </a:ext>
            </a:extLst>
          </p:cNvPr>
          <p:cNvSpPr txBox="1"/>
          <p:nvPr/>
        </p:nvSpPr>
        <p:spPr>
          <a:xfrm>
            <a:off x="332680" y="4136947"/>
            <a:ext cx="6272871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lack" panose="02000503020000020003" pitchFamily="2" charset="0"/>
              </a:rPr>
              <a:t>Better definition (Halpern 2015):</a:t>
            </a:r>
          </a:p>
          <a:p>
            <a:r>
              <a:rPr lang="en-US" dirty="0">
                <a:latin typeface="Avenir Book" panose="02000503020000020003" pitchFamily="2" charset="0"/>
              </a:rPr>
              <a:t>        A is an actual cause of B if, </a:t>
            </a:r>
          </a:p>
          <a:p>
            <a:r>
              <a:rPr lang="en-US" dirty="0">
                <a:latin typeface="Avenir Book" panose="02000503020000020003" pitchFamily="2" charset="0"/>
              </a:rPr>
              <a:t>        had a particular different thing happened,</a:t>
            </a:r>
          </a:p>
          <a:p>
            <a:r>
              <a:rPr lang="en-US" dirty="0">
                <a:latin typeface="Avenir Book" panose="02000503020000020003" pitchFamily="2" charset="0"/>
              </a:rPr>
              <a:t>        and some events counterfactually stayed the same,</a:t>
            </a:r>
          </a:p>
          <a:p>
            <a:r>
              <a:rPr lang="en-US" dirty="0">
                <a:latin typeface="Avenir Book" panose="02000503020000020003" pitchFamily="2" charset="0"/>
              </a:rPr>
              <a:t>        B would not have happened.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D8B626-2CE3-0A4B-87B2-FF4A758E6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32" y="5833938"/>
            <a:ext cx="4381500" cy="11176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BF457AA-3B6C-B04C-ACCF-23A2656F11FD}"/>
              </a:ext>
            </a:extLst>
          </p:cNvPr>
          <p:cNvSpPr/>
          <p:nvPr/>
        </p:nvSpPr>
        <p:spPr>
          <a:xfrm>
            <a:off x="296932" y="2721053"/>
            <a:ext cx="6480054" cy="119269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C4DA7A-04D1-9047-81AF-D77C0A0EDDFF}"/>
              </a:ext>
            </a:extLst>
          </p:cNvPr>
          <p:cNvSpPr/>
          <p:nvPr/>
        </p:nvSpPr>
        <p:spPr>
          <a:xfrm>
            <a:off x="342469" y="4044467"/>
            <a:ext cx="6272870" cy="1634753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41217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B25BC0A-812C-0440-A27D-0F86B5F39F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19" r="15019"/>
          <a:stretch/>
        </p:blipFill>
        <p:spPr>
          <a:xfrm>
            <a:off x="9751773" y="564775"/>
            <a:ext cx="1780508" cy="16924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CE59E6-34FA-2649-ABDC-2ADA3E7EA6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08416" y="5114022"/>
            <a:ext cx="2067221" cy="13747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43DC79-B4BF-9140-AF84-50517836C352}"/>
              </a:ext>
            </a:extLst>
          </p:cNvPr>
          <p:cNvSpPr txBox="1"/>
          <p:nvPr/>
        </p:nvSpPr>
        <p:spPr>
          <a:xfrm>
            <a:off x="10693773" y="4701541"/>
            <a:ext cx="12204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Wet</a:t>
            </a:r>
            <a:r>
              <a:rPr lang="en-US" dirty="0"/>
              <a:t> Grass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90BD5-C764-1440-AA64-A29C4A2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45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44548-AAB6-524A-BB76-C01BB8A03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20980" r="51350" b="42549"/>
          <a:stretch/>
        </p:blipFill>
        <p:spPr>
          <a:xfrm>
            <a:off x="7033228" y="2833581"/>
            <a:ext cx="2718545" cy="14828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B6281A-BF41-5A4F-96F0-511EDE8FEBB4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8392501" y="2257192"/>
            <a:ext cx="1359272" cy="576389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7E2C70-255E-B94C-8041-A4D896B841FB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392501" y="4316424"/>
            <a:ext cx="2249526" cy="795875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77125B-6173-EA44-918A-D52B164E95A9}"/>
              </a:ext>
            </a:extLst>
          </p:cNvPr>
          <p:cNvCxnSpPr>
            <a:cxnSpLocks/>
          </p:cNvCxnSpPr>
          <p:nvPr/>
        </p:nvCxnSpPr>
        <p:spPr>
          <a:xfrm>
            <a:off x="10642027" y="2257192"/>
            <a:ext cx="0" cy="2855107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E5D95BB3-5AB0-9440-9B15-96CB08A42FA7}"/>
              </a:ext>
            </a:extLst>
          </p:cNvPr>
          <p:cNvSpPr txBox="1">
            <a:spLocks/>
          </p:cNvSpPr>
          <p:nvPr/>
        </p:nvSpPr>
        <p:spPr>
          <a:xfrm>
            <a:off x="1047610" y="314287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A Causal Graph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2E0E01-7E9D-CF4E-91CC-ACAD7E08518B}"/>
              </a:ext>
            </a:extLst>
          </p:cNvPr>
          <p:cNvSpPr txBox="1"/>
          <p:nvPr/>
        </p:nvSpPr>
        <p:spPr>
          <a:xfrm>
            <a:off x="10332486" y="180053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Rain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D62D3A-A734-0441-9226-062B058900DA}"/>
              </a:ext>
            </a:extLst>
          </p:cNvPr>
          <p:cNvSpPr txBox="1"/>
          <p:nvPr/>
        </p:nvSpPr>
        <p:spPr>
          <a:xfrm>
            <a:off x="7310148" y="2429645"/>
            <a:ext cx="11352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Sprinkler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00BFAB-48C6-F443-A766-2AF4AB7CA069}"/>
              </a:ext>
            </a:extLst>
          </p:cNvPr>
          <p:cNvSpPr/>
          <p:nvPr/>
        </p:nvSpPr>
        <p:spPr>
          <a:xfrm>
            <a:off x="9766206" y="547608"/>
            <a:ext cx="1766076" cy="170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07CC9E-6698-9D40-8668-146935A7E8C5}"/>
              </a:ext>
            </a:extLst>
          </p:cNvPr>
          <p:cNvSpPr txBox="1"/>
          <p:nvPr/>
        </p:nvSpPr>
        <p:spPr>
          <a:xfrm>
            <a:off x="332680" y="4136947"/>
            <a:ext cx="6272871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lack" panose="02000503020000020003" pitchFamily="2" charset="0"/>
              </a:rPr>
              <a:t>Better definition (Halpern 2015):</a:t>
            </a:r>
          </a:p>
          <a:p>
            <a:r>
              <a:rPr lang="en-US" dirty="0">
                <a:latin typeface="Avenir Book" panose="02000503020000020003" pitchFamily="2" charset="0"/>
              </a:rPr>
              <a:t>        A is an actual cause of B if, </a:t>
            </a:r>
          </a:p>
          <a:p>
            <a:r>
              <a:rPr lang="en-US" dirty="0">
                <a:latin typeface="Avenir Book" panose="02000503020000020003" pitchFamily="2" charset="0"/>
              </a:rPr>
              <a:t>        had a particular different thing happened,</a:t>
            </a:r>
          </a:p>
          <a:p>
            <a:r>
              <a:rPr lang="en-US" dirty="0">
                <a:latin typeface="Avenir Book" panose="02000503020000020003" pitchFamily="2" charset="0"/>
              </a:rPr>
              <a:t>        and some events counterfactually stayed the same,</a:t>
            </a:r>
          </a:p>
          <a:p>
            <a:r>
              <a:rPr lang="en-US" dirty="0">
                <a:latin typeface="Avenir Book" panose="02000503020000020003" pitchFamily="2" charset="0"/>
              </a:rPr>
              <a:t>        B would not have happened.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93449F-EEB1-3747-92FE-EC525E779986}"/>
              </a:ext>
            </a:extLst>
          </p:cNvPr>
          <p:cNvSpPr/>
          <p:nvPr/>
        </p:nvSpPr>
        <p:spPr>
          <a:xfrm>
            <a:off x="406992" y="2348835"/>
            <a:ext cx="5314052" cy="96949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     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66D9EF"/>
                </a:solidFill>
                <a:latin typeface="Monaco" pitchFamily="2" charset="77"/>
              </a:rPr>
              <a:t>true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262626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sprinkler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!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F6F6EF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58D1EB"/>
                </a:solidFill>
                <a:effectLst/>
                <a:latin typeface="Monaco" pitchFamily="2" charset="77"/>
              </a:rPr>
              <a:t>bool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grass_wet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=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rain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||</a:t>
            </a:r>
            <a:r>
              <a:rPr lang="en-US">
                <a:solidFill>
                  <a:srgbClr val="262626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F6F6EF"/>
                </a:solidFill>
                <a:effectLst/>
                <a:latin typeface="Monaco" pitchFamily="2" charset="77"/>
              </a:rPr>
              <a:t>sprinkler</a:t>
            </a:r>
            <a:r>
              <a:rPr lang="en-US">
                <a:solidFill>
                  <a:srgbClr val="F4005F"/>
                </a:solidFill>
                <a:effectLst/>
                <a:latin typeface="Monaco" pitchFamily="2" charset="77"/>
              </a:rPr>
              <a:t>;</a:t>
            </a:r>
            <a:endParaRPr lang="en-US">
              <a:solidFill>
                <a:srgbClr val="F6F6EF"/>
              </a:solidFill>
              <a:effectLst/>
              <a:latin typeface="Monaco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A74DB3-0410-854C-8553-8FF707044645}"/>
              </a:ext>
            </a:extLst>
          </p:cNvPr>
          <p:cNvSpPr txBox="1"/>
          <p:nvPr/>
        </p:nvSpPr>
        <p:spPr>
          <a:xfrm rot="1431201">
            <a:off x="2142245" y="2516513"/>
            <a:ext cx="81304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false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8844D8-0701-924C-9662-28F15747F280}"/>
              </a:ext>
            </a:extLst>
          </p:cNvPr>
          <p:cNvSpPr txBox="1"/>
          <p:nvPr/>
        </p:nvSpPr>
        <p:spPr>
          <a:xfrm>
            <a:off x="2548765" y="2014602"/>
            <a:ext cx="81304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venir Book" panose="02000503020000020003" pitchFamily="2" charset="0"/>
              </a:rPr>
              <a:t>false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5B1286-97E5-EB45-A891-BC4D677F53B7}"/>
              </a:ext>
            </a:extLst>
          </p:cNvPr>
          <p:cNvCxnSpPr/>
          <p:nvPr/>
        </p:nvCxnSpPr>
        <p:spPr>
          <a:xfrm>
            <a:off x="2898981" y="2541575"/>
            <a:ext cx="8871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602E411-425D-B745-AECE-400A1E6B7EDB}"/>
              </a:ext>
            </a:extLst>
          </p:cNvPr>
          <p:cNvSpPr/>
          <p:nvPr/>
        </p:nvSpPr>
        <p:spPr>
          <a:xfrm>
            <a:off x="7023006" y="2813729"/>
            <a:ext cx="2743200" cy="15026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5535B8-D501-4C42-8B12-E826F77A6FD6}"/>
              </a:ext>
            </a:extLst>
          </p:cNvPr>
          <p:cNvSpPr/>
          <p:nvPr/>
        </p:nvSpPr>
        <p:spPr>
          <a:xfrm>
            <a:off x="9608416" y="5131515"/>
            <a:ext cx="2067220" cy="13589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31C9E-5E6E-BD4D-8CF9-6220BA815ABE}"/>
              </a:ext>
            </a:extLst>
          </p:cNvPr>
          <p:cNvSpPr txBox="1"/>
          <p:nvPr/>
        </p:nvSpPr>
        <p:spPr>
          <a:xfrm>
            <a:off x="3963016" y="2541575"/>
            <a:ext cx="3408754" cy="38472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forced to same as original run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BDB8D1-3314-1E44-987D-23D4F8A3CB52}"/>
              </a:ext>
            </a:extLst>
          </p:cNvPr>
          <p:cNvCxnSpPr>
            <a:stCxn id="22" idx="3"/>
            <a:endCxn id="6" idx="1"/>
          </p:cNvCxnSpPr>
          <p:nvPr/>
        </p:nvCxnSpPr>
        <p:spPr>
          <a:xfrm flipV="1">
            <a:off x="2920564" y="2733936"/>
            <a:ext cx="1042452" cy="17780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C793741-BCBB-0440-B619-E7D57430D9CF}"/>
              </a:ext>
            </a:extLst>
          </p:cNvPr>
          <p:cNvSpPr txBox="1"/>
          <p:nvPr/>
        </p:nvSpPr>
        <p:spPr>
          <a:xfrm>
            <a:off x="1409077" y="3310366"/>
            <a:ext cx="89800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venir Book" panose="02000503020000020003" pitchFamily="2" charset="0"/>
              </a:rPr>
              <a:t>false!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57143-6072-514E-A019-7B84B1E0D061}"/>
              </a:ext>
            </a:extLst>
          </p:cNvPr>
          <p:cNvSpPr txBox="1"/>
          <p:nvPr/>
        </p:nvSpPr>
        <p:spPr>
          <a:xfrm>
            <a:off x="6877878" y="4621695"/>
            <a:ext cx="219252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Turn rain off,</a:t>
            </a:r>
          </a:p>
          <a:p>
            <a:r>
              <a:rPr lang="en-US" dirty="0">
                <a:latin typeface="Avenir Book" panose="02000503020000020003" pitchFamily="2" charset="0"/>
              </a:rPr>
              <a:t>Keep sprinkler off,</a:t>
            </a:r>
          </a:p>
          <a:p>
            <a:r>
              <a:rPr lang="en-US" dirty="0">
                <a:latin typeface="Avenir Book" panose="02000503020000020003" pitchFamily="2" charset="0"/>
              </a:rPr>
              <a:t>Grass is not wet.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Therefore, the rain</a:t>
            </a:r>
          </a:p>
          <a:p>
            <a:r>
              <a:rPr lang="en-US" dirty="0">
                <a:latin typeface="Avenir Book" panose="02000503020000020003" pitchFamily="2" charset="0"/>
              </a:rPr>
              <a:t>caused the grass’s</a:t>
            </a:r>
          </a:p>
          <a:p>
            <a:r>
              <a:rPr lang="en-US" dirty="0">
                <a:latin typeface="Avenir Book" panose="02000503020000020003" pitchFamily="2" charset="0"/>
              </a:rPr>
              <a:t>wetness </a:t>
            </a:r>
          </a:p>
          <a:p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3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21" grpId="0" animBg="1"/>
      <p:bldP spid="22" grpId="0" animBg="1"/>
      <p:bldP spid="22" grpId="1" animBg="1"/>
      <p:bldP spid="32" grpId="0" animBg="1"/>
      <p:bldP spid="39" grpId="0" animBg="1"/>
      <p:bldP spid="40" grpId="0" animBg="1"/>
      <p:bldP spid="6" grpId="0" animBg="1"/>
      <p:bldP spid="6" grpId="1" animBg="1"/>
      <p:bldP spid="41" grpId="0" animBg="1"/>
      <p:bldP spid="4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984381CE-DEA2-7F43-92A4-684DC93D5798}"/>
              </a:ext>
            </a:extLst>
          </p:cNvPr>
          <p:cNvSpPr/>
          <p:nvPr/>
        </p:nvSpPr>
        <p:spPr>
          <a:xfrm>
            <a:off x="3453374" y="4846320"/>
            <a:ext cx="2057234" cy="20116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7208D36-4CDB-644E-BC98-F6C780FAC0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19" r="15019"/>
          <a:stretch/>
        </p:blipFill>
        <p:spPr>
          <a:xfrm>
            <a:off x="9751773" y="564775"/>
            <a:ext cx="1780508" cy="169241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F971052-2C01-7A48-8D8C-300440A894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08416" y="5114022"/>
            <a:ext cx="2067221" cy="137470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73A6F7A-A574-C44A-BF6A-6CF861BAEA1B}"/>
              </a:ext>
            </a:extLst>
          </p:cNvPr>
          <p:cNvSpPr txBox="1"/>
          <p:nvPr/>
        </p:nvSpPr>
        <p:spPr>
          <a:xfrm>
            <a:off x="10693773" y="4701541"/>
            <a:ext cx="12204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Wet</a:t>
            </a:r>
            <a:r>
              <a:rPr lang="en-US" dirty="0"/>
              <a:t> Grass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90BD5-C764-1440-AA64-A29C4A2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46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44548-AAB6-524A-BB76-C01BB8A03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20980" r="51350" b="42549"/>
          <a:stretch/>
        </p:blipFill>
        <p:spPr>
          <a:xfrm>
            <a:off x="7033228" y="2833581"/>
            <a:ext cx="2718545" cy="14828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B6281A-BF41-5A4F-96F0-511EDE8FEBB4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8392501" y="2257192"/>
            <a:ext cx="1359272" cy="576389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7E2C70-255E-B94C-8041-A4D896B841FB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392501" y="4316424"/>
            <a:ext cx="2249526" cy="795875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77125B-6173-EA44-918A-D52B164E95A9}"/>
              </a:ext>
            </a:extLst>
          </p:cNvPr>
          <p:cNvCxnSpPr>
            <a:cxnSpLocks/>
          </p:cNvCxnSpPr>
          <p:nvPr/>
        </p:nvCxnSpPr>
        <p:spPr>
          <a:xfrm>
            <a:off x="10642027" y="2257192"/>
            <a:ext cx="0" cy="2855107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F2E0E01-7E9D-CF4E-91CC-ACAD7E08518B}"/>
              </a:ext>
            </a:extLst>
          </p:cNvPr>
          <p:cNvSpPr txBox="1"/>
          <p:nvPr/>
        </p:nvSpPr>
        <p:spPr>
          <a:xfrm>
            <a:off x="10332486" y="180053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Rain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D62D3A-A734-0441-9226-062B058900DA}"/>
              </a:ext>
            </a:extLst>
          </p:cNvPr>
          <p:cNvSpPr txBox="1"/>
          <p:nvPr/>
        </p:nvSpPr>
        <p:spPr>
          <a:xfrm>
            <a:off x="7310148" y="2429645"/>
            <a:ext cx="11352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Sprinkler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00BFAB-48C6-F443-A766-2AF4AB7CA069}"/>
              </a:ext>
            </a:extLst>
          </p:cNvPr>
          <p:cNvSpPr/>
          <p:nvPr/>
        </p:nvSpPr>
        <p:spPr>
          <a:xfrm>
            <a:off x="9766206" y="547608"/>
            <a:ext cx="1766076" cy="170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02E411-425D-B745-AECE-400A1E6B7EDB}"/>
              </a:ext>
            </a:extLst>
          </p:cNvPr>
          <p:cNvSpPr/>
          <p:nvPr/>
        </p:nvSpPr>
        <p:spPr>
          <a:xfrm>
            <a:off x="7023006" y="2813729"/>
            <a:ext cx="2743200" cy="15026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5535B8-D501-4C42-8B12-E826F77A6FD6}"/>
              </a:ext>
            </a:extLst>
          </p:cNvPr>
          <p:cNvSpPr/>
          <p:nvPr/>
        </p:nvSpPr>
        <p:spPr>
          <a:xfrm>
            <a:off x="9608416" y="5131515"/>
            <a:ext cx="2067220" cy="13589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57143-6072-514E-A019-7B84B1E0D061}"/>
              </a:ext>
            </a:extLst>
          </p:cNvPr>
          <p:cNvSpPr txBox="1"/>
          <p:nvPr/>
        </p:nvSpPr>
        <p:spPr>
          <a:xfrm>
            <a:off x="6877878" y="4621695"/>
            <a:ext cx="219252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Book" panose="02000503020000020003" pitchFamily="2" charset="0"/>
              </a:rPr>
              <a:t>Turn rain off,</a:t>
            </a:r>
          </a:p>
          <a:p>
            <a:r>
              <a:rPr lang="en-US">
                <a:latin typeface="Avenir Book" panose="02000503020000020003" pitchFamily="2" charset="0"/>
              </a:rPr>
              <a:t>Keep sprinkler off,</a:t>
            </a:r>
          </a:p>
          <a:p>
            <a:r>
              <a:rPr lang="en-US">
                <a:latin typeface="Avenir Book" panose="02000503020000020003" pitchFamily="2" charset="0"/>
              </a:rPr>
              <a:t>Grass is not wet.</a:t>
            </a:r>
          </a:p>
          <a:p>
            <a:endParaRPr lang="en-US">
              <a:latin typeface="Avenir Book" panose="02000503020000020003" pitchFamily="2" charset="0"/>
            </a:endParaRPr>
          </a:p>
          <a:p>
            <a:r>
              <a:rPr lang="en-US">
                <a:latin typeface="Avenir Book" panose="02000503020000020003" pitchFamily="2" charset="0"/>
              </a:rPr>
              <a:t>Therefore, the rain</a:t>
            </a:r>
          </a:p>
          <a:p>
            <a:r>
              <a:rPr lang="en-US">
                <a:latin typeface="Avenir Book" panose="02000503020000020003" pitchFamily="2" charset="0"/>
              </a:rPr>
              <a:t>caused the grass’s</a:t>
            </a:r>
          </a:p>
          <a:p>
            <a:r>
              <a:rPr lang="en-US">
                <a:latin typeface="Avenir Book" panose="02000503020000020003" pitchFamily="2" charset="0"/>
              </a:rPr>
              <a:t>wetness </a:t>
            </a:r>
          </a:p>
          <a:p>
            <a:endParaRPr lang="en-US">
              <a:latin typeface="Avenir Book" panose="02000503020000020003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468BA9-8A89-A545-A3CB-20F7AF5CFE84}"/>
              </a:ext>
            </a:extLst>
          </p:cNvPr>
          <p:cNvGrpSpPr/>
          <p:nvPr/>
        </p:nvGrpSpPr>
        <p:grpSpPr>
          <a:xfrm>
            <a:off x="5609462" y="3067172"/>
            <a:ext cx="782587" cy="1041063"/>
            <a:chOff x="5439618" y="3067172"/>
            <a:chExt cx="782587" cy="104106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FC7EBA1-51CD-2F4D-ABB7-ED4F3D70C7AD}"/>
                </a:ext>
              </a:extLst>
            </p:cNvPr>
            <p:cNvSpPr txBox="1"/>
            <p:nvPr/>
          </p:nvSpPr>
          <p:spPr>
            <a:xfrm>
              <a:off x="5439618" y="3067172"/>
              <a:ext cx="782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5913353-2ECE-904E-A5DD-E747E7821C30}"/>
                </a:ext>
              </a:extLst>
            </p:cNvPr>
            <p:cNvSpPr txBox="1"/>
            <p:nvPr/>
          </p:nvSpPr>
          <p:spPr>
            <a:xfrm>
              <a:off x="5439618" y="3079872"/>
              <a:ext cx="782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=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388DF07-E0FA-2B4A-A37C-7705E75CE6B6}"/>
                </a:ext>
              </a:extLst>
            </p:cNvPr>
            <p:cNvSpPr txBox="1"/>
            <p:nvPr/>
          </p:nvSpPr>
          <p:spPr>
            <a:xfrm>
              <a:off x="5439618" y="3092572"/>
              <a:ext cx="782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=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3FF0593-3470-B142-AC93-93A017CB7721}"/>
              </a:ext>
            </a:extLst>
          </p:cNvPr>
          <p:cNvSpPr txBox="1"/>
          <p:nvPr/>
        </p:nvSpPr>
        <p:spPr>
          <a:xfrm>
            <a:off x="7033228" y="635963"/>
            <a:ext cx="2728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Avenir Book" panose="02000503020000020003" pitchFamily="2" charset="0"/>
              </a:rPr>
              <a:t>”If no rain,</a:t>
            </a:r>
          </a:p>
          <a:p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Avenir Book" panose="02000503020000020003" pitchFamily="2" charset="0"/>
              </a:rPr>
              <a:t> turn on sprinkler.”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AE1FCFE-CE1E-1649-84B6-4832252C13C9}"/>
              </a:ext>
            </a:extLst>
          </p:cNvPr>
          <p:cNvGrpSpPr/>
          <p:nvPr/>
        </p:nvGrpSpPr>
        <p:grpSpPr>
          <a:xfrm>
            <a:off x="5510608" y="5575594"/>
            <a:ext cx="782587" cy="1041063"/>
            <a:chOff x="5439618" y="3067172"/>
            <a:chExt cx="782587" cy="1041063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0F8EE27-1FFF-C44B-878C-EBDD59BCF0F7}"/>
                </a:ext>
              </a:extLst>
            </p:cNvPr>
            <p:cNvSpPr txBox="1"/>
            <p:nvPr/>
          </p:nvSpPr>
          <p:spPr>
            <a:xfrm>
              <a:off x="5439618" y="3067172"/>
              <a:ext cx="782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=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5D86EF-15BE-F54F-BEBF-3DD66AE7907B}"/>
                </a:ext>
              </a:extLst>
            </p:cNvPr>
            <p:cNvSpPr txBox="1"/>
            <p:nvPr/>
          </p:nvSpPr>
          <p:spPr>
            <a:xfrm>
              <a:off x="5439618" y="3079872"/>
              <a:ext cx="782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=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C82224D-64AE-9A47-A515-0CACD0C06AFA}"/>
                </a:ext>
              </a:extLst>
            </p:cNvPr>
            <p:cNvSpPr txBox="1"/>
            <p:nvPr/>
          </p:nvSpPr>
          <p:spPr>
            <a:xfrm>
              <a:off x="5439618" y="3092572"/>
              <a:ext cx="782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=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9EC73EC-0B1A-1040-87E2-6AB4E9F48A63}"/>
              </a:ext>
            </a:extLst>
          </p:cNvPr>
          <p:cNvSpPr txBox="1"/>
          <p:nvPr/>
        </p:nvSpPr>
        <p:spPr>
          <a:xfrm>
            <a:off x="3544918" y="5314674"/>
            <a:ext cx="1874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503020000020003" pitchFamily="2" charset="0"/>
              </a:rPr>
              <a:t>If the US server succeeds, </a:t>
            </a:r>
            <a:r>
              <a:rPr lang="en-US" sz="1600" u="sng" dirty="0">
                <a:solidFill>
                  <a:schemeClr val="bg1"/>
                </a:solidFill>
                <a:latin typeface="Avenir Medium" panose="02000503020000020003" pitchFamily="2" charset="0"/>
              </a:rPr>
              <a:t>success</a:t>
            </a:r>
            <a:br>
              <a:rPr lang="en-US" sz="1600" u="sng" dirty="0">
                <a:solidFill>
                  <a:schemeClr val="bg1"/>
                </a:solidFill>
                <a:latin typeface="Avenir Medium" panose="02000503020000020003" pitchFamily="2" charset="0"/>
              </a:rPr>
            </a:br>
            <a:r>
              <a:rPr lang="en-US" sz="1600" u="sng" dirty="0">
                <a:solidFill>
                  <a:schemeClr val="bg1"/>
                </a:solidFill>
                <a:latin typeface="Avenir Medium" panose="02000503020000020003" pitchFamily="2" charset="0"/>
              </a:rPr>
              <a:t>did depend </a:t>
            </a:r>
            <a:r>
              <a:rPr lang="en-US" sz="1600" dirty="0">
                <a:solidFill>
                  <a:schemeClr val="bg1"/>
                </a:solidFill>
                <a:latin typeface="Avenir Medium" panose="02000503020000020003" pitchFamily="2" charset="0"/>
              </a:rPr>
              <a:t>on the US server!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8D04D4A-86A9-F04D-86F5-BD07CB8A00DB}"/>
              </a:ext>
            </a:extLst>
          </p:cNvPr>
          <p:cNvCxnSpPr>
            <a:cxnSpLocks/>
          </p:cNvCxnSpPr>
          <p:nvPr/>
        </p:nvCxnSpPr>
        <p:spPr>
          <a:xfrm>
            <a:off x="2510646" y="1752551"/>
            <a:ext cx="1334220" cy="1767725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BB9B5FE-2D98-C34F-977F-16ACCCABB474}"/>
              </a:ext>
            </a:extLst>
          </p:cNvPr>
          <p:cNvCxnSpPr>
            <a:cxnSpLocks/>
          </p:cNvCxnSpPr>
          <p:nvPr/>
        </p:nvCxnSpPr>
        <p:spPr>
          <a:xfrm>
            <a:off x="861977" y="1716311"/>
            <a:ext cx="145193" cy="4291868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21563D1-AA4F-3C48-BB68-8A2812CCAE8F}"/>
              </a:ext>
            </a:extLst>
          </p:cNvPr>
          <p:cNvCxnSpPr>
            <a:cxnSpLocks/>
            <a:endCxn id="89" idx="0"/>
          </p:cNvCxnSpPr>
          <p:nvPr/>
        </p:nvCxnSpPr>
        <p:spPr>
          <a:xfrm flipH="1">
            <a:off x="1752971" y="4771437"/>
            <a:ext cx="1516440" cy="1264703"/>
          </a:xfrm>
          <a:prstGeom prst="straightConnector1">
            <a:avLst/>
          </a:prstGeom>
          <a:ln w="57150" cmpd="sng">
            <a:solidFill>
              <a:schemeClr val="accent4">
                <a:lumMod val="50000"/>
              </a:schemeClr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0B21E1D-0896-3D4C-A5DC-889618A8BCB7}"/>
              </a:ext>
            </a:extLst>
          </p:cNvPr>
          <p:cNvSpPr txBox="1"/>
          <p:nvPr/>
        </p:nvSpPr>
        <p:spPr>
          <a:xfrm>
            <a:off x="3110629" y="1904349"/>
            <a:ext cx="2385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“If US server fails,</a:t>
            </a:r>
          </a:p>
          <a:p>
            <a:pPr algn="r"/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 try EU.”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CC9AC8C-7F02-8D4C-991D-700DFBA0F208}"/>
              </a:ext>
            </a:extLst>
          </p:cNvPr>
          <p:cNvSpPr txBox="1"/>
          <p:nvPr/>
        </p:nvSpPr>
        <p:spPr>
          <a:xfrm>
            <a:off x="153142" y="6036140"/>
            <a:ext cx="3199658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Sending data succeeded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68F99E-1917-A84E-B42F-3BC7593120B2}"/>
              </a:ext>
            </a:extLst>
          </p:cNvPr>
          <p:cNvGrpSpPr/>
          <p:nvPr/>
        </p:nvGrpSpPr>
        <p:grpSpPr>
          <a:xfrm>
            <a:off x="1257693" y="3561880"/>
            <a:ext cx="4009887" cy="1139992"/>
            <a:chOff x="1257693" y="3561880"/>
            <a:chExt cx="4009887" cy="1139992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61EFFFE-2BB7-964F-AB21-AFECF3BEE4BE}"/>
                </a:ext>
              </a:extLst>
            </p:cNvPr>
            <p:cNvGrpSpPr/>
            <p:nvPr/>
          </p:nvGrpSpPr>
          <p:grpSpPr>
            <a:xfrm>
              <a:off x="1257693" y="3561880"/>
              <a:ext cx="4009887" cy="1139992"/>
              <a:chOff x="358912" y="5287354"/>
              <a:chExt cx="4009887" cy="1139992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894CE5D6-0FB6-6748-A022-BCE127C1A006}"/>
                  </a:ext>
                </a:extLst>
              </p:cNvPr>
              <p:cNvGrpSpPr/>
              <p:nvPr/>
            </p:nvGrpSpPr>
            <p:grpSpPr>
              <a:xfrm>
                <a:off x="358912" y="5287354"/>
                <a:ext cx="4009887" cy="1139992"/>
                <a:chOff x="3356896" y="4715152"/>
                <a:chExt cx="4009887" cy="1139992"/>
              </a:xfrm>
            </p:grpSpPr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043B091D-E7DC-A844-9678-5C16B7E598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36024" y="5027886"/>
                  <a:ext cx="1149966" cy="689980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0769B1FB-04CB-DA49-B38A-ACFA1083E2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434981" y="4999925"/>
                  <a:ext cx="651398" cy="434265"/>
                </a:xfrm>
                <a:prstGeom prst="rect">
                  <a:avLst/>
                </a:prstGeom>
              </p:spPr>
            </p:pic>
            <p:sp>
              <p:nvSpPr>
                <p:cNvPr id="88" name="Rounded Rectangle 87">
                  <a:extLst>
                    <a:ext uri="{FF2B5EF4-FFF2-40B4-BE49-F238E27FC236}">
                      <a16:creationId xmlns:a16="http://schemas.microsoft.com/office/drawing/2014/main" id="{33E117B8-06C9-FB4D-AE8E-59CB2670907E}"/>
                    </a:ext>
                  </a:extLst>
                </p:cNvPr>
                <p:cNvSpPr/>
                <p:nvPr/>
              </p:nvSpPr>
              <p:spPr>
                <a:xfrm>
                  <a:off x="3356896" y="4715152"/>
                  <a:ext cx="4009887" cy="1139992"/>
                </a:xfrm>
                <a:prstGeom prst="roundRect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92CBDF46-6C0F-6047-ACA5-E7F374DEE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5887" y="5524006"/>
                <a:ext cx="1252712" cy="657673"/>
              </a:xfrm>
              <a:prstGeom prst="rect">
                <a:avLst/>
              </a:prstGeom>
            </p:spPr>
          </p:pic>
        </p:grpSp>
        <p:sp>
          <p:nvSpPr>
            <p:cNvPr id="99" name="Right Arrow 98">
              <a:extLst>
                <a:ext uri="{FF2B5EF4-FFF2-40B4-BE49-F238E27FC236}">
                  <a16:creationId xmlns:a16="http://schemas.microsoft.com/office/drawing/2014/main" id="{058B3CD1-D49B-B541-A5EC-E1AD300005C6}"/>
                </a:ext>
              </a:extLst>
            </p:cNvPr>
            <p:cNvSpPr/>
            <p:nvPr/>
          </p:nvSpPr>
          <p:spPr>
            <a:xfrm>
              <a:off x="2770807" y="3938013"/>
              <a:ext cx="682566" cy="378709"/>
            </a:xfrm>
            <a:prstGeom prst="rightArrow">
              <a:avLst/>
            </a:prstGeom>
            <a:solidFill>
              <a:schemeClr val="accent4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2DA762-B6E1-524A-8D6F-545A0FDC81F2}"/>
              </a:ext>
            </a:extLst>
          </p:cNvPr>
          <p:cNvGrpSpPr/>
          <p:nvPr/>
        </p:nvGrpSpPr>
        <p:grpSpPr>
          <a:xfrm>
            <a:off x="259770" y="564515"/>
            <a:ext cx="4076007" cy="1139992"/>
            <a:chOff x="259770" y="564515"/>
            <a:chExt cx="4076007" cy="113999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AD4F68B8-C8B7-B545-A89F-E402274ACDB4}"/>
                </a:ext>
              </a:extLst>
            </p:cNvPr>
            <p:cNvGrpSpPr/>
            <p:nvPr/>
          </p:nvGrpSpPr>
          <p:grpSpPr>
            <a:xfrm>
              <a:off x="259770" y="564515"/>
              <a:ext cx="4076007" cy="1139992"/>
              <a:chOff x="259770" y="564515"/>
              <a:chExt cx="4076007" cy="1139992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3CAF8D1B-9B3B-6545-993B-2E34CFD63E69}"/>
                  </a:ext>
                </a:extLst>
              </p:cNvPr>
              <p:cNvGrpSpPr/>
              <p:nvPr/>
            </p:nvGrpSpPr>
            <p:grpSpPr>
              <a:xfrm>
                <a:off x="259770" y="564515"/>
                <a:ext cx="4076007" cy="1139992"/>
                <a:chOff x="1659789" y="3034504"/>
                <a:chExt cx="4076007" cy="1139992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B04C36E7-DD62-6245-91E2-43DB02EEAF34}"/>
                    </a:ext>
                  </a:extLst>
                </p:cNvPr>
                <p:cNvGrpSpPr/>
                <p:nvPr/>
              </p:nvGrpSpPr>
              <p:grpSpPr>
                <a:xfrm>
                  <a:off x="1659789" y="3034504"/>
                  <a:ext cx="4076007" cy="1139992"/>
                  <a:chOff x="-483276" y="3697513"/>
                  <a:chExt cx="4076007" cy="1139992"/>
                </a:xfrm>
              </p:grpSpPr>
              <p:pic>
                <p:nvPicPr>
                  <p:cNvPr id="95" name="Picture 94">
                    <a:extLst>
                      <a:ext uri="{FF2B5EF4-FFF2-40B4-BE49-F238E27FC236}">
                        <a16:creationId xmlns:a16="http://schemas.microsoft.com/office/drawing/2014/main" id="{02B220DD-CD3E-8D41-89F2-DCBF2CE5D5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825345" y="3985855"/>
                    <a:ext cx="1036852" cy="622111"/>
                  </a:xfrm>
                  <a:prstGeom prst="rect">
                    <a:avLst/>
                  </a:prstGeom>
                </p:spPr>
              </p:pic>
              <p:sp>
                <p:nvSpPr>
                  <p:cNvPr id="96" name="Rounded Rectangle 95">
                    <a:extLst>
                      <a:ext uri="{FF2B5EF4-FFF2-40B4-BE49-F238E27FC236}">
                        <a16:creationId xmlns:a16="http://schemas.microsoft.com/office/drawing/2014/main" id="{21AA39B2-4424-9C4F-AB94-A977A02851B2}"/>
                      </a:ext>
                    </a:extLst>
                  </p:cNvPr>
                  <p:cNvSpPr/>
                  <p:nvPr/>
                </p:nvSpPr>
                <p:spPr>
                  <a:xfrm>
                    <a:off x="-483276" y="3697513"/>
                    <a:ext cx="4076007" cy="1139992"/>
                  </a:xfrm>
                  <a:prstGeom prst="roundRect">
                    <a:avLst/>
                  </a:prstGeom>
                  <a:noFill/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09982222-E50B-C640-897C-29B4930FFB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31055" y="3231412"/>
                  <a:ext cx="1252712" cy="657673"/>
                </a:xfrm>
                <a:prstGeom prst="rect">
                  <a:avLst/>
                </a:prstGeom>
              </p:spPr>
            </p:pic>
          </p:grpSp>
          <p:sp>
            <p:nvSpPr>
              <p:cNvPr id="92" name="Right Arrow 91">
                <a:extLst>
                  <a:ext uri="{FF2B5EF4-FFF2-40B4-BE49-F238E27FC236}">
                    <a16:creationId xmlns:a16="http://schemas.microsoft.com/office/drawing/2014/main" id="{DC3D7B56-CA29-BC47-AA3E-19EB106A9D1E}"/>
                  </a:ext>
                </a:extLst>
              </p:cNvPr>
              <p:cNvSpPr/>
              <p:nvPr/>
            </p:nvSpPr>
            <p:spPr>
              <a:xfrm>
                <a:off x="1783748" y="916691"/>
                <a:ext cx="683066" cy="378709"/>
              </a:xfrm>
              <a:prstGeom prst="rightArrow">
                <a:avLst/>
              </a:prstGeom>
              <a:solidFill>
                <a:schemeClr val="accent4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8D887A6E-ABA9-DE49-ACEE-3BACB43C8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88467" y="804813"/>
              <a:ext cx="743849" cy="392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381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81E5B5C-BBEA-4B40-ADCA-2CD7C0CBBED5}"/>
              </a:ext>
            </a:extLst>
          </p:cNvPr>
          <p:cNvSpPr/>
          <p:nvPr/>
        </p:nvSpPr>
        <p:spPr>
          <a:xfrm>
            <a:off x="0" y="0"/>
            <a:ext cx="2736971" cy="68580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D11C3C-CFBD-6146-9DAF-B62A0F828436}"/>
              </a:ext>
            </a:extLst>
          </p:cNvPr>
          <p:cNvSpPr txBox="1">
            <a:spLocks/>
          </p:cNvSpPr>
          <p:nvPr/>
        </p:nvSpPr>
        <p:spPr>
          <a:xfrm>
            <a:off x="337354" y="483285"/>
            <a:ext cx="2056798" cy="1256828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venir Book" panose="02000503020000020003" pitchFamily="2" charset="0"/>
                <a:cs typeface="Arial Rounded MT Bold"/>
              </a:rPr>
              <a:t>The Nine Dependency Puzzles</a:t>
            </a:r>
            <a:endParaRPr lang="en-US" sz="2400" b="1" dirty="0">
              <a:solidFill>
                <a:schemeClr val="bg1">
                  <a:lumMod val="20000"/>
                  <a:lumOff val="80000"/>
                </a:schemeClr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482FD-7F32-F24E-884A-38F7C677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2E1BCD-CF7B-984A-ADF1-3F5ADCDB8161}"/>
              </a:ext>
            </a:extLst>
          </p:cNvPr>
          <p:cNvSpPr/>
          <p:nvPr/>
        </p:nvSpPr>
        <p:spPr>
          <a:xfrm>
            <a:off x="4410155" y="254044"/>
            <a:ext cx="6308808" cy="630880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D09ED-5D4B-B74A-A502-937A7B931F08}"/>
              </a:ext>
            </a:extLst>
          </p:cNvPr>
          <p:cNvSpPr txBox="1"/>
          <p:nvPr/>
        </p:nvSpPr>
        <p:spPr>
          <a:xfrm>
            <a:off x="3535009" y="1613189"/>
            <a:ext cx="102944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2434A-54A1-9848-BDF8-FDBAB4AB1B77}"/>
              </a:ext>
            </a:extLst>
          </p:cNvPr>
          <p:cNvSpPr txBox="1"/>
          <p:nvPr/>
        </p:nvSpPr>
        <p:spPr>
          <a:xfrm>
            <a:off x="9615134" y="602462"/>
            <a:ext cx="16410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Shared Format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0863A-1AA5-1547-8B7D-DF08BA20F7FF}"/>
              </a:ext>
            </a:extLst>
          </p:cNvPr>
          <p:cNvSpPr txBox="1"/>
          <p:nvPr/>
        </p:nvSpPr>
        <p:spPr>
          <a:xfrm>
            <a:off x="10830123" y="4228121"/>
            <a:ext cx="73430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Crash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DEA58-F33F-8A40-B9BE-EA428C7D27EE}"/>
              </a:ext>
            </a:extLst>
          </p:cNvPr>
          <p:cNvSpPr txBox="1"/>
          <p:nvPr/>
        </p:nvSpPr>
        <p:spPr>
          <a:xfrm>
            <a:off x="10865992" y="2461229"/>
            <a:ext cx="80964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A4A81-098C-4B4C-9339-CFB54F0AD9AB}"/>
              </a:ext>
            </a:extLst>
          </p:cNvPr>
          <p:cNvSpPr txBox="1"/>
          <p:nvPr/>
        </p:nvSpPr>
        <p:spPr>
          <a:xfrm>
            <a:off x="9465564" y="6035411"/>
            <a:ext cx="1000338" cy="38472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Fallback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BCFBB-1B7F-8042-B216-1E5C5792F4E3}"/>
              </a:ext>
            </a:extLst>
          </p:cNvPr>
          <p:cNvSpPr txBox="1"/>
          <p:nvPr/>
        </p:nvSpPr>
        <p:spPr>
          <a:xfrm>
            <a:off x="4832765" y="6350182"/>
            <a:ext cx="125867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Indirection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05AE0-0C98-EC47-B083-AFE112C178B0}"/>
              </a:ext>
            </a:extLst>
          </p:cNvPr>
          <p:cNvSpPr txBox="1"/>
          <p:nvPr/>
        </p:nvSpPr>
        <p:spPr>
          <a:xfrm>
            <a:off x="3482111" y="4793398"/>
            <a:ext cx="11352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Self-Cycle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36597-D22F-FB41-BC91-96ED75D174BC}"/>
              </a:ext>
            </a:extLst>
          </p:cNvPr>
          <p:cNvSpPr txBox="1"/>
          <p:nvPr/>
        </p:nvSpPr>
        <p:spPr>
          <a:xfrm>
            <a:off x="2736971" y="3379765"/>
            <a:ext cx="149028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Higher-Order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BC101-9C33-B846-9681-3FE014B3B5CC}"/>
              </a:ext>
            </a:extLst>
          </p:cNvPr>
          <p:cNvSpPr txBox="1"/>
          <p:nvPr/>
        </p:nvSpPr>
        <p:spPr>
          <a:xfrm>
            <a:off x="4410155" y="328810"/>
            <a:ext cx="130471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Framework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924C0A-03A5-C646-87B5-4D359DBB9B60}"/>
              </a:ext>
            </a:extLst>
          </p:cNvPr>
          <p:cNvGrpSpPr/>
          <p:nvPr/>
        </p:nvGrpSpPr>
        <p:grpSpPr>
          <a:xfrm>
            <a:off x="6781050" y="5067651"/>
            <a:ext cx="1694017" cy="1120262"/>
            <a:chOff x="7921117" y="5163283"/>
            <a:chExt cx="1694017" cy="112026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507C3DE-135C-BB41-BCE3-E95622005F06}"/>
                </a:ext>
              </a:extLst>
            </p:cNvPr>
            <p:cNvSpPr/>
            <p:nvPr/>
          </p:nvSpPr>
          <p:spPr>
            <a:xfrm>
              <a:off x="8129810" y="5890254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41" name="Cloud Callout 40">
              <a:extLst>
                <a:ext uri="{FF2B5EF4-FFF2-40B4-BE49-F238E27FC236}">
                  <a16:creationId xmlns:a16="http://schemas.microsoft.com/office/drawing/2014/main" id="{EE7475D2-541B-6443-9B1D-CDDFECB6AB7A}"/>
                </a:ext>
              </a:extLst>
            </p:cNvPr>
            <p:cNvSpPr/>
            <p:nvPr/>
          </p:nvSpPr>
          <p:spPr>
            <a:xfrm>
              <a:off x="7921117" y="5178120"/>
              <a:ext cx="1694017" cy="614880"/>
            </a:xfrm>
            <a:prstGeom prst="cloudCallout">
              <a:avLst>
                <a:gd name="adj1" fmla="val -17198"/>
                <a:gd name="adj2" fmla="val 7585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9C02B-B0D9-8943-8828-45C303B448B0}"/>
                </a:ext>
              </a:extLst>
            </p:cNvPr>
            <p:cNvSpPr txBox="1"/>
            <p:nvPr/>
          </p:nvSpPr>
          <p:spPr>
            <a:xfrm>
              <a:off x="8541467" y="5163283"/>
              <a:ext cx="570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tx1">
                      <a:lumMod val="50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⇒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D4A6341-47E7-3541-B18C-F65B74D0C866}"/>
                </a:ext>
              </a:extLst>
            </p:cNvPr>
            <p:cNvSpPr/>
            <p:nvPr/>
          </p:nvSpPr>
          <p:spPr>
            <a:xfrm>
              <a:off x="8201488" y="5270528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1857644-0F38-1441-A487-C521F63D6AE9}"/>
                </a:ext>
              </a:extLst>
            </p:cNvPr>
            <p:cNvSpPr/>
            <p:nvPr/>
          </p:nvSpPr>
          <p:spPr>
            <a:xfrm>
              <a:off x="8995118" y="5276279"/>
              <a:ext cx="393291" cy="393291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05A221D-B412-C14D-A434-F5257B13ED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5245" y="5305050"/>
              <a:ext cx="310481" cy="32821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50E8430-C3C5-A24F-BAE1-66F77E0D155B}"/>
                </a:ext>
              </a:extLst>
            </p:cNvPr>
            <p:cNvSpPr/>
            <p:nvPr/>
          </p:nvSpPr>
          <p:spPr>
            <a:xfrm>
              <a:off x="8252959" y="5292344"/>
              <a:ext cx="317715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503B6DEF-499B-0440-96A7-2EA77AD20F57}"/>
              </a:ext>
            </a:extLst>
          </p:cNvPr>
          <p:cNvSpPr/>
          <p:nvPr/>
        </p:nvSpPr>
        <p:spPr>
          <a:xfrm>
            <a:off x="8903171" y="3516524"/>
            <a:ext cx="1680894" cy="127008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0E79BFE-D384-A94F-8BB7-415ABA2B6E65}"/>
              </a:ext>
            </a:extLst>
          </p:cNvPr>
          <p:cNvSpPr/>
          <p:nvPr/>
        </p:nvSpPr>
        <p:spPr>
          <a:xfrm>
            <a:off x="5842057" y="1803766"/>
            <a:ext cx="3445004" cy="30162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Module A processes payments using Payment Processor B.</a:t>
            </a: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If Processor B fails, the module tries Processor C instead, which is more expensive but always succeeds.</a:t>
            </a: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Does the module depend on Processor B?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07505B-31C6-1647-B04D-4E79D8562E50}"/>
              </a:ext>
            </a:extLst>
          </p:cNvPr>
          <p:cNvSpPr txBox="1"/>
          <p:nvPr/>
        </p:nvSpPr>
        <p:spPr>
          <a:xfrm>
            <a:off x="323171" y="4268817"/>
            <a:ext cx="2056798" cy="6771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Correctness guarantee: No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665EF9F-850A-EB4B-A7F2-2D2CBDC98D04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2379969" y="4326808"/>
            <a:ext cx="3711474" cy="2805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1ED5803-CD87-8A46-81B9-C96947D37E22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2327625" y="4463046"/>
            <a:ext cx="3763818" cy="127008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278341A-F934-3640-912C-B9E43F1D06C2}"/>
              </a:ext>
            </a:extLst>
          </p:cNvPr>
          <p:cNvSpPr txBox="1"/>
          <p:nvPr/>
        </p:nvSpPr>
        <p:spPr>
          <a:xfrm>
            <a:off x="330632" y="5394574"/>
            <a:ext cx="1996993" cy="6771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specific executions: Yes</a:t>
            </a:r>
          </a:p>
        </p:txBody>
      </p:sp>
    </p:spTree>
    <p:extLst>
      <p:ext uri="{BB962C8B-B14F-4D97-AF65-F5344CB8AC3E}">
        <p14:creationId xmlns:p14="http://schemas.microsoft.com/office/powerpoint/2010/main" val="17775474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E0B039-CB3B-A34A-9A28-1E6B9690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4550" y="1014585"/>
            <a:ext cx="7962899" cy="45368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1E67D0-5FD8-0342-9071-11E028E7B21B}"/>
              </a:ext>
            </a:extLst>
          </p:cNvPr>
          <p:cNvSpPr txBox="1"/>
          <p:nvPr/>
        </p:nvSpPr>
        <p:spPr>
          <a:xfrm rot="3143440">
            <a:off x="3132427" y="2623202"/>
            <a:ext cx="19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Properties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271666-4649-AD4C-964E-8EA31C685BA8}"/>
              </a:ext>
            </a:extLst>
          </p:cNvPr>
          <p:cNvSpPr txBox="1"/>
          <p:nvPr/>
        </p:nvSpPr>
        <p:spPr>
          <a:xfrm>
            <a:off x="5629320" y="1054682"/>
            <a:ext cx="19223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Avenir Book" panose="02000503020000020003" pitchFamily="2" charset="0"/>
              </a:rPr>
              <a:t>Semantics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BAA675-ED58-7841-B2CE-DF5DD11CF222}"/>
              </a:ext>
            </a:extLst>
          </p:cNvPr>
          <p:cNvSpPr txBox="1"/>
          <p:nvPr/>
        </p:nvSpPr>
        <p:spPr>
          <a:xfrm rot="18450159">
            <a:off x="5887157" y="3278949"/>
            <a:ext cx="34969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Permitted Changes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220E02-C50E-EA4F-A19C-4488017A023B}"/>
              </a:ext>
            </a:extLst>
          </p:cNvPr>
          <p:cNvSpPr txBox="1"/>
          <p:nvPr/>
        </p:nvSpPr>
        <p:spPr>
          <a:xfrm>
            <a:off x="4936067" y="2315427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Dependence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900D4-CD79-4749-BD74-A0899004FF6C}"/>
              </a:ext>
            </a:extLst>
          </p:cNvPr>
          <p:cNvSpPr txBox="1"/>
          <p:nvPr/>
        </p:nvSpPr>
        <p:spPr>
          <a:xfrm>
            <a:off x="5160775" y="3136611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Causation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8EE6C5-509D-0E4C-82DB-1D6444901F84}"/>
              </a:ext>
            </a:extLst>
          </p:cNvPr>
          <p:cNvSpPr txBox="1"/>
          <p:nvPr/>
        </p:nvSpPr>
        <p:spPr>
          <a:xfrm>
            <a:off x="5901074" y="2720976"/>
            <a:ext cx="457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845185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90BD5-C764-1440-AA64-A29C4A2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49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5D95BB3-5AB0-9440-9B15-96CB08A42FA7}"/>
              </a:ext>
            </a:extLst>
          </p:cNvPr>
          <p:cNvSpPr txBox="1">
            <a:spLocks/>
          </p:cNvSpPr>
          <p:nvPr/>
        </p:nvSpPr>
        <p:spPr>
          <a:xfrm>
            <a:off x="694740" y="314287"/>
            <a:ext cx="10802520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Creating a Formal Definition of Dependence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7B50F9-E49F-AA4E-97DB-70C652E1152B}"/>
              </a:ext>
            </a:extLst>
          </p:cNvPr>
          <p:cNvSpPr txBox="1"/>
          <p:nvPr/>
        </p:nvSpPr>
        <p:spPr>
          <a:xfrm>
            <a:off x="632138" y="1122759"/>
            <a:ext cx="112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Statics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872274-182B-954D-AE06-7897E5B3CF6D}"/>
              </a:ext>
            </a:extLst>
          </p:cNvPr>
          <p:cNvSpPr txBox="1"/>
          <p:nvPr/>
        </p:nvSpPr>
        <p:spPr>
          <a:xfrm>
            <a:off x="3063493" y="1121216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Dynamics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77BF0F-2BD6-124B-8824-A5C45D27454A}"/>
              </a:ext>
            </a:extLst>
          </p:cNvPr>
          <p:cNvSpPr txBox="1"/>
          <p:nvPr/>
        </p:nvSpPr>
        <p:spPr>
          <a:xfrm>
            <a:off x="5354548" y="1121216"/>
            <a:ext cx="2247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Program Logic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6C36DC-0D57-1E4D-B5B1-21C56E5B1FEB}"/>
              </a:ext>
            </a:extLst>
          </p:cNvPr>
          <p:cNvSpPr txBox="1"/>
          <p:nvPr/>
        </p:nvSpPr>
        <p:spPr>
          <a:xfrm>
            <a:off x="5460187" y="1717486"/>
            <a:ext cx="2036131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{ P } S { Q 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203BEE-90A2-6747-BEE5-783241CE5590}"/>
              </a:ext>
            </a:extLst>
          </p:cNvPr>
          <p:cNvSpPr txBox="1"/>
          <p:nvPr/>
        </p:nvSpPr>
        <p:spPr>
          <a:xfrm>
            <a:off x="3343219" y="1717486"/>
            <a:ext cx="1031047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 ⇝ e′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3B3E7D-54DB-B846-89DD-A16E0BC06536}"/>
              </a:ext>
            </a:extLst>
          </p:cNvPr>
          <p:cNvSpPr txBox="1"/>
          <p:nvPr/>
        </p:nvSpPr>
        <p:spPr>
          <a:xfrm>
            <a:off x="520089" y="1717486"/>
            <a:ext cx="1353252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𝚪 ⊢ e : 𝛕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38A362-86CD-2D4C-90DC-F2D5F18BC8D6}"/>
              </a:ext>
            </a:extLst>
          </p:cNvPr>
          <p:cNvSpPr txBox="1"/>
          <p:nvPr/>
        </p:nvSpPr>
        <p:spPr>
          <a:xfrm>
            <a:off x="8302513" y="1194266"/>
            <a:ext cx="3063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Careful File Transfer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3187FE-7225-6F48-BADE-9DBED25295CC}"/>
              </a:ext>
            </a:extLst>
          </p:cNvPr>
          <p:cNvSpPr/>
          <p:nvPr/>
        </p:nvSpPr>
        <p:spPr>
          <a:xfrm>
            <a:off x="8475358" y="2279250"/>
            <a:ext cx="498764" cy="4987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DA2E78-1DBF-AC4C-B189-1758734B96BD}"/>
              </a:ext>
            </a:extLst>
          </p:cNvPr>
          <p:cNvSpPr/>
          <p:nvPr/>
        </p:nvSpPr>
        <p:spPr>
          <a:xfrm>
            <a:off x="10327466" y="2279250"/>
            <a:ext cx="498764" cy="4987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7716A42-9DFD-3F47-980E-B8FD3831DD02}"/>
              </a:ext>
            </a:extLst>
          </p:cNvPr>
          <p:cNvSpPr/>
          <p:nvPr/>
        </p:nvSpPr>
        <p:spPr>
          <a:xfrm>
            <a:off x="8724740" y="1889427"/>
            <a:ext cx="1853205" cy="779646"/>
          </a:xfrm>
          <a:prstGeom prst="arc">
            <a:avLst>
              <a:gd name="adj1" fmla="val 10891523"/>
              <a:gd name="adj2" fmla="val 21568815"/>
            </a:avLst>
          </a:prstGeom>
          <a:ln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6FD1A94-3FF5-3948-882A-90F3FB2A8D20}"/>
              </a:ext>
            </a:extLst>
          </p:cNvPr>
          <p:cNvSpPr/>
          <p:nvPr/>
        </p:nvSpPr>
        <p:spPr>
          <a:xfrm>
            <a:off x="9335547" y="1680385"/>
            <a:ext cx="498764" cy="4987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2DEACB5-8DB4-AC43-884F-3F2B3641C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87" y="3350676"/>
            <a:ext cx="2293127" cy="23164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F41175-02E4-764D-8671-472F68DF1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914" y="3638310"/>
            <a:ext cx="1296989" cy="174114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46CBE8-28B9-5A44-AF1B-7500E7C1AC2A}"/>
              </a:ext>
            </a:extLst>
          </p:cNvPr>
          <p:cNvCxnSpPr>
            <a:cxnSpLocks/>
          </p:cNvCxnSpPr>
          <p:nvPr/>
        </p:nvCxnSpPr>
        <p:spPr>
          <a:xfrm>
            <a:off x="1328997" y="2279250"/>
            <a:ext cx="4025551" cy="1711982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8E0FBD3-648F-914A-837D-51C8CA11FA6D}"/>
              </a:ext>
            </a:extLst>
          </p:cNvPr>
          <p:cNvCxnSpPr>
            <a:cxnSpLocks/>
          </p:cNvCxnSpPr>
          <p:nvPr/>
        </p:nvCxnSpPr>
        <p:spPr>
          <a:xfrm>
            <a:off x="3858742" y="2351090"/>
            <a:ext cx="1778993" cy="1223914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DEB4FAF-078D-9B45-86D1-5EADAB5698D6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6160051" y="2351090"/>
            <a:ext cx="330546" cy="999586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6B4BFDF-DA68-B942-BED3-F9C723ED26E8}"/>
              </a:ext>
            </a:extLst>
          </p:cNvPr>
          <p:cNvCxnSpPr>
            <a:cxnSpLocks/>
          </p:cNvCxnSpPr>
          <p:nvPr/>
        </p:nvCxnSpPr>
        <p:spPr>
          <a:xfrm flipH="1">
            <a:off x="6638754" y="2725919"/>
            <a:ext cx="1556877" cy="70308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56E7A86-294A-D741-A536-1747299749D1}"/>
              </a:ext>
            </a:extLst>
          </p:cNvPr>
          <p:cNvSpPr txBox="1"/>
          <p:nvPr/>
        </p:nvSpPr>
        <p:spPr>
          <a:xfrm>
            <a:off x="163725" y="3688009"/>
            <a:ext cx="449026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/>
              <a:t>”Compile” many semantics to common</a:t>
            </a:r>
            <a:br>
              <a:rPr lang="en-US"/>
            </a:br>
            <a:r>
              <a:rPr lang="en-US"/>
              <a:t> formalism (here: state machines)</a:t>
            </a:r>
          </a:p>
          <a:p>
            <a:pPr marL="457200" indent="-457200">
              <a:buAutoNum type="arabicPeriod"/>
            </a:pPr>
            <a:r>
              <a:rPr lang="en-US"/>
              <a:t>Adapt definition of causation to</a:t>
            </a:r>
            <a:br>
              <a:rPr lang="en-US"/>
            </a:br>
            <a:r>
              <a:rPr lang="en-US"/>
              <a:t>common formalism</a:t>
            </a:r>
          </a:p>
        </p:txBody>
      </p:sp>
    </p:spTree>
    <p:extLst>
      <p:ext uri="{BB962C8B-B14F-4D97-AF65-F5344CB8AC3E}">
        <p14:creationId xmlns:p14="http://schemas.microsoft.com/office/powerpoint/2010/main" val="78191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 animBg="1"/>
      <p:bldP spid="47" grpId="0" animBg="1"/>
      <p:bldP spid="11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FA8B5B0-6D79-0945-8772-226B1A0C33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0060" y="434513"/>
            <a:ext cx="5721640" cy="684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45844C5-0A26-D549-A15F-C0B59BAD8092}"/>
              </a:ext>
            </a:extLst>
          </p:cNvPr>
          <p:cNvCxnSpPr>
            <a:cxnSpLocks/>
          </p:cNvCxnSpPr>
          <p:nvPr/>
        </p:nvCxnSpPr>
        <p:spPr>
          <a:xfrm flipH="1">
            <a:off x="3928535" y="2790637"/>
            <a:ext cx="4470398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88842E2F-E653-E540-A21E-CDEC2039933A}"/>
              </a:ext>
            </a:extLst>
          </p:cNvPr>
          <p:cNvSpPr txBox="1">
            <a:spLocks/>
          </p:cNvSpPr>
          <p:nvPr/>
        </p:nvSpPr>
        <p:spPr>
          <a:xfrm>
            <a:off x="916197" y="456017"/>
            <a:ext cx="4660355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 err="1">
                <a:solidFill>
                  <a:schemeClr val="bg1"/>
                </a:solidFill>
                <a:latin typeface="Avenir Book" panose="02000503020000020003" pitchFamily="2" charset="0"/>
                <a:cs typeface="Arial Rounded MT Bold"/>
              </a:rPr>
              <a:t>A “Simple” Question</a:t>
            </a:r>
            <a:endParaRPr lang="en-US" sz="3500" b="1" dirty="0">
              <a:solidFill>
                <a:schemeClr val="bg1"/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BDEBBA5-C49D-9C44-9C74-BE6A0899DF5F}"/>
              </a:ext>
            </a:extLst>
          </p:cNvPr>
          <p:cNvSpPr/>
          <p:nvPr/>
        </p:nvSpPr>
        <p:spPr>
          <a:xfrm>
            <a:off x="877996" y="2106181"/>
            <a:ext cx="2963334" cy="1381400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C1BC80-7506-FE41-86F3-4337951F35FA}"/>
              </a:ext>
            </a:extLst>
          </p:cNvPr>
          <p:cNvGrpSpPr/>
          <p:nvPr/>
        </p:nvGrpSpPr>
        <p:grpSpPr>
          <a:xfrm>
            <a:off x="8782720" y="1010320"/>
            <a:ext cx="1816841" cy="3573121"/>
            <a:chOff x="1616336" y="1661697"/>
            <a:chExt cx="1745100" cy="34320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1175FE-8ADC-E14F-A312-F9FA170A6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336" y="1661697"/>
              <a:ext cx="1745100" cy="3432030"/>
            </a:xfrm>
            <a:prstGeom prst="rect">
              <a:avLst/>
            </a:prstGeom>
          </p:spPr>
        </p:pic>
        <p:pic>
          <p:nvPicPr>
            <p:cNvPr id="24" name="Picture Placeholder 33">
              <a:extLst>
                <a:ext uri="{FF2B5EF4-FFF2-40B4-BE49-F238E27FC236}">
                  <a16:creationId xmlns:a16="http://schemas.microsoft.com/office/drawing/2014/main" id="{296F0D4D-72FD-3D49-B28A-1EEE8B24D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8110" y="1821657"/>
              <a:ext cx="1442881" cy="3054698"/>
            </a:xfrm>
            <a:custGeom>
              <a:avLst/>
              <a:gdLst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9255583 w 10303329"/>
                <a:gd name="connsiteY2" fmla="*/ 0 h 22223186"/>
                <a:gd name="connsiteX3" fmla="*/ 10303329 w 10303329"/>
                <a:gd name="connsiteY3" fmla="*/ 1047746 h 22223186"/>
                <a:gd name="connsiteX4" fmla="*/ 10303329 w 10303329"/>
                <a:gd name="connsiteY4" fmla="*/ 21175440 h 22223186"/>
                <a:gd name="connsiteX5" fmla="*/ 9255583 w 10303329"/>
                <a:gd name="connsiteY5" fmla="*/ 22223186 h 22223186"/>
                <a:gd name="connsiteX6" fmla="*/ 1047746 w 10303329"/>
                <a:gd name="connsiteY6" fmla="*/ 22223186 h 22223186"/>
                <a:gd name="connsiteX7" fmla="*/ 0 w 10303329"/>
                <a:gd name="connsiteY7" fmla="*/ 21175440 h 22223186"/>
                <a:gd name="connsiteX8" fmla="*/ 0 w 10303329"/>
                <a:gd name="connsiteY8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645229 w 10303329"/>
                <a:gd name="connsiteY2" fmla="*/ 16328 h 22223186"/>
                <a:gd name="connsiteX3" fmla="*/ 9255583 w 10303329"/>
                <a:gd name="connsiteY3" fmla="*/ 0 h 22223186"/>
                <a:gd name="connsiteX4" fmla="*/ 10303329 w 10303329"/>
                <a:gd name="connsiteY4" fmla="*/ 1047746 h 22223186"/>
                <a:gd name="connsiteX5" fmla="*/ 10303329 w 10303329"/>
                <a:gd name="connsiteY5" fmla="*/ 21175440 h 22223186"/>
                <a:gd name="connsiteX6" fmla="*/ 9255583 w 10303329"/>
                <a:gd name="connsiteY6" fmla="*/ 22223186 h 22223186"/>
                <a:gd name="connsiteX7" fmla="*/ 1047746 w 10303329"/>
                <a:gd name="connsiteY7" fmla="*/ 22223186 h 22223186"/>
                <a:gd name="connsiteX8" fmla="*/ 0 w 10303329"/>
                <a:gd name="connsiteY8" fmla="*/ 21175440 h 22223186"/>
                <a:gd name="connsiteX9" fmla="*/ 0 w 10303329"/>
                <a:gd name="connsiteY9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645229 w 10303329"/>
                <a:gd name="connsiteY2" fmla="*/ 16328 h 22223186"/>
                <a:gd name="connsiteX3" fmla="*/ 7805057 w 10303329"/>
                <a:gd name="connsiteY3" fmla="*/ 32657 h 22223186"/>
                <a:gd name="connsiteX4" fmla="*/ 9255583 w 10303329"/>
                <a:gd name="connsiteY4" fmla="*/ 0 h 22223186"/>
                <a:gd name="connsiteX5" fmla="*/ 10303329 w 10303329"/>
                <a:gd name="connsiteY5" fmla="*/ 1047746 h 22223186"/>
                <a:gd name="connsiteX6" fmla="*/ 10303329 w 10303329"/>
                <a:gd name="connsiteY6" fmla="*/ 21175440 h 22223186"/>
                <a:gd name="connsiteX7" fmla="*/ 9255583 w 10303329"/>
                <a:gd name="connsiteY7" fmla="*/ 22223186 h 22223186"/>
                <a:gd name="connsiteX8" fmla="*/ 1047746 w 10303329"/>
                <a:gd name="connsiteY8" fmla="*/ 22223186 h 22223186"/>
                <a:gd name="connsiteX9" fmla="*/ 0 w 10303329"/>
                <a:gd name="connsiteY9" fmla="*/ 21175440 h 22223186"/>
                <a:gd name="connsiteX10" fmla="*/ 0 w 10303329"/>
                <a:gd name="connsiteY10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759529 w 10303329"/>
                <a:gd name="connsiteY2" fmla="*/ 865413 h 22223186"/>
                <a:gd name="connsiteX3" fmla="*/ 7805057 w 10303329"/>
                <a:gd name="connsiteY3" fmla="*/ 32657 h 22223186"/>
                <a:gd name="connsiteX4" fmla="*/ 9255583 w 10303329"/>
                <a:gd name="connsiteY4" fmla="*/ 0 h 22223186"/>
                <a:gd name="connsiteX5" fmla="*/ 10303329 w 10303329"/>
                <a:gd name="connsiteY5" fmla="*/ 1047746 h 22223186"/>
                <a:gd name="connsiteX6" fmla="*/ 10303329 w 10303329"/>
                <a:gd name="connsiteY6" fmla="*/ 21175440 h 22223186"/>
                <a:gd name="connsiteX7" fmla="*/ 9255583 w 10303329"/>
                <a:gd name="connsiteY7" fmla="*/ 22223186 h 22223186"/>
                <a:gd name="connsiteX8" fmla="*/ 1047746 w 10303329"/>
                <a:gd name="connsiteY8" fmla="*/ 22223186 h 22223186"/>
                <a:gd name="connsiteX9" fmla="*/ 0 w 10303329"/>
                <a:gd name="connsiteY9" fmla="*/ 21175440 h 22223186"/>
                <a:gd name="connsiteX10" fmla="*/ 0 w 10303329"/>
                <a:gd name="connsiteY10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759529 w 10303329"/>
                <a:gd name="connsiteY2" fmla="*/ 865413 h 22223186"/>
                <a:gd name="connsiteX3" fmla="*/ 7331528 w 10303329"/>
                <a:gd name="connsiteY3" fmla="*/ 832757 h 22223186"/>
                <a:gd name="connsiteX4" fmla="*/ 9255583 w 10303329"/>
                <a:gd name="connsiteY4" fmla="*/ 0 h 22223186"/>
                <a:gd name="connsiteX5" fmla="*/ 10303329 w 10303329"/>
                <a:gd name="connsiteY5" fmla="*/ 1047746 h 22223186"/>
                <a:gd name="connsiteX6" fmla="*/ 10303329 w 10303329"/>
                <a:gd name="connsiteY6" fmla="*/ 21175440 h 22223186"/>
                <a:gd name="connsiteX7" fmla="*/ 9255583 w 10303329"/>
                <a:gd name="connsiteY7" fmla="*/ 22223186 h 22223186"/>
                <a:gd name="connsiteX8" fmla="*/ 1047746 w 10303329"/>
                <a:gd name="connsiteY8" fmla="*/ 22223186 h 22223186"/>
                <a:gd name="connsiteX9" fmla="*/ 0 w 10303329"/>
                <a:gd name="connsiteY9" fmla="*/ 21175440 h 22223186"/>
                <a:gd name="connsiteX10" fmla="*/ 0 w 10303329"/>
                <a:gd name="connsiteY10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1496522 w 10303329"/>
                <a:gd name="connsiteY2" fmla="*/ 222417 h 22223186"/>
                <a:gd name="connsiteX3" fmla="*/ 2759529 w 10303329"/>
                <a:gd name="connsiteY3" fmla="*/ 865413 h 22223186"/>
                <a:gd name="connsiteX4" fmla="*/ 7331528 w 10303329"/>
                <a:gd name="connsiteY4" fmla="*/ 832757 h 22223186"/>
                <a:gd name="connsiteX5" fmla="*/ 9255583 w 10303329"/>
                <a:gd name="connsiteY5" fmla="*/ 0 h 22223186"/>
                <a:gd name="connsiteX6" fmla="*/ 10303329 w 10303329"/>
                <a:gd name="connsiteY6" fmla="*/ 1047746 h 22223186"/>
                <a:gd name="connsiteX7" fmla="*/ 10303329 w 10303329"/>
                <a:gd name="connsiteY7" fmla="*/ 21175440 h 22223186"/>
                <a:gd name="connsiteX8" fmla="*/ 9255583 w 10303329"/>
                <a:gd name="connsiteY8" fmla="*/ 22223186 h 22223186"/>
                <a:gd name="connsiteX9" fmla="*/ 1047746 w 10303329"/>
                <a:gd name="connsiteY9" fmla="*/ 22223186 h 22223186"/>
                <a:gd name="connsiteX10" fmla="*/ 0 w 10303329"/>
                <a:gd name="connsiteY10" fmla="*/ 21175440 h 22223186"/>
                <a:gd name="connsiteX11" fmla="*/ 0 w 10303329"/>
                <a:gd name="connsiteY11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759529 w 10303329"/>
                <a:gd name="connsiteY3" fmla="*/ 865413 h 22223186"/>
                <a:gd name="connsiteX4" fmla="*/ 7331528 w 10303329"/>
                <a:gd name="connsiteY4" fmla="*/ 832757 h 22223186"/>
                <a:gd name="connsiteX5" fmla="*/ 9255583 w 10303329"/>
                <a:gd name="connsiteY5" fmla="*/ 0 h 22223186"/>
                <a:gd name="connsiteX6" fmla="*/ 10303329 w 10303329"/>
                <a:gd name="connsiteY6" fmla="*/ 1047746 h 22223186"/>
                <a:gd name="connsiteX7" fmla="*/ 10303329 w 10303329"/>
                <a:gd name="connsiteY7" fmla="*/ 21175440 h 22223186"/>
                <a:gd name="connsiteX8" fmla="*/ 9255583 w 10303329"/>
                <a:gd name="connsiteY8" fmla="*/ 22223186 h 22223186"/>
                <a:gd name="connsiteX9" fmla="*/ 1047746 w 10303329"/>
                <a:gd name="connsiteY9" fmla="*/ 22223186 h 22223186"/>
                <a:gd name="connsiteX10" fmla="*/ 0 w 10303329"/>
                <a:gd name="connsiteY10" fmla="*/ 21175440 h 22223186"/>
                <a:gd name="connsiteX11" fmla="*/ 0 w 10303329"/>
                <a:gd name="connsiteY11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464188 w 10303329"/>
                <a:gd name="connsiteY3" fmla="*/ 417726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8147957 w 10303329"/>
                <a:gd name="connsiteY6" fmla="*/ 481693 h 22223186"/>
                <a:gd name="connsiteX7" fmla="*/ 9255583 w 10303329"/>
                <a:gd name="connsiteY7" fmla="*/ 0 h 22223186"/>
                <a:gd name="connsiteX8" fmla="*/ 10303329 w 10303329"/>
                <a:gd name="connsiteY8" fmla="*/ 1047746 h 22223186"/>
                <a:gd name="connsiteX9" fmla="*/ 10303329 w 10303329"/>
                <a:gd name="connsiteY9" fmla="*/ 21175440 h 22223186"/>
                <a:gd name="connsiteX10" fmla="*/ 9255583 w 10303329"/>
                <a:gd name="connsiteY10" fmla="*/ 22223186 h 22223186"/>
                <a:gd name="connsiteX11" fmla="*/ 1047746 w 10303329"/>
                <a:gd name="connsiteY11" fmla="*/ 22223186 h 22223186"/>
                <a:gd name="connsiteX12" fmla="*/ 0 w 10303329"/>
                <a:gd name="connsiteY12" fmla="*/ 21175440 h 22223186"/>
                <a:gd name="connsiteX13" fmla="*/ 0 w 10303329"/>
                <a:gd name="connsiteY13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8221435 w 10303329"/>
                <a:gd name="connsiteY6" fmla="*/ 0 h 22223186"/>
                <a:gd name="connsiteX7" fmla="*/ 9255583 w 10303329"/>
                <a:gd name="connsiteY7" fmla="*/ 0 h 22223186"/>
                <a:gd name="connsiteX8" fmla="*/ 10303329 w 10303329"/>
                <a:gd name="connsiteY8" fmla="*/ 1047746 h 22223186"/>
                <a:gd name="connsiteX9" fmla="*/ 10303329 w 10303329"/>
                <a:gd name="connsiteY9" fmla="*/ 21175440 h 22223186"/>
                <a:gd name="connsiteX10" fmla="*/ 9255583 w 10303329"/>
                <a:gd name="connsiteY10" fmla="*/ 22223186 h 22223186"/>
                <a:gd name="connsiteX11" fmla="*/ 1047746 w 10303329"/>
                <a:gd name="connsiteY11" fmla="*/ 22223186 h 22223186"/>
                <a:gd name="connsiteX12" fmla="*/ 0 w 10303329"/>
                <a:gd name="connsiteY12" fmla="*/ 21175440 h 22223186"/>
                <a:gd name="connsiteX13" fmla="*/ 0 w 10303329"/>
                <a:gd name="connsiteY13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8221435 w 10303329"/>
                <a:gd name="connsiteY6" fmla="*/ 0 h 22223186"/>
                <a:gd name="connsiteX7" fmla="*/ 9255583 w 10303329"/>
                <a:gd name="connsiteY7" fmla="*/ 0 h 22223186"/>
                <a:gd name="connsiteX8" fmla="*/ 10303329 w 10303329"/>
                <a:gd name="connsiteY8" fmla="*/ 1047746 h 22223186"/>
                <a:gd name="connsiteX9" fmla="*/ 10303329 w 10303329"/>
                <a:gd name="connsiteY9" fmla="*/ 21175440 h 22223186"/>
                <a:gd name="connsiteX10" fmla="*/ 9255583 w 10303329"/>
                <a:gd name="connsiteY10" fmla="*/ 22223186 h 22223186"/>
                <a:gd name="connsiteX11" fmla="*/ 1047746 w 10303329"/>
                <a:gd name="connsiteY11" fmla="*/ 22223186 h 22223186"/>
                <a:gd name="connsiteX12" fmla="*/ 0 w 10303329"/>
                <a:gd name="connsiteY12" fmla="*/ 21175440 h 22223186"/>
                <a:gd name="connsiteX13" fmla="*/ 0 w 10303329"/>
                <a:gd name="connsiteY13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8221435 w 10303329"/>
                <a:gd name="connsiteY6" fmla="*/ 0 h 22223186"/>
                <a:gd name="connsiteX7" fmla="*/ 9255583 w 10303329"/>
                <a:gd name="connsiteY7" fmla="*/ 0 h 22223186"/>
                <a:gd name="connsiteX8" fmla="*/ 10303329 w 10303329"/>
                <a:gd name="connsiteY8" fmla="*/ 1047746 h 22223186"/>
                <a:gd name="connsiteX9" fmla="*/ 10303329 w 10303329"/>
                <a:gd name="connsiteY9" fmla="*/ 21175440 h 22223186"/>
                <a:gd name="connsiteX10" fmla="*/ 9255583 w 10303329"/>
                <a:gd name="connsiteY10" fmla="*/ 22223186 h 22223186"/>
                <a:gd name="connsiteX11" fmla="*/ 1047746 w 10303329"/>
                <a:gd name="connsiteY11" fmla="*/ 22223186 h 22223186"/>
                <a:gd name="connsiteX12" fmla="*/ 0 w 10303329"/>
                <a:gd name="connsiteY12" fmla="*/ 21175440 h 22223186"/>
                <a:gd name="connsiteX13" fmla="*/ 0 w 10303329"/>
                <a:gd name="connsiteY13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8221435 w 10303329"/>
                <a:gd name="connsiteY6" fmla="*/ 0 h 22223186"/>
                <a:gd name="connsiteX7" fmla="*/ 9255583 w 10303329"/>
                <a:gd name="connsiteY7" fmla="*/ 0 h 22223186"/>
                <a:gd name="connsiteX8" fmla="*/ 10303329 w 10303329"/>
                <a:gd name="connsiteY8" fmla="*/ 1047746 h 22223186"/>
                <a:gd name="connsiteX9" fmla="*/ 10303329 w 10303329"/>
                <a:gd name="connsiteY9" fmla="*/ 21175440 h 22223186"/>
                <a:gd name="connsiteX10" fmla="*/ 9255583 w 10303329"/>
                <a:gd name="connsiteY10" fmla="*/ 22223186 h 22223186"/>
                <a:gd name="connsiteX11" fmla="*/ 1047746 w 10303329"/>
                <a:gd name="connsiteY11" fmla="*/ 22223186 h 22223186"/>
                <a:gd name="connsiteX12" fmla="*/ 0 w 10303329"/>
                <a:gd name="connsiteY12" fmla="*/ 21175440 h 22223186"/>
                <a:gd name="connsiteX13" fmla="*/ 0 w 10303329"/>
                <a:gd name="connsiteY13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756072 w 10303329"/>
                <a:gd name="connsiteY6" fmla="*/ 432707 h 22223186"/>
                <a:gd name="connsiteX7" fmla="*/ 8221435 w 10303329"/>
                <a:gd name="connsiteY7" fmla="*/ 0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221435 w 10303329"/>
                <a:gd name="connsiteY7" fmla="*/ 0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221435 w 10303329"/>
                <a:gd name="connsiteY7" fmla="*/ 0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221435 w 10303329"/>
                <a:gd name="connsiteY7" fmla="*/ 0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66314 w 10303329"/>
                <a:gd name="connsiteY7" fmla="*/ 277586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122334 h 22297774"/>
                <a:gd name="connsiteX1" fmla="*/ 1047746 w 10303329"/>
                <a:gd name="connsiteY1" fmla="*/ 74588 h 22297774"/>
                <a:gd name="connsiteX2" fmla="*/ 2206735 w 10303329"/>
                <a:gd name="connsiteY2" fmla="*/ 92819 h 22297774"/>
                <a:gd name="connsiteX3" fmla="*/ 2382149 w 10303329"/>
                <a:gd name="connsiteY3" fmla="*/ 660990 h 22297774"/>
                <a:gd name="connsiteX4" fmla="*/ 2775858 w 10303329"/>
                <a:gd name="connsiteY4" fmla="*/ 907343 h 22297774"/>
                <a:gd name="connsiteX5" fmla="*/ 7331528 w 10303329"/>
                <a:gd name="connsiteY5" fmla="*/ 907345 h 22297774"/>
                <a:gd name="connsiteX6" fmla="*/ 7878536 w 10303329"/>
                <a:gd name="connsiteY6" fmla="*/ 654253 h 22297774"/>
                <a:gd name="connsiteX7" fmla="*/ 8058150 w 10303329"/>
                <a:gd name="connsiteY7" fmla="*/ 148066 h 22297774"/>
                <a:gd name="connsiteX8" fmla="*/ 9255583 w 10303329"/>
                <a:gd name="connsiteY8" fmla="*/ 74588 h 22297774"/>
                <a:gd name="connsiteX9" fmla="*/ 10303329 w 10303329"/>
                <a:gd name="connsiteY9" fmla="*/ 1122334 h 22297774"/>
                <a:gd name="connsiteX10" fmla="*/ 10303329 w 10303329"/>
                <a:gd name="connsiteY10" fmla="*/ 21250028 h 22297774"/>
                <a:gd name="connsiteX11" fmla="*/ 9255583 w 10303329"/>
                <a:gd name="connsiteY11" fmla="*/ 22297774 h 22297774"/>
                <a:gd name="connsiteX12" fmla="*/ 1047746 w 10303329"/>
                <a:gd name="connsiteY12" fmla="*/ 22297774 h 22297774"/>
                <a:gd name="connsiteX13" fmla="*/ 0 w 10303329"/>
                <a:gd name="connsiteY13" fmla="*/ 21250028 h 22297774"/>
                <a:gd name="connsiteX14" fmla="*/ 0 w 10303329"/>
                <a:gd name="connsiteY14" fmla="*/ 1122334 h 22297774"/>
                <a:gd name="connsiteX0" fmla="*/ 0 w 10303329"/>
                <a:gd name="connsiteY0" fmla="*/ 1114032 h 22289472"/>
                <a:gd name="connsiteX1" fmla="*/ 1047746 w 10303329"/>
                <a:gd name="connsiteY1" fmla="*/ 66286 h 22289472"/>
                <a:gd name="connsiteX2" fmla="*/ 2206735 w 10303329"/>
                <a:gd name="connsiteY2" fmla="*/ 84517 h 22289472"/>
                <a:gd name="connsiteX3" fmla="*/ 2382149 w 10303329"/>
                <a:gd name="connsiteY3" fmla="*/ 652688 h 22289472"/>
                <a:gd name="connsiteX4" fmla="*/ 2775858 w 10303329"/>
                <a:gd name="connsiteY4" fmla="*/ 899041 h 22289472"/>
                <a:gd name="connsiteX5" fmla="*/ 7331528 w 10303329"/>
                <a:gd name="connsiteY5" fmla="*/ 899043 h 22289472"/>
                <a:gd name="connsiteX6" fmla="*/ 7878536 w 10303329"/>
                <a:gd name="connsiteY6" fmla="*/ 645951 h 22289472"/>
                <a:gd name="connsiteX7" fmla="*/ 8058150 w 10303329"/>
                <a:gd name="connsiteY7" fmla="*/ 139764 h 22289472"/>
                <a:gd name="connsiteX8" fmla="*/ 9255583 w 10303329"/>
                <a:gd name="connsiteY8" fmla="*/ 66286 h 22289472"/>
                <a:gd name="connsiteX9" fmla="*/ 10303329 w 10303329"/>
                <a:gd name="connsiteY9" fmla="*/ 1114032 h 22289472"/>
                <a:gd name="connsiteX10" fmla="*/ 10303329 w 10303329"/>
                <a:gd name="connsiteY10" fmla="*/ 21241726 h 22289472"/>
                <a:gd name="connsiteX11" fmla="*/ 9255583 w 10303329"/>
                <a:gd name="connsiteY11" fmla="*/ 22289472 h 22289472"/>
                <a:gd name="connsiteX12" fmla="*/ 1047746 w 10303329"/>
                <a:gd name="connsiteY12" fmla="*/ 22289472 h 22289472"/>
                <a:gd name="connsiteX13" fmla="*/ 0 w 10303329"/>
                <a:gd name="connsiteY13" fmla="*/ 21241726 h 22289472"/>
                <a:gd name="connsiteX14" fmla="*/ 0 w 10303329"/>
                <a:gd name="connsiteY14" fmla="*/ 1114032 h 22289472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94864 w 10303329"/>
                <a:gd name="connsiteY6" fmla="*/ 595993 h 22223186"/>
                <a:gd name="connsiteX7" fmla="*/ 8058150 w 10303329"/>
                <a:gd name="connsiteY7" fmla="*/ 73478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94864 w 10303329"/>
                <a:gd name="connsiteY6" fmla="*/ 595993 h 22223186"/>
                <a:gd name="connsiteX7" fmla="*/ 8017329 w 10303329"/>
                <a:gd name="connsiteY7" fmla="*/ 204107 h 22223186"/>
                <a:gd name="connsiteX8" fmla="*/ 8058150 w 10303329"/>
                <a:gd name="connsiteY8" fmla="*/ 73478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115259 h 22290699"/>
                <a:gd name="connsiteX1" fmla="*/ 1047746 w 10303329"/>
                <a:gd name="connsiteY1" fmla="*/ 67513 h 22290699"/>
                <a:gd name="connsiteX2" fmla="*/ 2206735 w 10303329"/>
                <a:gd name="connsiteY2" fmla="*/ 85744 h 22290699"/>
                <a:gd name="connsiteX3" fmla="*/ 2382149 w 10303329"/>
                <a:gd name="connsiteY3" fmla="*/ 653915 h 22290699"/>
                <a:gd name="connsiteX4" fmla="*/ 2775858 w 10303329"/>
                <a:gd name="connsiteY4" fmla="*/ 900268 h 22290699"/>
                <a:gd name="connsiteX5" fmla="*/ 7331528 w 10303329"/>
                <a:gd name="connsiteY5" fmla="*/ 900270 h 22290699"/>
                <a:gd name="connsiteX6" fmla="*/ 7894864 w 10303329"/>
                <a:gd name="connsiteY6" fmla="*/ 663506 h 22290699"/>
                <a:gd name="connsiteX7" fmla="*/ 8017329 w 10303329"/>
                <a:gd name="connsiteY7" fmla="*/ 271620 h 22290699"/>
                <a:gd name="connsiteX8" fmla="*/ 8058150 w 10303329"/>
                <a:gd name="connsiteY8" fmla="*/ 140991 h 22290699"/>
                <a:gd name="connsiteX9" fmla="*/ 8123464 w 10303329"/>
                <a:gd name="connsiteY9" fmla="*/ 108334 h 22290699"/>
                <a:gd name="connsiteX10" fmla="*/ 9255583 w 10303329"/>
                <a:gd name="connsiteY10" fmla="*/ 67513 h 22290699"/>
                <a:gd name="connsiteX11" fmla="*/ 10303329 w 10303329"/>
                <a:gd name="connsiteY11" fmla="*/ 1115259 h 22290699"/>
                <a:gd name="connsiteX12" fmla="*/ 10303329 w 10303329"/>
                <a:gd name="connsiteY12" fmla="*/ 21242953 h 22290699"/>
                <a:gd name="connsiteX13" fmla="*/ 9255583 w 10303329"/>
                <a:gd name="connsiteY13" fmla="*/ 22290699 h 22290699"/>
                <a:gd name="connsiteX14" fmla="*/ 1047746 w 10303329"/>
                <a:gd name="connsiteY14" fmla="*/ 22290699 h 22290699"/>
                <a:gd name="connsiteX15" fmla="*/ 0 w 10303329"/>
                <a:gd name="connsiteY15" fmla="*/ 21242953 h 22290699"/>
                <a:gd name="connsiteX16" fmla="*/ 0 w 10303329"/>
                <a:gd name="connsiteY16" fmla="*/ 1115259 h 22290699"/>
                <a:gd name="connsiteX0" fmla="*/ 0 w 10303329"/>
                <a:gd name="connsiteY0" fmla="*/ 1115259 h 22290699"/>
                <a:gd name="connsiteX1" fmla="*/ 1047746 w 10303329"/>
                <a:gd name="connsiteY1" fmla="*/ 67513 h 22290699"/>
                <a:gd name="connsiteX2" fmla="*/ 2206735 w 10303329"/>
                <a:gd name="connsiteY2" fmla="*/ 85744 h 22290699"/>
                <a:gd name="connsiteX3" fmla="*/ 2382149 w 10303329"/>
                <a:gd name="connsiteY3" fmla="*/ 653915 h 22290699"/>
                <a:gd name="connsiteX4" fmla="*/ 2775858 w 10303329"/>
                <a:gd name="connsiteY4" fmla="*/ 900268 h 22290699"/>
                <a:gd name="connsiteX5" fmla="*/ 7331528 w 10303329"/>
                <a:gd name="connsiteY5" fmla="*/ 900270 h 22290699"/>
                <a:gd name="connsiteX6" fmla="*/ 7894864 w 10303329"/>
                <a:gd name="connsiteY6" fmla="*/ 663506 h 22290699"/>
                <a:gd name="connsiteX7" fmla="*/ 8017329 w 10303329"/>
                <a:gd name="connsiteY7" fmla="*/ 271620 h 22290699"/>
                <a:gd name="connsiteX8" fmla="*/ 8123464 w 10303329"/>
                <a:gd name="connsiteY8" fmla="*/ 108334 h 22290699"/>
                <a:gd name="connsiteX9" fmla="*/ 9255583 w 10303329"/>
                <a:gd name="connsiteY9" fmla="*/ 67513 h 22290699"/>
                <a:gd name="connsiteX10" fmla="*/ 10303329 w 10303329"/>
                <a:gd name="connsiteY10" fmla="*/ 1115259 h 22290699"/>
                <a:gd name="connsiteX11" fmla="*/ 10303329 w 10303329"/>
                <a:gd name="connsiteY11" fmla="*/ 21242953 h 22290699"/>
                <a:gd name="connsiteX12" fmla="*/ 9255583 w 10303329"/>
                <a:gd name="connsiteY12" fmla="*/ 22290699 h 22290699"/>
                <a:gd name="connsiteX13" fmla="*/ 1047746 w 10303329"/>
                <a:gd name="connsiteY13" fmla="*/ 22290699 h 22290699"/>
                <a:gd name="connsiteX14" fmla="*/ 0 w 10303329"/>
                <a:gd name="connsiteY14" fmla="*/ 21242953 h 22290699"/>
                <a:gd name="connsiteX15" fmla="*/ 0 w 10303329"/>
                <a:gd name="connsiteY15" fmla="*/ 1115259 h 22290699"/>
                <a:gd name="connsiteX0" fmla="*/ 0 w 10303329"/>
                <a:gd name="connsiteY0" fmla="*/ 1048170 h 22223610"/>
                <a:gd name="connsiteX1" fmla="*/ 1047746 w 10303329"/>
                <a:gd name="connsiteY1" fmla="*/ 424 h 22223610"/>
                <a:gd name="connsiteX2" fmla="*/ 2206735 w 10303329"/>
                <a:gd name="connsiteY2" fmla="*/ 18655 h 22223610"/>
                <a:gd name="connsiteX3" fmla="*/ 2382149 w 10303329"/>
                <a:gd name="connsiteY3" fmla="*/ 586826 h 22223610"/>
                <a:gd name="connsiteX4" fmla="*/ 2775858 w 10303329"/>
                <a:gd name="connsiteY4" fmla="*/ 833179 h 22223610"/>
                <a:gd name="connsiteX5" fmla="*/ 7331528 w 10303329"/>
                <a:gd name="connsiteY5" fmla="*/ 833181 h 22223610"/>
                <a:gd name="connsiteX6" fmla="*/ 7894864 w 10303329"/>
                <a:gd name="connsiteY6" fmla="*/ 596417 h 22223610"/>
                <a:gd name="connsiteX7" fmla="*/ 8017329 w 10303329"/>
                <a:gd name="connsiteY7" fmla="*/ 204531 h 22223610"/>
                <a:gd name="connsiteX8" fmla="*/ 8123464 w 10303329"/>
                <a:gd name="connsiteY8" fmla="*/ 41245 h 22223610"/>
                <a:gd name="connsiteX9" fmla="*/ 9255583 w 10303329"/>
                <a:gd name="connsiteY9" fmla="*/ 424 h 22223610"/>
                <a:gd name="connsiteX10" fmla="*/ 10303329 w 10303329"/>
                <a:gd name="connsiteY10" fmla="*/ 1048170 h 22223610"/>
                <a:gd name="connsiteX11" fmla="*/ 10303329 w 10303329"/>
                <a:gd name="connsiteY11" fmla="*/ 21175864 h 22223610"/>
                <a:gd name="connsiteX12" fmla="*/ 9255583 w 10303329"/>
                <a:gd name="connsiteY12" fmla="*/ 22223610 h 22223610"/>
                <a:gd name="connsiteX13" fmla="*/ 1047746 w 10303329"/>
                <a:gd name="connsiteY13" fmla="*/ 22223610 h 22223610"/>
                <a:gd name="connsiteX14" fmla="*/ 0 w 10303329"/>
                <a:gd name="connsiteY14" fmla="*/ 21175864 h 22223610"/>
                <a:gd name="connsiteX15" fmla="*/ 0 w 10303329"/>
                <a:gd name="connsiteY15" fmla="*/ 1048170 h 22223610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03329" h="22223944">
                  <a:moveTo>
                    <a:pt x="0" y="1048504"/>
                  </a:moveTo>
                  <a:cubicBezTo>
                    <a:pt x="0" y="469850"/>
                    <a:pt x="469092" y="758"/>
                    <a:pt x="1047746" y="758"/>
                  </a:cubicBezTo>
                  <a:lnTo>
                    <a:pt x="2206735" y="18989"/>
                  </a:lnTo>
                  <a:cubicBezTo>
                    <a:pt x="2341538" y="26227"/>
                    <a:pt x="2242035" y="356948"/>
                    <a:pt x="2382149" y="587160"/>
                  </a:cubicBezTo>
                  <a:cubicBezTo>
                    <a:pt x="2507943" y="745479"/>
                    <a:pt x="2650063" y="830316"/>
                    <a:pt x="2775858" y="833513"/>
                  </a:cubicBezTo>
                  <a:lnTo>
                    <a:pt x="7331528" y="833515"/>
                  </a:lnTo>
                  <a:cubicBezTo>
                    <a:pt x="7513864" y="838958"/>
                    <a:pt x="7737020" y="844400"/>
                    <a:pt x="7894864" y="596751"/>
                  </a:cubicBezTo>
                  <a:cubicBezTo>
                    <a:pt x="7984671" y="467483"/>
                    <a:pt x="8011886" y="387201"/>
                    <a:pt x="8017329" y="204865"/>
                  </a:cubicBezTo>
                  <a:cubicBezTo>
                    <a:pt x="7998279" y="128665"/>
                    <a:pt x="8031388" y="34775"/>
                    <a:pt x="8147957" y="25250"/>
                  </a:cubicBezTo>
                  <a:cubicBezTo>
                    <a:pt x="8347529" y="13004"/>
                    <a:pt x="8802465" y="-3778"/>
                    <a:pt x="9255583" y="758"/>
                  </a:cubicBezTo>
                  <a:cubicBezTo>
                    <a:pt x="9834237" y="758"/>
                    <a:pt x="10303329" y="469850"/>
                    <a:pt x="10303329" y="1048504"/>
                  </a:cubicBezTo>
                  <a:lnTo>
                    <a:pt x="10303329" y="21176198"/>
                  </a:lnTo>
                  <a:cubicBezTo>
                    <a:pt x="10303329" y="21754852"/>
                    <a:pt x="9834237" y="22223944"/>
                    <a:pt x="9255583" y="22223944"/>
                  </a:cubicBezTo>
                  <a:lnTo>
                    <a:pt x="1047746" y="22223944"/>
                  </a:lnTo>
                  <a:cubicBezTo>
                    <a:pt x="469092" y="22223944"/>
                    <a:pt x="0" y="21754852"/>
                    <a:pt x="0" y="21176198"/>
                  </a:cubicBezTo>
                  <a:lnTo>
                    <a:pt x="0" y="1048504"/>
                  </a:lnTo>
                  <a:close/>
                </a:path>
              </a:pathLst>
            </a:custGeom>
            <a:solidFill>
              <a:schemeClr val="bg1"/>
            </a:solidFill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EFF45A-24C4-F545-B267-56C7B42AED35}"/>
                </a:ext>
              </a:extLst>
            </p:cNvPr>
            <p:cNvSpPr/>
            <p:nvPr/>
          </p:nvSpPr>
          <p:spPr>
            <a:xfrm>
              <a:off x="2042837" y="3992136"/>
              <a:ext cx="892098" cy="36799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A8B056-6E07-2643-91B9-171612B28014}"/>
                </a:ext>
              </a:extLst>
            </p:cNvPr>
            <p:cNvSpPr/>
            <p:nvPr/>
          </p:nvSpPr>
          <p:spPr>
            <a:xfrm>
              <a:off x="1929161" y="2141034"/>
              <a:ext cx="1148576" cy="1393903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3E2D975-4E21-8D49-818C-B3C9F8B17D13}"/>
                </a:ext>
              </a:extLst>
            </p:cNvPr>
            <p:cNvSpPr/>
            <p:nvPr/>
          </p:nvSpPr>
          <p:spPr>
            <a:xfrm>
              <a:off x="2379670" y="2404872"/>
              <a:ext cx="215219" cy="215219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5F1C716-7D20-354A-97F1-793172645308}"/>
                </a:ext>
              </a:extLst>
            </p:cNvPr>
            <p:cNvCxnSpPr>
              <a:stCxn id="27" idx="4"/>
            </p:cNvCxnSpPr>
            <p:nvPr/>
          </p:nvCxnSpPr>
          <p:spPr>
            <a:xfrm flipH="1">
              <a:off x="2487279" y="2620091"/>
              <a:ext cx="1" cy="369997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6E63B22-329F-1147-8521-8AD54682133F}"/>
                </a:ext>
              </a:extLst>
            </p:cNvPr>
            <p:cNvCxnSpPr>
              <a:cxnSpLocks/>
            </p:cNvCxnSpPr>
            <p:nvPr/>
          </p:nvCxnSpPr>
          <p:spPr>
            <a:xfrm>
              <a:off x="2487279" y="2990088"/>
              <a:ext cx="185501" cy="215219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BE7AB3F-6144-B84F-8A28-56CEB177FE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7020" y="2990088"/>
              <a:ext cx="180258" cy="24265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9982935-08D0-DD4E-9615-9BFB11637A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9015" y="2667825"/>
              <a:ext cx="272961" cy="15965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750BBE1-A357-AA47-B0DA-6BDA135711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1976" y="2661475"/>
              <a:ext cx="279854" cy="17016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32F9699-E46C-6C4D-8553-6D8EC1369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65" y="2147148"/>
            <a:ext cx="2319867" cy="121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2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90BD5-C764-1440-AA64-A29C4A2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50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5D95BB3-5AB0-9440-9B15-96CB08A42FA7}"/>
              </a:ext>
            </a:extLst>
          </p:cNvPr>
          <p:cNvSpPr txBox="1">
            <a:spLocks/>
          </p:cNvSpPr>
          <p:nvPr/>
        </p:nvSpPr>
        <p:spPr>
          <a:xfrm>
            <a:off x="694740" y="314287"/>
            <a:ext cx="10802520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Creating a Formal Definition of Dependence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7B50F9-E49F-AA4E-97DB-70C652E1152B}"/>
              </a:ext>
            </a:extLst>
          </p:cNvPr>
          <p:cNvSpPr txBox="1"/>
          <p:nvPr/>
        </p:nvSpPr>
        <p:spPr>
          <a:xfrm>
            <a:off x="632138" y="1122759"/>
            <a:ext cx="112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Statics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872274-182B-954D-AE06-7897E5B3CF6D}"/>
              </a:ext>
            </a:extLst>
          </p:cNvPr>
          <p:cNvSpPr txBox="1"/>
          <p:nvPr/>
        </p:nvSpPr>
        <p:spPr>
          <a:xfrm>
            <a:off x="3063493" y="1121216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Dynamics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77BF0F-2BD6-124B-8824-A5C45D27454A}"/>
              </a:ext>
            </a:extLst>
          </p:cNvPr>
          <p:cNvSpPr txBox="1"/>
          <p:nvPr/>
        </p:nvSpPr>
        <p:spPr>
          <a:xfrm>
            <a:off x="5354548" y="1121216"/>
            <a:ext cx="2247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Program Logic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6C36DC-0D57-1E4D-B5B1-21C56E5B1FEB}"/>
              </a:ext>
            </a:extLst>
          </p:cNvPr>
          <p:cNvSpPr txBox="1"/>
          <p:nvPr/>
        </p:nvSpPr>
        <p:spPr>
          <a:xfrm>
            <a:off x="5460187" y="1717486"/>
            <a:ext cx="2036131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{ P } S { Q 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203BEE-90A2-6747-BEE5-783241CE5590}"/>
              </a:ext>
            </a:extLst>
          </p:cNvPr>
          <p:cNvSpPr txBox="1"/>
          <p:nvPr/>
        </p:nvSpPr>
        <p:spPr>
          <a:xfrm>
            <a:off x="3343219" y="1717486"/>
            <a:ext cx="1031047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 ⇝ e′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3B3E7D-54DB-B846-89DD-A16E0BC06536}"/>
              </a:ext>
            </a:extLst>
          </p:cNvPr>
          <p:cNvSpPr txBox="1"/>
          <p:nvPr/>
        </p:nvSpPr>
        <p:spPr>
          <a:xfrm>
            <a:off x="520089" y="1717486"/>
            <a:ext cx="1353252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𝚪 ⊢ e : 𝛕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38A362-86CD-2D4C-90DC-F2D5F18BC8D6}"/>
              </a:ext>
            </a:extLst>
          </p:cNvPr>
          <p:cNvSpPr txBox="1"/>
          <p:nvPr/>
        </p:nvSpPr>
        <p:spPr>
          <a:xfrm>
            <a:off x="8302513" y="1194266"/>
            <a:ext cx="3063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Careful File Transfer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3187FE-7225-6F48-BADE-9DBED25295CC}"/>
              </a:ext>
            </a:extLst>
          </p:cNvPr>
          <p:cNvSpPr/>
          <p:nvPr/>
        </p:nvSpPr>
        <p:spPr>
          <a:xfrm>
            <a:off x="8475358" y="2279250"/>
            <a:ext cx="498764" cy="4987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DA2E78-1DBF-AC4C-B189-1758734B96BD}"/>
              </a:ext>
            </a:extLst>
          </p:cNvPr>
          <p:cNvSpPr/>
          <p:nvPr/>
        </p:nvSpPr>
        <p:spPr>
          <a:xfrm>
            <a:off x="10327466" y="2279250"/>
            <a:ext cx="498764" cy="4987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7716A42-9DFD-3F47-980E-B8FD3831DD02}"/>
              </a:ext>
            </a:extLst>
          </p:cNvPr>
          <p:cNvSpPr/>
          <p:nvPr/>
        </p:nvSpPr>
        <p:spPr>
          <a:xfrm>
            <a:off x="8724740" y="1889427"/>
            <a:ext cx="1853205" cy="779646"/>
          </a:xfrm>
          <a:prstGeom prst="arc">
            <a:avLst>
              <a:gd name="adj1" fmla="val 10891523"/>
              <a:gd name="adj2" fmla="val 21568815"/>
            </a:avLst>
          </a:prstGeom>
          <a:ln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6FD1A94-3FF5-3948-882A-90F3FB2A8D20}"/>
              </a:ext>
            </a:extLst>
          </p:cNvPr>
          <p:cNvSpPr/>
          <p:nvPr/>
        </p:nvSpPr>
        <p:spPr>
          <a:xfrm>
            <a:off x="9335547" y="1680385"/>
            <a:ext cx="498764" cy="4987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2DEACB5-8DB4-AC43-884F-3F2B3641C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87" y="3350676"/>
            <a:ext cx="2293127" cy="23164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F41175-02E4-764D-8671-472F68DF1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914" y="3638310"/>
            <a:ext cx="1296989" cy="174114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46CBE8-28B9-5A44-AF1B-7500E7C1AC2A}"/>
              </a:ext>
            </a:extLst>
          </p:cNvPr>
          <p:cNvCxnSpPr>
            <a:cxnSpLocks/>
          </p:cNvCxnSpPr>
          <p:nvPr/>
        </p:nvCxnSpPr>
        <p:spPr>
          <a:xfrm>
            <a:off x="1328997" y="2279250"/>
            <a:ext cx="4025551" cy="1711982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8E0FBD3-648F-914A-837D-51C8CA11FA6D}"/>
              </a:ext>
            </a:extLst>
          </p:cNvPr>
          <p:cNvCxnSpPr>
            <a:cxnSpLocks/>
          </p:cNvCxnSpPr>
          <p:nvPr/>
        </p:nvCxnSpPr>
        <p:spPr>
          <a:xfrm>
            <a:off x="3858742" y="2351090"/>
            <a:ext cx="1778993" cy="1223914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DEB4FAF-078D-9B45-86D1-5EADAB5698D6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6160051" y="2351090"/>
            <a:ext cx="330546" cy="999586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6B4BFDF-DA68-B942-BED3-F9C723ED26E8}"/>
              </a:ext>
            </a:extLst>
          </p:cNvPr>
          <p:cNvCxnSpPr>
            <a:cxnSpLocks/>
          </p:cNvCxnSpPr>
          <p:nvPr/>
        </p:nvCxnSpPr>
        <p:spPr>
          <a:xfrm flipH="1">
            <a:off x="6638754" y="2725919"/>
            <a:ext cx="1556877" cy="70308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56E7A86-294A-D741-A536-1747299749D1}"/>
              </a:ext>
            </a:extLst>
          </p:cNvPr>
          <p:cNvSpPr txBox="1"/>
          <p:nvPr/>
        </p:nvSpPr>
        <p:spPr>
          <a:xfrm>
            <a:off x="163725" y="3688009"/>
            <a:ext cx="455765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/>
              <a:t>”Compile” many semantics to common</a:t>
            </a:r>
            <a:br>
              <a:rPr lang="en-US"/>
            </a:br>
            <a:r>
              <a:rPr lang="en-US"/>
              <a:t> formalism (here: state machines)</a:t>
            </a:r>
          </a:p>
          <a:p>
            <a:pPr marL="457200" indent="-457200">
              <a:buAutoNum type="arabicPeriod"/>
            </a:pPr>
            <a:r>
              <a:rPr lang="en-US"/>
              <a:t>Adapt definition of causation to</a:t>
            </a:r>
            <a:br>
              <a:rPr lang="en-US"/>
            </a:br>
            <a:r>
              <a:rPr lang="en-US"/>
              <a:t>common formalism</a:t>
            </a:r>
          </a:p>
          <a:p>
            <a:pPr marL="457200" indent="-457200">
              <a:buAutoNum type="arabicPeriod"/>
            </a:pPr>
            <a:r>
              <a:rPr lang="en-US"/>
              <a:t>Recover intuitive notion of dependence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BDAAF3-E431-F340-B5EF-870D51171A13}"/>
              </a:ext>
            </a:extLst>
          </p:cNvPr>
          <p:cNvSpPr/>
          <p:nvPr/>
        </p:nvSpPr>
        <p:spPr>
          <a:xfrm>
            <a:off x="2926565" y="1130555"/>
            <a:ext cx="8570695" cy="168540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1070C3-4B3C-F644-B657-B9871A1AF52C}"/>
              </a:ext>
            </a:extLst>
          </p:cNvPr>
          <p:cNvSpPr txBox="1"/>
          <p:nvPr/>
        </p:nvSpPr>
        <p:spPr>
          <a:xfrm>
            <a:off x="230642" y="5942800"/>
            <a:ext cx="21967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Build dependencies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F26E65-0853-5241-B1EB-5AC9186742F8}"/>
              </a:ext>
            </a:extLst>
          </p:cNvPr>
          <p:cNvCxnSpPr>
            <a:cxnSpLocks/>
          </p:cNvCxnSpPr>
          <p:nvPr/>
        </p:nvCxnSpPr>
        <p:spPr>
          <a:xfrm flipH="1">
            <a:off x="1805351" y="5242281"/>
            <a:ext cx="3208136" cy="655036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4510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90BD5-C764-1440-AA64-A29C4A2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51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5D95BB3-5AB0-9440-9B15-96CB08A42FA7}"/>
              </a:ext>
            </a:extLst>
          </p:cNvPr>
          <p:cNvSpPr txBox="1">
            <a:spLocks/>
          </p:cNvSpPr>
          <p:nvPr/>
        </p:nvSpPr>
        <p:spPr>
          <a:xfrm>
            <a:off x="694740" y="314287"/>
            <a:ext cx="10802520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Creating a Formal Definition of Dependence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7B50F9-E49F-AA4E-97DB-70C652E1152B}"/>
              </a:ext>
            </a:extLst>
          </p:cNvPr>
          <p:cNvSpPr txBox="1"/>
          <p:nvPr/>
        </p:nvSpPr>
        <p:spPr>
          <a:xfrm>
            <a:off x="632138" y="1122759"/>
            <a:ext cx="112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Statics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872274-182B-954D-AE06-7897E5B3CF6D}"/>
              </a:ext>
            </a:extLst>
          </p:cNvPr>
          <p:cNvSpPr txBox="1"/>
          <p:nvPr/>
        </p:nvSpPr>
        <p:spPr>
          <a:xfrm>
            <a:off x="3063493" y="1121216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Dynamics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77BF0F-2BD6-124B-8824-A5C45D27454A}"/>
              </a:ext>
            </a:extLst>
          </p:cNvPr>
          <p:cNvSpPr txBox="1"/>
          <p:nvPr/>
        </p:nvSpPr>
        <p:spPr>
          <a:xfrm>
            <a:off x="5354548" y="1121216"/>
            <a:ext cx="2247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Program Logic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6C36DC-0D57-1E4D-B5B1-21C56E5B1FEB}"/>
              </a:ext>
            </a:extLst>
          </p:cNvPr>
          <p:cNvSpPr txBox="1"/>
          <p:nvPr/>
        </p:nvSpPr>
        <p:spPr>
          <a:xfrm>
            <a:off x="5460187" y="1717486"/>
            <a:ext cx="2036131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{ P } S { Q 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203BEE-90A2-6747-BEE5-783241CE5590}"/>
              </a:ext>
            </a:extLst>
          </p:cNvPr>
          <p:cNvSpPr txBox="1"/>
          <p:nvPr/>
        </p:nvSpPr>
        <p:spPr>
          <a:xfrm>
            <a:off x="3343219" y="1717486"/>
            <a:ext cx="1031047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 ⇝ e′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3B3E7D-54DB-B846-89DD-A16E0BC06536}"/>
              </a:ext>
            </a:extLst>
          </p:cNvPr>
          <p:cNvSpPr txBox="1"/>
          <p:nvPr/>
        </p:nvSpPr>
        <p:spPr>
          <a:xfrm>
            <a:off x="520089" y="1717486"/>
            <a:ext cx="1353252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𝚪 ⊢ e : 𝛕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38A362-86CD-2D4C-90DC-F2D5F18BC8D6}"/>
              </a:ext>
            </a:extLst>
          </p:cNvPr>
          <p:cNvSpPr txBox="1"/>
          <p:nvPr/>
        </p:nvSpPr>
        <p:spPr>
          <a:xfrm>
            <a:off x="8302513" y="1194266"/>
            <a:ext cx="3063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Careful File Transfer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3187FE-7225-6F48-BADE-9DBED25295CC}"/>
              </a:ext>
            </a:extLst>
          </p:cNvPr>
          <p:cNvSpPr/>
          <p:nvPr/>
        </p:nvSpPr>
        <p:spPr>
          <a:xfrm>
            <a:off x="8475358" y="2279250"/>
            <a:ext cx="498764" cy="4987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DA2E78-1DBF-AC4C-B189-1758734B96BD}"/>
              </a:ext>
            </a:extLst>
          </p:cNvPr>
          <p:cNvSpPr/>
          <p:nvPr/>
        </p:nvSpPr>
        <p:spPr>
          <a:xfrm>
            <a:off x="10327466" y="2279250"/>
            <a:ext cx="498764" cy="4987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7716A42-9DFD-3F47-980E-B8FD3831DD02}"/>
              </a:ext>
            </a:extLst>
          </p:cNvPr>
          <p:cNvSpPr/>
          <p:nvPr/>
        </p:nvSpPr>
        <p:spPr>
          <a:xfrm>
            <a:off x="8724740" y="1889427"/>
            <a:ext cx="1853205" cy="779646"/>
          </a:xfrm>
          <a:prstGeom prst="arc">
            <a:avLst>
              <a:gd name="adj1" fmla="val 10891523"/>
              <a:gd name="adj2" fmla="val 21568815"/>
            </a:avLst>
          </a:prstGeom>
          <a:ln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6FD1A94-3FF5-3948-882A-90F3FB2A8D20}"/>
              </a:ext>
            </a:extLst>
          </p:cNvPr>
          <p:cNvSpPr/>
          <p:nvPr/>
        </p:nvSpPr>
        <p:spPr>
          <a:xfrm>
            <a:off x="9335547" y="1680385"/>
            <a:ext cx="498764" cy="4987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2DEACB5-8DB4-AC43-884F-3F2B3641C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87" y="3350676"/>
            <a:ext cx="2293127" cy="23164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F41175-02E4-764D-8671-472F68DF1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914" y="3638310"/>
            <a:ext cx="1296989" cy="174114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46CBE8-28B9-5A44-AF1B-7500E7C1AC2A}"/>
              </a:ext>
            </a:extLst>
          </p:cNvPr>
          <p:cNvCxnSpPr>
            <a:cxnSpLocks/>
          </p:cNvCxnSpPr>
          <p:nvPr/>
        </p:nvCxnSpPr>
        <p:spPr>
          <a:xfrm>
            <a:off x="1328997" y="2279250"/>
            <a:ext cx="4025551" cy="1711982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8E0FBD3-648F-914A-837D-51C8CA11FA6D}"/>
              </a:ext>
            </a:extLst>
          </p:cNvPr>
          <p:cNvCxnSpPr>
            <a:cxnSpLocks/>
          </p:cNvCxnSpPr>
          <p:nvPr/>
        </p:nvCxnSpPr>
        <p:spPr>
          <a:xfrm>
            <a:off x="3858742" y="2351090"/>
            <a:ext cx="1778993" cy="1223914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DEB4FAF-078D-9B45-86D1-5EADAB5698D6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6160051" y="2351090"/>
            <a:ext cx="330546" cy="999586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6B4BFDF-DA68-B942-BED3-F9C723ED26E8}"/>
              </a:ext>
            </a:extLst>
          </p:cNvPr>
          <p:cNvCxnSpPr>
            <a:cxnSpLocks/>
          </p:cNvCxnSpPr>
          <p:nvPr/>
        </p:nvCxnSpPr>
        <p:spPr>
          <a:xfrm flipH="1">
            <a:off x="6638754" y="2725919"/>
            <a:ext cx="1556877" cy="70308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56E7A86-294A-D741-A536-1747299749D1}"/>
              </a:ext>
            </a:extLst>
          </p:cNvPr>
          <p:cNvSpPr txBox="1"/>
          <p:nvPr/>
        </p:nvSpPr>
        <p:spPr>
          <a:xfrm>
            <a:off x="163725" y="3688009"/>
            <a:ext cx="455765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/>
              <a:t>”Compile” many semantics to common</a:t>
            </a:r>
            <a:br>
              <a:rPr lang="en-US"/>
            </a:br>
            <a:r>
              <a:rPr lang="en-US"/>
              <a:t> formalism (here: state machines)</a:t>
            </a:r>
          </a:p>
          <a:p>
            <a:pPr marL="457200" indent="-457200">
              <a:buAutoNum type="arabicPeriod"/>
            </a:pPr>
            <a:r>
              <a:rPr lang="en-US"/>
              <a:t>Adapt definition of causation to</a:t>
            </a:r>
            <a:br>
              <a:rPr lang="en-US"/>
            </a:br>
            <a:r>
              <a:rPr lang="en-US"/>
              <a:t>common formalism</a:t>
            </a:r>
          </a:p>
          <a:p>
            <a:pPr marL="457200" indent="-457200">
              <a:buAutoNum type="arabicPeriod"/>
            </a:pPr>
            <a:r>
              <a:rPr lang="en-US"/>
              <a:t>Recover intuitive notion of dependence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BDAAF3-E431-F340-B5EF-870D51171A13}"/>
              </a:ext>
            </a:extLst>
          </p:cNvPr>
          <p:cNvSpPr/>
          <p:nvPr/>
        </p:nvSpPr>
        <p:spPr>
          <a:xfrm>
            <a:off x="5226908" y="1130555"/>
            <a:ext cx="6270352" cy="168540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1070C3-4B3C-F644-B657-B9871A1AF52C}"/>
              </a:ext>
            </a:extLst>
          </p:cNvPr>
          <p:cNvSpPr txBox="1"/>
          <p:nvPr/>
        </p:nvSpPr>
        <p:spPr>
          <a:xfrm>
            <a:off x="230641" y="6099396"/>
            <a:ext cx="21967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Build dependencies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F26E65-0853-5241-B1EB-5AC9186742F8}"/>
              </a:ext>
            </a:extLst>
          </p:cNvPr>
          <p:cNvCxnSpPr>
            <a:cxnSpLocks/>
          </p:cNvCxnSpPr>
          <p:nvPr/>
        </p:nvCxnSpPr>
        <p:spPr>
          <a:xfrm flipH="1">
            <a:off x="1873341" y="5242281"/>
            <a:ext cx="3140146" cy="857115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BEC7744-E5C7-4A40-ADFE-3EFB29DE6E73}"/>
              </a:ext>
            </a:extLst>
          </p:cNvPr>
          <p:cNvSpPr/>
          <p:nvPr/>
        </p:nvSpPr>
        <p:spPr>
          <a:xfrm>
            <a:off x="74140" y="1241765"/>
            <a:ext cx="2115723" cy="168540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E945B2-81FA-8F45-96C0-9FD26AA7A428}"/>
              </a:ext>
            </a:extLst>
          </p:cNvPr>
          <p:cNvSpPr txBox="1"/>
          <p:nvPr/>
        </p:nvSpPr>
        <p:spPr>
          <a:xfrm>
            <a:off x="2869329" y="6099396"/>
            <a:ext cx="25908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Runtime dependencies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A8F0D8-3C22-2C41-9A36-E155F2F6491C}"/>
              </a:ext>
            </a:extLst>
          </p:cNvPr>
          <p:cNvCxnSpPr>
            <a:cxnSpLocks/>
          </p:cNvCxnSpPr>
          <p:nvPr/>
        </p:nvCxnSpPr>
        <p:spPr>
          <a:xfrm flipH="1">
            <a:off x="4446070" y="5399991"/>
            <a:ext cx="1014117" cy="682298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B03D0A5-1033-6749-B2FD-E3AE79AC80C5}"/>
              </a:ext>
            </a:extLst>
          </p:cNvPr>
          <p:cNvSpPr/>
          <p:nvPr/>
        </p:nvSpPr>
        <p:spPr>
          <a:xfrm>
            <a:off x="74140" y="5370407"/>
            <a:ext cx="2348489" cy="168540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141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90BD5-C764-1440-AA64-A29C4A2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52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5D95BB3-5AB0-9440-9B15-96CB08A42FA7}"/>
              </a:ext>
            </a:extLst>
          </p:cNvPr>
          <p:cNvSpPr txBox="1">
            <a:spLocks/>
          </p:cNvSpPr>
          <p:nvPr/>
        </p:nvSpPr>
        <p:spPr>
          <a:xfrm>
            <a:off x="694740" y="314287"/>
            <a:ext cx="10802520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Creating a Formal Definition of Dependence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7B50F9-E49F-AA4E-97DB-70C652E1152B}"/>
              </a:ext>
            </a:extLst>
          </p:cNvPr>
          <p:cNvSpPr txBox="1"/>
          <p:nvPr/>
        </p:nvSpPr>
        <p:spPr>
          <a:xfrm>
            <a:off x="632138" y="1122759"/>
            <a:ext cx="112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Statics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872274-182B-954D-AE06-7897E5B3CF6D}"/>
              </a:ext>
            </a:extLst>
          </p:cNvPr>
          <p:cNvSpPr txBox="1"/>
          <p:nvPr/>
        </p:nvSpPr>
        <p:spPr>
          <a:xfrm>
            <a:off x="3063493" y="1121216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Dynamics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77BF0F-2BD6-124B-8824-A5C45D27454A}"/>
              </a:ext>
            </a:extLst>
          </p:cNvPr>
          <p:cNvSpPr txBox="1"/>
          <p:nvPr/>
        </p:nvSpPr>
        <p:spPr>
          <a:xfrm>
            <a:off x="5354548" y="1121216"/>
            <a:ext cx="2247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Program Logic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6C36DC-0D57-1E4D-B5B1-21C56E5B1FEB}"/>
              </a:ext>
            </a:extLst>
          </p:cNvPr>
          <p:cNvSpPr txBox="1"/>
          <p:nvPr/>
        </p:nvSpPr>
        <p:spPr>
          <a:xfrm>
            <a:off x="5460187" y="1717486"/>
            <a:ext cx="2036131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{ P } S { Q 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203BEE-90A2-6747-BEE5-783241CE5590}"/>
              </a:ext>
            </a:extLst>
          </p:cNvPr>
          <p:cNvSpPr txBox="1"/>
          <p:nvPr/>
        </p:nvSpPr>
        <p:spPr>
          <a:xfrm>
            <a:off x="3343219" y="1717486"/>
            <a:ext cx="1031047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 ⇝ e′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3B3E7D-54DB-B846-89DD-A16E0BC06536}"/>
              </a:ext>
            </a:extLst>
          </p:cNvPr>
          <p:cNvSpPr txBox="1"/>
          <p:nvPr/>
        </p:nvSpPr>
        <p:spPr>
          <a:xfrm>
            <a:off x="520089" y="1717486"/>
            <a:ext cx="1353252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𝚪 ⊢ e : 𝛕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38A362-86CD-2D4C-90DC-F2D5F18BC8D6}"/>
              </a:ext>
            </a:extLst>
          </p:cNvPr>
          <p:cNvSpPr txBox="1"/>
          <p:nvPr/>
        </p:nvSpPr>
        <p:spPr>
          <a:xfrm>
            <a:off x="8302513" y="1194266"/>
            <a:ext cx="3063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Careful File Transfer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3187FE-7225-6F48-BADE-9DBED25295CC}"/>
              </a:ext>
            </a:extLst>
          </p:cNvPr>
          <p:cNvSpPr/>
          <p:nvPr/>
        </p:nvSpPr>
        <p:spPr>
          <a:xfrm>
            <a:off x="8475358" y="2279250"/>
            <a:ext cx="498764" cy="4987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DA2E78-1DBF-AC4C-B189-1758734B96BD}"/>
              </a:ext>
            </a:extLst>
          </p:cNvPr>
          <p:cNvSpPr/>
          <p:nvPr/>
        </p:nvSpPr>
        <p:spPr>
          <a:xfrm>
            <a:off x="10327466" y="2279250"/>
            <a:ext cx="498764" cy="4987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7716A42-9DFD-3F47-980E-B8FD3831DD02}"/>
              </a:ext>
            </a:extLst>
          </p:cNvPr>
          <p:cNvSpPr/>
          <p:nvPr/>
        </p:nvSpPr>
        <p:spPr>
          <a:xfrm>
            <a:off x="8724740" y="1889427"/>
            <a:ext cx="1853205" cy="779646"/>
          </a:xfrm>
          <a:prstGeom prst="arc">
            <a:avLst>
              <a:gd name="adj1" fmla="val 10891523"/>
              <a:gd name="adj2" fmla="val 21568815"/>
            </a:avLst>
          </a:prstGeom>
          <a:ln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6FD1A94-3FF5-3948-882A-90F3FB2A8D20}"/>
              </a:ext>
            </a:extLst>
          </p:cNvPr>
          <p:cNvSpPr/>
          <p:nvPr/>
        </p:nvSpPr>
        <p:spPr>
          <a:xfrm>
            <a:off x="9335547" y="1680385"/>
            <a:ext cx="498764" cy="4987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2DEACB5-8DB4-AC43-884F-3F2B3641C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87" y="3350676"/>
            <a:ext cx="2293127" cy="23164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F41175-02E4-764D-8671-472F68DF1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914" y="3638310"/>
            <a:ext cx="1296989" cy="174114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46CBE8-28B9-5A44-AF1B-7500E7C1AC2A}"/>
              </a:ext>
            </a:extLst>
          </p:cNvPr>
          <p:cNvCxnSpPr>
            <a:cxnSpLocks/>
          </p:cNvCxnSpPr>
          <p:nvPr/>
        </p:nvCxnSpPr>
        <p:spPr>
          <a:xfrm>
            <a:off x="1328997" y="2279250"/>
            <a:ext cx="4025551" cy="1711982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8E0FBD3-648F-914A-837D-51C8CA11FA6D}"/>
              </a:ext>
            </a:extLst>
          </p:cNvPr>
          <p:cNvCxnSpPr>
            <a:cxnSpLocks/>
          </p:cNvCxnSpPr>
          <p:nvPr/>
        </p:nvCxnSpPr>
        <p:spPr>
          <a:xfrm>
            <a:off x="3858742" y="2351090"/>
            <a:ext cx="1778993" cy="1223914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DEB4FAF-078D-9B45-86D1-5EADAB5698D6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6160051" y="2351090"/>
            <a:ext cx="330546" cy="999586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6B4BFDF-DA68-B942-BED3-F9C723ED26E8}"/>
              </a:ext>
            </a:extLst>
          </p:cNvPr>
          <p:cNvCxnSpPr>
            <a:cxnSpLocks/>
          </p:cNvCxnSpPr>
          <p:nvPr/>
        </p:nvCxnSpPr>
        <p:spPr>
          <a:xfrm flipH="1">
            <a:off x="6638754" y="2725919"/>
            <a:ext cx="1556877" cy="70308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56E7A86-294A-D741-A536-1747299749D1}"/>
              </a:ext>
            </a:extLst>
          </p:cNvPr>
          <p:cNvSpPr txBox="1"/>
          <p:nvPr/>
        </p:nvSpPr>
        <p:spPr>
          <a:xfrm>
            <a:off x="163725" y="3688009"/>
            <a:ext cx="455765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/>
              <a:t>”Compile” many semantics to common</a:t>
            </a:r>
            <a:br>
              <a:rPr lang="en-US"/>
            </a:br>
            <a:r>
              <a:rPr lang="en-US"/>
              <a:t> formalism (here: state machines)</a:t>
            </a:r>
          </a:p>
          <a:p>
            <a:pPr marL="457200" indent="-457200">
              <a:buAutoNum type="arabicPeriod"/>
            </a:pPr>
            <a:r>
              <a:rPr lang="en-US"/>
              <a:t>Adapt definition of causation to</a:t>
            </a:r>
            <a:br>
              <a:rPr lang="en-US"/>
            </a:br>
            <a:r>
              <a:rPr lang="en-US"/>
              <a:t>common formalism</a:t>
            </a:r>
          </a:p>
          <a:p>
            <a:pPr marL="457200" indent="-457200">
              <a:buAutoNum type="arabicPeriod"/>
            </a:pPr>
            <a:r>
              <a:rPr lang="en-US"/>
              <a:t>Recover intuitive notion of dependence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BDAAF3-E431-F340-B5EF-870D51171A13}"/>
              </a:ext>
            </a:extLst>
          </p:cNvPr>
          <p:cNvSpPr/>
          <p:nvPr/>
        </p:nvSpPr>
        <p:spPr>
          <a:xfrm>
            <a:off x="8124274" y="1130555"/>
            <a:ext cx="3372986" cy="168540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1070C3-4B3C-F644-B657-B9871A1AF52C}"/>
              </a:ext>
            </a:extLst>
          </p:cNvPr>
          <p:cNvSpPr txBox="1"/>
          <p:nvPr/>
        </p:nvSpPr>
        <p:spPr>
          <a:xfrm>
            <a:off x="230641" y="6099396"/>
            <a:ext cx="21967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Build dependencies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F26E65-0853-5241-B1EB-5AC9186742F8}"/>
              </a:ext>
            </a:extLst>
          </p:cNvPr>
          <p:cNvCxnSpPr>
            <a:cxnSpLocks/>
          </p:cNvCxnSpPr>
          <p:nvPr/>
        </p:nvCxnSpPr>
        <p:spPr>
          <a:xfrm flipH="1">
            <a:off x="1873341" y="5242281"/>
            <a:ext cx="3140146" cy="857115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BEC7744-E5C7-4A40-ADFE-3EFB29DE6E73}"/>
              </a:ext>
            </a:extLst>
          </p:cNvPr>
          <p:cNvSpPr/>
          <p:nvPr/>
        </p:nvSpPr>
        <p:spPr>
          <a:xfrm>
            <a:off x="74140" y="1241765"/>
            <a:ext cx="4609378" cy="168540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E945B2-81FA-8F45-96C0-9FD26AA7A428}"/>
              </a:ext>
            </a:extLst>
          </p:cNvPr>
          <p:cNvSpPr txBox="1"/>
          <p:nvPr/>
        </p:nvSpPr>
        <p:spPr>
          <a:xfrm>
            <a:off x="2869329" y="6099396"/>
            <a:ext cx="25908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Runtime dependencies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A8F0D8-3C22-2C41-9A36-E155F2F6491C}"/>
              </a:ext>
            </a:extLst>
          </p:cNvPr>
          <p:cNvCxnSpPr>
            <a:cxnSpLocks/>
          </p:cNvCxnSpPr>
          <p:nvPr/>
        </p:nvCxnSpPr>
        <p:spPr>
          <a:xfrm flipH="1">
            <a:off x="4446070" y="5399991"/>
            <a:ext cx="1014117" cy="682298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B03D0A5-1033-6749-B2FD-E3AE79AC80C5}"/>
              </a:ext>
            </a:extLst>
          </p:cNvPr>
          <p:cNvSpPr/>
          <p:nvPr/>
        </p:nvSpPr>
        <p:spPr>
          <a:xfrm>
            <a:off x="74141" y="5139927"/>
            <a:ext cx="5474044" cy="19158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F2FB7A-39F8-4E46-8246-80DB9BD2DA6A}"/>
              </a:ext>
            </a:extLst>
          </p:cNvPr>
          <p:cNvSpPr txBox="1"/>
          <p:nvPr/>
        </p:nvSpPr>
        <p:spPr>
          <a:xfrm>
            <a:off x="6139085" y="6099396"/>
            <a:ext cx="283503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Correctness Dependencies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655E87-8D63-EA42-A7C0-D6093CF63663}"/>
              </a:ext>
            </a:extLst>
          </p:cNvPr>
          <p:cNvCxnSpPr>
            <a:cxnSpLocks/>
          </p:cNvCxnSpPr>
          <p:nvPr/>
        </p:nvCxnSpPr>
        <p:spPr>
          <a:xfrm>
            <a:off x="6723103" y="5462582"/>
            <a:ext cx="626386" cy="639753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156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90BD5-C764-1440-AA64-A29C4A2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53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5D95BB3-5AB0-9440-9B15-96CB08A42FA7}"/>
              </a:ext>
            </a:extLst>
          </p:cNvPr>
          <p:cNvSpPr txBox="1">
            <a:spLocks/>
          </p:cNvSpPr>
          <p:nvPr/>
        </p:nvSpPr>
        <p:spPr>
          <a:xfrm>
            <a:off x="694740" y="314287"/>
            <a:ext cx="10802520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Creating a Formal Definition of Dependence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7B50F9-E49F-AA4E-97DB-70C652E1152B}"/>
              </a:ext>
            </a:extLst>
          </p:cNvPr>
          <p:cNvSpPr txBox="1"/>
          <p:nvPr/>
        </p:nvSpPr>
        <p:spPr>
          <a:xfrm>
            <a:off x="632138" y="1122759"/>
            <a:ext cx="112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Statics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872274-182B-954D-AE06-7897E5B3CF6D}"/>
              </a:ext>
            </a:extLst>
          </p:cNvPr>
          <p:cNvSpPr txBox="1"/>
          <p:nvPr/>
        </p:nvSpPr>
        <p:spPr>
          <a:xfrm>
            <a:off x="3063493" y="1121216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Dynamics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77BF0F-2BD6-124B-8824-A5C45D27454A}"/>
              </a:ext>
            </a:extLst>
          </p:cNvPr>
          <p:cNvSpPr txBox="1"/>
          <p:nvPr/>
        </p:nvSpPr>
        <p:spPr>
          <a:xfrm>
            <a:off x="5354548" y="1121216"/>
            <a:ext cx="2247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Program Logic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6C36DC-0D57-1E4D-B5B1-21C56E5B1FEB}"/>
              </a:ext>
            </a:extLst>
          </p:cNvPr>
          <p:cNvSpPr txBox="1"/>
          <p:nvPr/>
        </p:nvSpPr>
        <p:spPr>
          <a:xfrm>
            <a:off x="5460187" y="1717486"/>
            <a:ext cx="2036131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{ P } S { Q 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203BEE-90A2-6747-BEE5-783241CE5590}"/>
              </a:ext>
            </a:extLst>
          </p:cNvPr>
          <p:cNvSpPr txBox="1"/>
          <p:nvPr/>
        </p:nvSpPr>
        <p:spPr>
          <a:xfrm>
            <a:off x="3343219" y="1717486"/>
            <a:ext cx="1031047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 ⇝ e′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3B3E7D-54DB-B846-89DD-A16E0BC06536}"/>
              </a:ext>
            </a:extLst>
          </p:cNvPr>
          <p:cNvSpPr txBox="1"/>
          <p:nvPr/>
        </p:nvSpPr>
        <p:spPr>
          <a:xfrm>
            <a:off x="520089" y="1717486"/>
            <a:ext cx="1353252" cy="461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𝚪 ⊢ e : 𝛕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38A362-86CD-2D4C-90DC-F2D5F18BC8D6}"/>
              </a:ext>
            </a:extLst>
          </p:cNvPr>
          <p:cNvSpPr txBox="1"/>
          <p:nvPr/>
        </p:nvSpPr>
        <p:spPr>
          <a:xfrm>
            <a:off x="8302513" y="1194266"/>
            <a:ext cx="3063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Careful File Transfer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3187FE-7225-6F48-BADE-9DBED25295CC}"/>
              </a:ext>
            </a:extLst>
          </p:cNvPr>
          <p:cNvSpPr/>
          <p:nvPr/>
        </p:nvSpPr>
        <p:spPr>
          <a:xfrm>
            <a:off x="8475358" y="2279250"/>
            <a:ext cx="498764" cy="4987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DA2E78-1DBF-AC4C-B189-1758734B96BD}"/>
              </a:ext>
            </a:extLst>
          </p:cNvPr>
          <p:cNvSpPr/>
          <p:nvPr/>
        </p:nvSpPr>
        <p:spPr>
          <a:xfrm>
            <a:off x="10327466" y="2279250"/>
            <a:ext cx="498764" cy="4987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7716A42-9DFD-3F47-980E-B8FD3831DD02}"/>
              </a:ext>
            </a:extLst>
          </p:cNvPr>
          <p:cNvSpPr/>
          <p:nvPr/>
        </p:nvSpPr>
        <p:spPr>
          <a:xfrm>
            <a:off x="8724740" y="1889427"/>
            <a:ext cx="1853205" cy="779646"/>
          </a:xfrm>
          <a:prstGeom prst="arc">
            <a:avLst>
              <a:gd name="adj1" fmla="val 10891523"/>
              <a:gd name="adj2" fmla="val 21568815"/>
            </a:avLst>
          </a:prstGeom>
          <a:ln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6FD1A94-3FF5-3948-882A-90F3FB2A8D20}"/>
              </a:ext>
            </a:extLst>
          </p:cNvPr>
          <p:cNvSpPr/>
          <p:nvPr/>
        </p:nvSpPr>
        <p:spPr>
          <a:xfrm>
            <a:off x="9335547" y="1680385"/>
            <a:ext cx="498764" cy="4987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2DEACB5-8DB4-AC43-884F-3F2B3641C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87" y="3350676"/>
            <a:ext cx="2293127" cy="23164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F41175-02E4-764D-8671-472F68DF1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914" y="3638310"/>
            <a:ext cx="1296989" cy="174114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46CBE8-28B9-5A44-AF1B-7500E7C1AC2A}"/>
              </a:ext>
            </a:extLst>
          </p:cNvPr>
          <p:cNvCxnSpPr>
            <a:cxnSpLocks/>
          </p:cNvCxnSpPr>
          <p:nvPr/>
        </p:nvCxnSpPr>
        <p:spPr>
          <a:xfrm>
            <a:off x="1328997" y="2279250"/>
            <a:ext cx="4025551" cy="1711982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8E0FBD3-648F-914A-837D-51C8CA11FA6D}"/>
              </a:ext>
            </a:extLst>
          </p:cNvPr>
          <p:cNvCxnSpPr>
            <a:cxnSpLocks/>
          </p:cNvCxnSpPr>
          <p:nvPr/>
        </p:nvCxnSpPr>
        <p:spPr>
          <a:xfrm>
            <a:off x="3858742" y="2351090"/>
            <a:ext cx="1778993" cy="1223914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DEB4FAF-078D-9B45-86D1-5EADAB5698D6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6160051" y="2351090"/>
            <a:ext cx="330546" cy="999586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6B4BFDF-DA68-B942-BED3-F9C723ED26E8}"/>
              </a:ext>
            </a:extLst>
          </p:cNvPr>
          <p:cNvCxnSpPr>
            <a:cxnSpLocks/>
          </p:cNvCxnSpPr>
          <p:nvPr/>
        </p:nvCxnSpPr>
        <p:spPr>
          <a:xfrm flipH="1">
            <a:off x="6638754" y="2725919"/>
            <a:ext cx="1556877" cy="70308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56E7A86-294A-D741-A536-1747299749D1}"/>
              </a:ext>
            </a:extLst>
          </p:cNvPr>
          <p:cNvSpPr txBox="1"/>
          <p:nvPr/>
        </p:nvSpPr>
        <p:spPr>
          <a:xfrm>
            <a:off x="163725" y="3688009"/>
            <a:ext cx="455765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/>
              <a:t>”Compile” many semantics to common</a:t>
            </a:r>
            <a:br>
              <a:rPr lang="en-US"/>
            </a:br>
            <a:r>
              <a:rPr lang="en-US"/>
              <a:t> formalism (here: state machines)</a:t>
            </a:r>
          </a:p>
          <a:p>
            <a:pPr marL="457200" indent="-457200">
              <a:buAutoNum type="arabicPeriod"/>
            </a:pPr>
            <a:r>
              <a:rPr lang="en-US"/>
              <a:t>Adapt definition of causation to</a:t>
            </a:r>
            <a:br>
              <a:rPr lang="en-US"/>
            </a:br>
            <a:r>
              <a:rPr lang="en-US"/>
              <a:t>common formalism</a:t>
            </a:r>
          </a:p>
          <a:p>
            <a:pPr marL="457200" indent="-457200">
              <a:buAutoNum type="arabicPeriod"/>
            </a:pPr>
            <a:r>
              <a:rPr lang="en-US"/>
              <a:t>Recover intuitive notion of dependence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1070C3-4B3C-F644-B657-B9871A1AF52C}"/>
              </a:ext>
            </a:extLst>
          </p:cNvPr>
          <p:cNvSpPr txBox="1"/>
          <p:nvPr/>
        </p:nvSpPr>
        <p:spPr>
          <a:xfrm>
            <a:off x="230641" y="6099396"/>
            <a:ext cx="21967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Build dependencies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F26E65-0853-5241-B1EB-5AC9186742F8}"/>
              </a:ext>
            </a:extLst>
          </p:cNvPr>
          <p:cNvCxnSpPr>
            <a:cxnSpLocks/>
          </p:cNvCxnSpPr>
          <p:nvPr/>
        </p:nvCxnSpPr>
        <p:spPr>
          <a:xfrm flipH="1">
            <a:off x="1873341" y="5242281"/>
            <a:ext cx="3140146" cy="857115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BEC7744-E5C7-4A40-ADFE-3EFB29DE6E73}"/>
              </a:ext>
            </a:extLst>
          </p:cNvPr>
          <p:cNvSpPr/>
          <p:nvPr/>
        </p:nvSpPr>
        <p:spPr>
          <a:xfrm>
            <a:off x="74139" y="1241765"/>
            <a:ext cx="7801849" cy="168540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E945B2-81FA-8F45-96C0-9FD26AA7A428}"/>
              </a:ext>
            </a:extLst>
          </p:cNvPr>
          <p:cNvSpPr txBox="1"/>
          <p:nvPr/>
        </p:nvSpPr>
        <p:spPr>
          <a:xfrm>
            <a:off x="2869329" y="6099396"/>
            <a:ext cx="25908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Runtime dependencies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A8F0D8-3C22-2C41-9A36-E155F2F6491C}"/>
              </a:ext>
            </a:extLst>
          </p:cNvPr>
          <p:cNvCxnSpPr>
            <a:cxnSpLocks/>
          </p:cNvCxnSpPr>
          <p:nvPr/>
        </p:nvCxnSpPr>
        <p:spPr>
          <a:xfrm flipH="1">
            <a:off x="4446070" y="5399991"/>
            <a:ext cx="1014117" cy="682298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B03D0A5-1033-6749-B2FD-E3AE79AC80C5}"/>
              </a:ext>
            </a:extLst>
          </p:cNvPr>
          <p:cNvSpPr/>
          <p:nvPr/>
        </p:nvSpPr>
        <p:spPr>
          <a:xfrm>
            <a:off x="74141" y="5139927"/>
            <a:ext cx="5474044" cy="19158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F2FB7A-39F8-4E46-8246-80DB9BD2DA6A}"/>
              </a:ext>
            </a:extLst>
          </p:cNvPr>
          <p:cNvSpPr txBox="1"/>
          <p:nvPr/>
        </p:nvSpPr>
        <p:spPr>
          <a:xfrm>
            <a:off x="6139085" y="6099396"/>
            <a:ext cx="283503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Correctness Dependencies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655E87-8D63-EA42-A7C0-D6093CF63663}"/>
              </a:ext>
            </a:extLst>
          </p:cNvPr>
          <p:cNvCxnSpPr>
            <a:cxnSpLocks/>
          </p:cNvCxnSpPr>
          <p:nvPr/>
        </p:nvCxnSpPr>
        <p:spPr>
          <a:xfrm>
            <a:off x="6723103" y="5462582"/>
            <a:ext cx="626386" cy="639753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64745EA-1322-FA47-9D0F-3CFF7AFED657}"/>
              </a:ext>
            </a:extLst>
          </p:cNvPr>
          <p:cNvSpPr txBox="1"/>
          <p:nvPr/>
        </p:nvSpPr>
        <p:spPr>
          <a:xfrm>
            <a:off x="9121668" y="5953202"/>
            <a:ext cx="25539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“Does not depend</a:t>
            </a:r>
          </a:p>
          <a:p>
            <a:r>
              <a:rPr lang="en-US"/>
              <a:t>  on untrusted network”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812E09D-EE16-004A-A220-A0277F892285}"/>
              </a:ext>
            </a:extLst>
          </p:cNvPr>
          <p:cNvCxnSpPr>
            <a:cxnSpLocks/>
          </p:cNvCxnSpPr>
          <p:nvPr/>
        </p:nvCxnSpPr>
        <p:spPr>
          <a:xfrm>
            <a:off x="8974122" y="5156212"/>
            <a:ext cx="1183132" cy="741738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C5687112-5F65-7443-A79F-7E0128714BF2}"/>
              </a:ext>
            </a:extLst>
          </p:cNvPr>
          <p:cNvSpPr/>
          <p:nvPr/>
        </p:nvSpPr>
        <p:spPr>
          <a:xfrm>
            <a:off x="5962586" y="5672078"/>
            <a:ext cx="2968661" cy="116212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29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319E6-E061-A241-85BE-0D023888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54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A1E509-9ED9-9C4D-9468-905678C5B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47" y="1294852"/>
            <a:ext cx="1825041" cy="2280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2152D7-3E35-704C-A3CA-74FCC7B86501}"/>
              </a:ext>
            </a:extLst>
          </p:cNvPr>
          <p:cNvSpPr txBox="1"/>
          <p:nvPr/>
        </p:nvSpPr>
        <p:spPr>
          <a:xfrm>
            <a:off x="2434920" y="1889022"/>
            <a:ext cx="75837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accent4"/>
                </a:solidFill>
                <a:latin typeface="Avenir Book" panose="02000503020000020003" pitchFamily="2" charset="0"/>
              </a:rPr>
              <a:t>“I can remove this dependency by placing a simple delegating method on the server that hides the delegate.”</a:t>
            </a:r>
          </a:p>
          <a:p>
            <a:r>
              <a:rPr lang="en-US" b="1" i="1" dirty="0">
                <a:solidFill>
                  <a:schemeClr val="accent3"/>
                </a:solidFill>
                <a:latin typeface="Avenir Black" panose="02000503020000020003" pitchFamily="2" charset="0"/>
              </a:rPr>
              <a:t>—</a:t>
            </a:r>
            <a:r>
              <a:rPr lang="en-US" sz="2100" b="1" i="1" dirty="0">
                <a:solidFill>
                  <a:schemeClr val="accent3"/>
                </a:solidFill>
                <a:latin typeface="Avenir Black" panose="02000503020000020003" pitchFamily="2" charset="0"/>
              </a:rPr>
              <a:t> Martin Fowler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519EB-24CF-CC4C-A4E5-5E245081A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48" y="4145939"/>
            <a:ext cx="1683941" cy="22881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559620-DF31-1C49-B1D3-A8B37CE298F7}"/>
              </a:ext>
            </a:extLst>
          </p:cNvPr>
          <p:cNvSpPr/>
          <p:nvPr/>
        </p:nvSpPr>
        <p:spPr>
          <a:xfrm>
            <a:off x="2434920" y="4920659"/>
            <a:ext cx="734578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accent4"/>
                </a:solidFill>
                <a:latin typeface="Avenir Book" panose="02000503020000020003" pitchFamily="2" charset="0"/>
              </a:rPr>
              <a:t>“If something logical depends on the implementation, then something physical should too.” </a:t>
            </a:r>
            <a:br>
              <a:rPr lang="en-US" sz="2100" dirty="0">
                <a:solidFill>
                  <a:schemeClr val="accent4"/>
                </a:solidFill>
                <a:latin typeface="Avenir Book" panose="02000503020000020003" pitchFamily="2" charset="0"/>
              </a:rPr>
            </a:br>
            <a:r>
              <a:rPr lang="en-US" b="1" dirty="0">
                <a:solidFill>
                  <a:schemeClr val="accent3"/>
                </a:solidFill>
                <a:latin typeface="Avenir Black" panose="02000503020000020003" pitchFamily="2" charset="0"/>
              </a:rPr>
              <a:t>—</a:t>
            </a:r>
            <a:r>
              <a:rPr lang="en-US" sz="2100" b="1" dirty="0">
                <a:solidFill>
                  <a:schemeClr val="accent3"/>
                </a:solidFill>
                <a:latin typeface="Avenir Black" panose="02000503020000020003" pitchFamily="2" charset="0"/>
              </a:rPr>
              <a:t> Robert Martin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AF69EC-EA12-3046-99B0-1165FE7F3DC4}"/>
              </a:ext>
            </a:extLst>
          </p:cNvPr>
          <p:cNvSpPr/>
          <p:nvPr/>
        </p:nvSpPr>
        <p:spPr>
          <a:xfrm>
            <a:off x="4575578" y="1436844"/>
            <a:ext cx="3682157" cy="45217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Static/Build Dependence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06B2A8-BE14-0C41-AEB3-9FC4BEEDA42A}"/>
              </a:ext>
            </a:extLst>
          </p:cNvPr>
          <p:cNvSpPr/>
          <p:nvPr/>
        </p:nvSpPr>
        <p:spPr>
          <a:xfrm>
            <a:off x="2434920" y="5756399"/>
            <a:ext cx="3965880" cy="4521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the well-formedness property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3377F6-9BCB-5645-8A5B-411D4A1A5AA5}"/>
              </a:ext>
            </a:extLst>
          </p:cNvPr>
          <p:cNvSpPr/>
          <p:nvPr/>
        </p:nvSpPr>
        <p:spPr>
          <a:xfrm>
            <a:off x="2903763" y="4297713"/>
            <a:ext cx="3323049" cy="4521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A correctness property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D04718-2877-8441-B4F3-BB7AE55B30B9}"/>
              </a:ext>
            </a:extLst>
          </p:cNvPr>
          <p:cNvCxnSpPr/>
          <p:nvPr/>
        </p:nvCxnSpPr>
        <p:spPr>
          <a:xfrm>
            <a:off x="4683211" y="2088293"/>
            <a:ext cx="15436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B2ABF4D9-8719-7442-894D-B0174CFFD564}"/>
              </a:ext>
            </a:extLst>
          </p:cNvPr>
          <p:cNvSpPr txBox="1">
            <a:spLocks/>
          </p:cNvSpPr>
          <p:nvPr/>
        </p:nvSpPr>
        <p:spPr>
          <a:xfrm>
            <a:off x="694740" y="314287"/>
            <a:ext cx="10802520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Reconciling </a:t>
            </a:r>
            <a:r>
              <a:rPr lang="en-US" sz="4500" b="1" dirty="0">
                <a:solidFill>
                  <a:schemeClr val="accent4"/>
                </a:solidFill>
                <a:latin typeface="Avenir Black" panose="02000503020000020003" pitchFamily="2" charset="0"/>
                <a:cs typeface="Arial Rounded MT Bold"/>
              </a:rPr>
              <a:t>“Contradictory”</a:t>
            </a:r>
            <a:r>
              <a:rPr lang="en-US" sz="4500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 Advice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080196-A199-1B47-B0AF-63E0FA2A7E39}"/>
              </a:ext>
            </a:extLst>
          </p:cNvPr>
          <p:cNvCxnSpPr>
            <a:cxnSpLocks/>
          </p:cNvCxnSpPr>
          <p:nvPr/>
        </p:nvCxnSpPr>
        <p:spPr>
          <a:xfrm>
            <a:off x="2829697" y="5140412"/>
            <a:ext cx="2199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2917F9-3B34-AC44-ADEB-40C02A85E347}"/>
              </a:ext>
            </a:extLst>
          </p:cNvPr>
          <p:cNvCxnSpPr>
            <a:cxnSpLocks/>
          </p:cNvCxnSpPr>
          <p:nvPr/>
        </p:nvCxnSpPr>
        <p:spPr>
          <a:xfrm>
            <a:off x="2483708" y="5461687"/>
            <a:ext cx="23848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2B0DA4-EEBC-3A43-97EA-DA31E1B67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1B0DA4-B145-9649-A513-33C2B0415BA8}"/>
              </a:ext>
            </a:extLst>
          </p:cNvPr>
          <p:cNvSpPr/>
          <p:nvPr/>
        </p:nvSpPr>
        <p:spPr>
          <a:xfrm rot="5400000">
            <a:off x="-1311952" y="3388360"/>
            <a:ext cx="2705184" cy="81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B9060D-AD1E-7B4F-8258-E02A2C155994}"/>
              </a:ext>
            </a:extLst>
          </p:cNvPr>
          <p:cNvSpPr/>
          <p:nvPr/>
        </p:nvSpPr>
        <p:spPr>
          <a:xfrm>
            <a:off x="11525206" y="2762206"/>
            <a:ext cx="1333588" cy="13335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1CA79E-3A9C-3F4F-9CAC-A85658C90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>
                <a:solidFill>
                  <a:schemeClr val="tx1"/>
                </a:solidFill>
              </a:rPr>
              <a:pPr algn="ctr"/>
              <a:t>55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2A3F4-5D5D-4E4D-8BA0-8F8DD5639F26}"/>
              </a:ext>
            </a:extLst>
          </p:cNvPr>
          <p:cNvSpPr txBox="1"/>
          <p:nvPr/>
        </p:nvSpPr>
        <p:spPr>
          <a:xfrm>
            <a:off x="4025305" y="740651"/>
            <a:ext cx="4141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venir Roman" panose="02000503020000020003" pitchFamily="2" charset="0"/>
              </a:rPr>
              <a:t>Also in the paper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EFCD1-516C-9148-AC2D-5A798641A77F}"/>
              </a:ext>
            </a:extLst>
          </p:cNvPr>
          <p:cNvSpPr txBox="1"/>
          <p:nvPr/>
        </p:nvSpPr>
        <p:spPr>
          <a:xfrm>
            <a:off x="705852" y="2298785"/>
            <a:ext cx="9153981" cy="226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How to define causality on programs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Formal definitions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Nonfunctional requirements (e.g.: performance dependencies)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Dependence vs. coupling</a:t>
            </a:r>
          </a:p>
        </p:txBody>
      </p:sp>
    </p:spTree>
    <p:extLst>
      <p:ext uri="{BB962C8B-B14F-4D97-AF65-F5344CB8AC3E}">
        <p14:creationId xmlns:p14="http://schemas.microsoft.com/office/powerpoint/2010/main" val="33905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8254856-3DD7-114C-A7B5-5A1FDDFCB8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958F9F-7ABA-4F48-94D2-20816B460199}"/>
              </a:ext>
            </a:extLst>
          </p:cNvPr>
          <p:cNvSpPr/>
          <p:nvPr/>
        </p:nvSpPr>
        <p:spPr>
          <a:xfrm rot="5400000">
            <a:off x="-1311952" y="3388360"/>
            <a:ext cx="2705184" cy="81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B9778C-26B6-4041-A965-953408E8B5A0}"/>
              </a:ext>
            </a:extLst>
          </p:cNvPr>
          <p:cNvSpPr/>
          <p:nvPr/>
        </p:nvSpPr>
        <p:spPr>
          <a:xfrm>
            <a:off x="11525206" y="2762206"/>
            <a:ext cx="1333588" cy="13335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1CA79E-3A9C-3F4F-9CAC-A85658C90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>
                <a:solidFill>
                  <a:schemeClr val="tx1"/>
                </a:solidFill>
              </a:rPr>
              <a:pPr algn="ctr"/>
              <a:t>56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98896-A021-AC43-B0C0-709033EB6F29}"/>
              </a:ext>
            </a:extLst>
          </p:cNvPr>
          <p:cNvSpPr txBox="1"/>
          <p:nvPr/>
        </p:nvSpPr>
        <p:spPr>
          <a:xfrm>
            <a:off x="829088" y="1981836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venir Black" panose="02000503020000020003" pitchFamily="2" charset="0"/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9A918-08FB-6B42-9B38-6ED8A4EA91CF}"/>
              </a:ext>
            </a:extLst>
          </p:cNvPr>
          <p:cNvSpPr txBox="1"/>
          <p:nvPr/>
        </p:nvSpPr>
        <p:spPr>
          <a:xfrm>
            <a:off x="829088" y="5022922"/>
            <a:ext cx="477712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Dependence = causation</a:t>
            </a:r>
          </a:p>
          <a:p>
            <a:pPr marL="800067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Answers questions about fallback</a:t>
            </a:r>
          </a:p>
          <a:p>
            <a:pPr marL="800067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Can translate research in causality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E5FDF-A40F-104B-8D56-36A736D6D6CD}"/>
              </a:ext>
            </a:extLst>
          </p:cNvPr>
          <p:cNvSpPr txBox="1"/>
          <p:nvPr/>
        </p:nvSpPr>
        <p:spPr>
          <a:xfrm>
            <a:off x="7006227" y="1981836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Opportunities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4DCB3E-FC00-2640-983C-65A917D8BE91}"/>
              </a:ext>
            </a:extLst>
          </p:cNvPr>
          <p:cNvSpPr txBox="1"/>
          <p:nvPr/>
        </p:nvSpPr>
        <p:spPr>
          <a:xfrm>
            <a:off x="7006227" y="2541977"/>
            <a:ext cx="408900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Creating domain-specific definitions of dependence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Inspire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And give clarity on controlling dependences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DA3E0-37DC-5B4A-9E65-93BA2926FDA7}"/>
              </a:ext>
            </a:extLst>
          </p:cNvPr>
          <p:cNvSpPr/>
          <p:nvPr/>
        </p:nvSpPr>
        <p:spPr>
          <a:xfrm>
            <a:off x="649220" y="4891313"/>
            <a:ext cx="4956990" cy="1226035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EE8F11-02FB-D541-A5EC-977104B2A83E}"/>
              </a:ext>
            </a:extLst>
          </p:cNvPr>
          <p:cNvSpPr/>
          <p:nvPr/>
        </p:nvSpPr>
        <p:spPr>
          <a:xfrm>
            <a:off x="6485130" y="2443501"/>
            <a:ext cx="4344337" cy="2564595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5ACAE-1F3D-F64D-8B5C-78884E22C335}"/>
              </a:ext>
            </a:extLst>
          </p:cNvPr>
          <p:cNvSpPr txBox="1"/>
          <p:nvPr/>
        </p:nvSpPr>
        <p:spPr>
          <a:xfrm>
            <a:off x="4734890" y="740651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venir Roman" panose="02000503020000020003" pitchFamily="2" charset="0"/>
              </a:rPr>
              <a:t>Conclusion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A4F488-3C49-874A-98D2-C3BCECD86F1A}"/>
              </a:ext>
            </a:extLst>
          </p:cNvPr>
          <p:cNvGrpSpPr/>
          <p:nvPr/>
        </p:nvGrpSpPr>
        <p:grpSpPr>
          <a:xfrm>
            <a:off x="1096764" y="2591022"/>
            <a:ext cx="3844828" cy="2200519"/>
            <a:chOff x="2114550" y="1749545"/>
            <a:chExt cx="7962899" cy="455742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011B20-94C3-A64D-86E6-907E1F55C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114550" y="1749545"/>
              <a:ext cx="7962899" cy="453681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93BCE1-5D2C-394D-A000-9C0EF3CDEF9C}"/>
                </a:ext>
              </a:extLst>
            </p:cNvPr>
            <p:cNvSpPr txBox="1"/>
            <p:nvPr/>
          </p:nvSpPr>
          <p:spPr>
            <a:xfrm rot="3143440">
              <a:off x="3115246" y="3513790"/>
              <a:ext cx="2303632" cy="701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Properties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973E17-CEA8-484D-9BC6-43D38D564336}"/>
                </a:ext>
              </a:extLst>
            </p:cNvPr>
            <p:cNvSpPr txBox="1"/>
            <p:nvPr/>
          </p:nvSpPr>
          <p:spPr>
            <a:xfrm>
              <a:off x="4979460" y="1789643"/>
              <a:ext cx="2301375" cy="701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latin typeface="Avenir Book" panose="02000503020000020003" pitchFamily="2" charset="0"/>
                </a:rPr>
                <a:t>Semantics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5B6D37-D7BA-7D46-A9E1-AA3EFE18D446}"/>
                </a:ext>
              </a:extLst>
            </p:cNvPr>
            <p:cNvSpPr txBox="1"/>
            <p:nvPr/>
          </p:nvSpPr>
          <p:spPr>
            <a:xfrm rot="18450159">
              <a:off x="5619590" y="3940325"/>
              <a:ext cx="4032120" cy="701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Permitted Changes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91DC06-9889-B242-85E1-5B113F16CDD9}"/>
                </a:ext>
              </a:extLst>
            </p:cNvPr>
            <p:cNvSpPr txBox="1"/>
            <p:nvPr/>
          </p:nvSpPr>
          <p:spPr>
            <a:xfrm>
              <a:off x="4558443" y="2927059"/>
              <a:ext cx="2835884" cy="701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Dependence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45F3137-3FAC-0E44-AD35-540414F553DA}"/>
              </a:ext>
            </a:extLst>
          </p:cNvPr>
          <p:cNvSpPr/>
          <p:nvPr/>
        </p:nvSpPr>
        <p:spPr>
          <a:xfrm>
            <a:off x="779115" y="2403656"/>
            <a:ext cx="5008180" cy="2494336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7AEB541-C9A9-1B4C-B365-FC23A5DC1279}"/>
              </a:ext>
            </a:extLst>
          </p:cNvPr>
          <p:cNvSpPr/>
          <p:nvPr/>
        </p:nvSpPr>
        <p:spPr>
          <a:xfrm>
            <a:off x="423455" y="5297730"/>
            <a:ext cx="11345089" cy="12573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BA4AAB5-6683-E940-9D32-89C509AB4BE6}"/>
              </a:ext>
            </a:extLst>
          </p:cNvPr>
          <p:cNvSpPr/>
          <p:nvPr/>
        </p:nvSpPr>
        <p:spPr>
          <a:xfrm>
            <a:off x="877996" y="2106181"/>
            <a:ext cx="2963334" cy="1381400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96CF6-C0D7-044B-8148-79EF4853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9C61BF4-9FA8-5948-B2AB-16EA5C976CE9}"/>
              </a:ext>
            </a:extLst>
          </p:cNvPr>
          <p:cNvGrpSpPr/>
          <p:nvPr/>
        </p:nvGrpSpPr>
        <p:grpSpPr>
          <a:xfrm>
            <a:off x="8782720" y="1010320"/>
            <a:ext cx="1816841" cy="3573121"/>
            <a:chOff x="1616336" y="1661697"/>
            <a:chExt cx="1745100" cy="34320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1AC193-B9B7-B242-96AF-580643266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336" y="1661697"/>
              <a:ext cx="1745100" cy="3432030"/>
            </a:xfrm>
            <a:prstGeom prst="rect">
              <a:avLst/>
            </a:prstGeom>
          </p:spPr>
        </p:pic>
        <p:pic>
          <p:nvPicPr>
            <p:cNvPr id="6" name="Picture Placeholder 33">
              <a:extLst>
                <a:ext uri="{FF2B5EF4-FFF2-40B4-BE49-F238E27FC236}">
                  <a16:creationId xmlns:a16="http://schemas.microsoft.com/office/drawing/2014/main" id="{E79E142F-4A13-634B-9B60-0C0CA759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8110" y="1821657"/>
              <a:ext cx="1442881" cy="3054698"/>
            </a:xfrm>
            <a:custGeom>
              <a:avLst/>
              <a:gdLst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9255583 w 10303329"/>
                <a:gd name="connsiteY2" fmla="*/ 0 h 22223186"/>
                <a:gd name="connsiteX3" fmla="*/ 10303329 w 10303329"/>
                <a:gd name="connsiteY3" fmla="*/ 1047746 h 22223186"/>
                <a:gd name="connsiteX4" fmla="*/ 10303329 w 10303329"/>
                <a:gd name="connsiteY4" fmla="*/ 21175440 h 22223186"/>
                <a:gd name="connsiteX5" fmla="*/ 9255583 w 10303329"/>
                <a:gd name="connsiteY5" fmla="*/ 22223186 h 22223186"/>
                <a:gd name="connsiteX6" fmla="*/ 1047746 w 10303329"/>
                <a:gd name="connsiteY6" fmla="*/ 22223186 h 22223186"/>
                <a:gd name="connsiteX7" fmla="*/ 0 w 10303329"/>
                <a:gd name="connsiteY7" fmla="*/ 21175440 h 22223186"/>
                <a:gd name="connsiteX8" fmla="*/ 0 w 10303329"/>
                <a:gd name="connsiteY8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645229 w 10303329"/>
                <a:gd name="connsiteY2" fmla="*/ 16328 h 22223186"/>
                <a:gd name="connsiteX3" fmla="*/ 9255583 w 10303329"/>
                <a:gd name="connsiteY3" fmla="*/ 0 h 22223186"/>
                <a:gd name="connsiteX4" fmla="*/ 10303329 w 10303329"/>
                <a:gd name="connsiteY4" fmla="*/ 1047746 h 22223186"/>
                <a:gd name="connsiteX5" fmla="*/ 10303329 w 10303329"/>
                <a:gd name="connsiteY5" fmla="*/ 21175440 h 22223186"/>
                <a:gd name="connsiteX6" fmla="*/ 9255583 w 10303329"/>
                <a:gd name="connsiteY6" fmla="*/ 22223186 h 22223186"/>
                <a:gd name="connsiteX7" fmla="*/ 1047746 w 10303329"/>
                <a:gd name="connsiteY7" fmla="*/ 22223186 h 22223186"/>
                <a:gd name="connsiteX8" fmla="*/ 0 w 10303329"/>
                <a:gd name="connsiteY8" fmla="*/ 21175440 h 22223186"/>
                <a:gd name="connsiteX9" fmla="*/ 0 w 10303329"/>
                <a:gd name="connsiteY9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645229 w 10303329"/>
                <a:gd name="connsiteY2" fmla="*/ 16328 h 22223186"/>
                <a:gd name="connsiteX3" fmla="*/ 7805057 w 10303329"/>
                <a:gd name="connsiteY3" fmla="*/ 32657 h 22223186"/>
                <a:gd name="connsiteX4" fmla="*/ 9255583 w 10303329"/>
                <a:gd name="connsiteY4" fmla="*/ 0 h 22223186"/>
                <a:gd name="connsiteX5" fmla="*/ 10303329 w 10303329"/>
                <a:gd name="connsiteY5" fmla="*/ 1047746 h 22223186"/>
                <a:gd name="connsiteX6" fmla="*/ 10303329 w 10303329"/>
                <a:gd name="connsiteY6" fmla="*/ 21175440 h 22223186"/>
                <a:gd name="connsiteX7" fmla="*/ 9255583 w 10303329"/>
                <a:gd name="connsiteY7" fmla="*/ 22223186 h 22223186"/>
                <a:gd name="connsiteX8" fmla="*/ 1047746 w 10303329"/>
                <a:gd name="connsiteY8" fmla="*/ 22223186 h 22223186"/>
                <a:gd name="connsiteX9" fmla="*/ 0 w 10303329"/>
                <a:gd name="connsiteY9" fmla="*/ 21175440 h 22223186"/>
                <a:gd name="connsiteX10" fmla="*/ 0 w 10303329"/>
                <a:gd name="connsiteY10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759529 w 10303329"/>
                <a:gd name="connsiteY2" fmla="*/ 865413 h 22223186"/>
                <a:gd name="connsiteX3" fmla="*/ 7805057 w 10303329"/>
                <a:gd name="connsiteY3" fmla="*/ 32657 h 22223186"/>
                <a:gd name="connsiteX4" fmla="*/ 9255583 w 10303329"/>
                <a:gd name="connsiteY4" fmla="*/ 0 h 22223186"/>
                <a:gd name="connsiteX5" fmla="*/ 10303329 w 10303329"/>
                <a:gd name="connsiteY5" fmla="*/ 1047746 h 22223186"/>
                <a:gd name="connsiteX6" fmla="*/ 10303329 w 10303329"/>
                <a:gd name="connsiteY6" fmla="*/ 21175440 h 22223186"/>
                <a:gd name="connsiteX7" fmla="*/ 9255583 w 10303329"/>
                <a:gd name="connsiteY7" fmla="*/ 22223186 h 22223186"/>
                <a:gd name="connsiteX8" fmla="*/ 1047746 w 10303329"/>
                <a:gd name="connsiteY8" fmla="*/ 22223186 h 22223186"/>
                <a:gd name="connsiteX9" fmla="*/ 0 w 10303329"/>
                <a:gd name="connsiteY9" fmla="*/ 21175440 h 22223186"/>
                <a:gd name="connsiteX10" fmla="*/ 0 w 10303329"/>
                <a:gd name="connsiteY10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759529 w 10303329"/>
                <a:gd name="connsiteY2" fmla="*/ 865413 h 22223186"/>
                <a:gd name="connsiteX3" fmla="*/ 7331528 w 10303329"/>
                <a:gd name="connsiteY3" fmla="*/ 832757 h 22223186"/>
                <a:gd name="connsiteX4" fmla="*/ 9255583 w 10303329"/>
                <a:gd name="connsiteY4" fmla="*/ 0 h 22223186"/>
                <a:gd name="connsiteX5" fmla="*/ 10303329 w 10303329"/>
                <a:gd name="connsiteY5" fmla="*/ 1047746 h 22223186"/>
                <a:gd name="connsiteX6" fmla="*/ 10303329 w 10303329"/>
                <a:gd name="connsiteY6" fmla="*/ 21175440 h 22223186"/>
                <a:gd name="connsiteX7" fmla="*/ 9255583 w 10303329"/>
                <a:gd name="connsiteY7" fmla="*/ 22223186 h 22223186"/>
                <a:gd name="connsiteX8" fmla="*/ 1047746 w 10303329"/>
                <a:gd name="connsiteY8" fmla="*/ 22223186 h 22223186"/>
                <a:gd name="connsiteX9" fmla="*/ 0 w 10303329"/>
                <a:gd name="connsiteY9" fmla="*/ 21175440 h 22223186"/>
                <a:gd name="connsiteX10" fmla="*/ 0 w 10303329"/>
                <a:gd name="connsiteY10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1496522 w 10303329"/>
                <a:gd name="connsiteY2" fmla="*/ 222417 h 22223186"/>
                <a:gd name="connsiteX3" fmla="*/ 2759529 w 10303329"/>
                <a:gd name="connsiteY3" fmla="*/ 865413 h 22223186"/>
                <a:gd name="connsiteX4" fmla="*/ 7331528 w 10303329"/>
                <a:gd name="connsiteY4" fmla="*/ 832757 h 22223186"/>
                <a:gd name="connsiteX5" fmla="*/ 9255583 w 10303329"/>
                <a:gd name="connsiteY5" fmla="*/ 0 h 22223186"/>
                <a:gd name="connsiteX6" fmla="*/ 10303329 w 10303329"/>
                <a:gd name="connsiteY6" fmla="*/ 1047746 h 22223186"/>
                <a:gd name="connsiteX7" fmla="*/ 10303329 w 10303329"/>
                <a:gd name="connsiteY7" fmla="*/ 21175440 h 22223186"/>
                <a:gd name="connsiteX8" fmla="*/ 9255583 w 10303329"/>
                <a:gd name="connsiteY8" fmla="*/ 22223186 h 22223186"/>
                <a:gd name="connsiteX9" fmla="*/ 1047746 w 10303329"/>
                <a:gd name="connsiteY9" fmla="*/ 22223186 h 22223186"/>
                <a:gd name="connsiteX10" fmla="*/ 0 w 10303329"/>
                <a:gd name="connsiteY10" fmla="*/ 21175440 h 22223186"/>
                <a:gd name="connsiteX11" fmla="*/ 0 w 10303329"/>
                <a:gd name="connsiteY11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759529 w 10303329"/>
                <a:gd name="connsiteY3" fmla="*/ 865413 h 22223186"/>
                <a:gd name="connsiteX4" fmla="*/ 7331528 w 10303329"/>
                <a:gd name="connsiteY4" fmla="*/ 832757 h 22223186"/>
                <a:gd name="connsiteX5" fmla="*/ 9255583 w 10303329"/>
                <a:gd name="connsiteY5" fmla="*/ 0 h 22223186"/>
                <a:gd name="connsiteX6" fmla="*/ 10303329 w 10303329"/>
                <a:gd name="connsiteY6" fmla="*/ 1047746 h 22223186"/>
                <a:gd name="connsiteX7" fmla="*/ 10303329 w 10303329"/>
                <a:gd name="connsiteY7" fmla="*/ 21175440 h 22223186"/>
                <a:gd name="connsiteX8" fmla="*/ 9255583 w 10303329"/>
                <a:gd name="connsiteY8" fmla="*/ 22223186 h 22223186"/>
                <a:gd name="connsiteX9" fmla="*/ 1047746 w 10303329"/>
                <a:gd name="connsiteY9" fmla="*/ 22223186 h 22223186"/>
                <a:gd name="connsiteX10" fmla="*/ 0 w 10303329"/>
                <a:gd name="connsiteY10" fmla="*/ 21175440 h 22223186"/>
                <a:gd name="connsiteX11" fmla="*/ 0 w 10303329"/>
                <a:gd name="connsiteY11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464188 w 10303329"/>
                <a:gd name="connsiteY3" fmla="*/ 417726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9529 w 10303329"/>
                <a:gd name="connsiteY4" fmla="*/ 865413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9255583 w 10303329"/>
                <a:gd name="connsiteY6" fmla="*/ 0 h 22223186"/>
                <a:gd name="connsiteX7" fmla="*/ 10303329 w 10303329"/>
                <a:gd name="connsiteY7" fmla="*/ 1047746 h 22223186"/>
                <a:gd name="connsiteX8" fmla="*/ 10303329 w 10303329"/>
                <a:gd name="connsiteY8" fmla="*/ 21175440 h 22223186"/>
                <a:gd name="connsiteX9" fmla="*/ 9255583 w 10303329"/>
                <a:gd name="connsiteY9" fmla="*/ 22223186 h 22223186"/>
                <a:gd name="connsiteX10" fmla="*/ 1047746 w 10303329"/>
                <a:gd name="connsiteY10" fmla="*/ 22223186 h 22223186"/>
                <a:gd name="connsiteX11" fmla="*/ 0 w 10303329"/>
                <a:gd name="connsiteY11" fmla="*/ 21175440 h 22223186"/>
                <a:gd name="connsiteX12" fmla="*/ 0 w 10303329"/>
                <a:gd name="connsiteY12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8147957 w 10303329"/>
                <a:gd name="connsiteY6" fmla="*/ 481693 h 22223186"/>
                <a:gd name="connsiteX7" fmla="*/ 9255583 w 10303329"/>
                <a:gd name="connsiteY7" fmla="*/ 0 h 22223186"/>
                <a:gd name="connsiteX8" fmla="*/ 10303329 w 10303329"/>
                <a:gd name="connsiteY8" fmla="*/ 1047746 h 22223186"/>
                <a:gd name="connsiteX9" fmla="*/ 10303329 w 10303329"/>
                <a:gd name="connsiteY9" fmla="*/ 21175440 h 22223186"/>
                <a:gd name="connsiteX10" fmla="*/ 9255583 w 10303329"/>
                <a:gd name="connsiteY10" fmla="*/ 22223186 h 22223186"/>
                <a:gd name="connsiteX11" fmla="*/ 1047746 w 10303329"/>
                <a:gd name="connsiteY11" fmla="*/ 22223186 h 22223186"/>
                <a:gd name="connsiteX12" fmla="*/ 0 w 10303329"/>
                <a:gd name="connsiteY12" fmla="*/ 21175440 h 22223186"/>
                <a:gd name="connsiteX13" fmla="*/ 0 w 10303329"/>
                <a:gd name="connsiteY13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51365 w 10303329"/>
                <a:gd name="connsiteY4" fmla="*/ 857248 h 22223186"/>
                <a:gd name="connsiteX5" fmla="*/ 7331528 w 10303329"/>
                <a:gd name="connsiteY5" fmla="*/ 832757 h 22223186"/>
                <a:gd name="connsiteX6" fmla="*/ 8221435 w 10303329"/>
                <a:gd name="connsiteY6" fmla="*/ 0 h 22223186"/>
                <a:gd name="connsiteX7" fmla="*/ 9255583 w 10303329"/>
                <a:gd name="connsiteY7" fmla="*/ 0 h 22223186"/>
                <a:gd name="connsiteX8" fmla="*/ 10303329 w 10303329"/>
                <a:gd name="connsiteY8" fmla="*/ 1047746 h 22223186"/>
                <a:gd name="connsiteX9" fmla="*/ 10303329 w 10303329"/>
                <a:gd name="connsiteY9" fmla="*/ 21175440 h 22223186"/>
                <a:gd name="connsiteX10" fmla="*/ 9255583 w 10303329"/>
                <a:gd name="connsiteY10" fmla="*/ 22223186 h 22223186"/>
                <a:gd name="connsiteX11" fmla="*/ 1047746 w 10303329"/>
                <a:gd name="connsiteY11" fmla="*/ 22223186 h 22223186"/>
                <a:gd name="connsiteX12" fmla="*/ 0 w 10303329"/>
                <a:gd name="connsiteY12" fmla="*/ 21175440 h 22223186"/>
                <a:gd name="connsiteX13" fmla="*/ 0 w 10303329"/>
                <a:gd name="connsiteY13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57656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8221435 w 10303329"/>
                <a:gd name="connsiteY6" fmla="*/ 0 h 22223186"/>
                <a:gd name="connsiteX7" fmla="*/ 9255583 w 10303329"/>
                <a:gd name="connsiteY7" fmla="*/ 0 h 22223186"/>
                <a:gd name="connsiteX8" fmla="*/ 10303329 w 10303329"/>
                <a:gd name="connsiteY8" fmla="*/ 1047746 h 22223186"/>
                <a:gd name="connsiteX9" fmla="*/ 10303329 w 10303329"/>
                <a:gd name="connsiteY9" fmla="*/ 21175440 h 22223186"/>
                <a:gd name="connsiteX10" fmla="*/ 9255583 w 10303329"/>
                <a:gd name="connsiteY10" fmla="*/ 22223186 h 22223186"/>
                <a:gd name="connsiteX11" fmla="*/ 1047746 w 10303329"/>
                <a:gd name="connsiteY11" fmla="*/ 22223186 h 22223186"/>
                <a:gd name="connsiteX12" fmla="*/ 0 w 10303329"/>
                <a:gd name="connsiteY12" fmla="*/ 21175440 h 22223186"/>
                <a:gd name="connsiteX13" fmla="*/ 0 w 10303329"/>
                <a:gd name="connsiteY13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8221435 w 10303329"/>
                <a:gd name="connsiteY6" fmla="*/ 0 h 22223186"/>
                <a:gd name="connsiteX7" fmla="*/ 9255583 w 10303329"/>
                <a:gd name="connsiteY7" fmla="*/ 0 h 22223186"/>
                <a:gd name="connsiteX8" fmla="*/ 10303329 w 10303329"/>
                <a:gd name="connsiteY8" fmla="*/ 1047746 h 22223186"/>
                <a:gd name="connsiteX9" fmla="*/ 10303329 w 10303329"/>
                <a:gd name="connsiteY9" fmla="*/ 21175440 h 22223186"/>
                <a:gd name="connsiteX10" fmla="*/ 9255583 w 10303329"/>
                <a:gd name="connsiteY10" fmla="*/ 22223186 h 22223186"/>
                <a:gd name="connsiteX11" fmla="*/ 1047746 w 10303329"/>
                <a:gd name="connsiteY11" fmla="*/ 22223186 h 22223186"/>
                <a:gd name="connsiteX12" fmla="*/ 0 w 10303329"/>
                <a:gd name="connsiteY12" fmla="*/ 21175440 h 22223186"/>
                <a:gd name="connsiteX13" fmla="*/ 0 w 10303329"/>
                <a:gd name="connsiteY13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8221435 w 10303329"/>
                <a:gd name="connsiteY6" fmla="*/ 0 h 22223186"/>
                <a:gd name="connsiteX7" fmla="*/ 9255583 w 10303329"/>
                <a:gd name="connsiteY7" fmla="*/ 0 h 22223186"/>
                <a:gd name="connsiteX8" fmla="*/ 10303329 w 10303329"/>
                <a:gd name="connsiteY8" fmla="*/ 1047746 h 22223186"/>
                <a:gd name="connsiteX9" fmla="*/ 10303329 w 10303329"/>
                <a:gd name="connsiteY9" fmla="*/ 21175440 h 22223186"/>
                <a:gd name="connsiteX10" fmla="*/ 9255583 w 10303329"/>
                <a:gd name="connsiteY10" fmla="*/ 22223186 h 22223186"/>
                <a:gd name="connsiteX11" fmla="*/ 1047746 w 10303329"/>
                <a:gd name="connsiteY11" fmla="*/ 22223186 h 22223186"/>
                <a:gd name="connsiteX12" fmla="*/ 0 w 10303329"/>
                <a:gd name="connsiteY12" fmla="*/ 21175440 h 22223186"/>
                <a:gd name="connsiteX13" fmla="*/ 0 w 10303329"/>
                <a:gd name="connsiteY13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756072 w 10303329"/>
                <a:gd name="connsiteY6" fmla="*/ 432707 h 22223186"/>
                <a:gd name="connsiteX7" fmla="*/ 8221435 w 10303329"/>
                <a:gd name="connsiteY7" fmla="*/ 0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221435 w 10303329"/>
                <a:gd name="connsiteY7" fmla="*/ 0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221435 w 10303329"/>
                <a:gd name="connsiteY7" fmla="*/ 0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221435 w 10303329"/>
                <a:gd name="connsiteY7" fmla="*/ 0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66314 w 10303329"/>
                <a:gd name="connsiteY7" fmla="*/ 277586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8221435 w 10303329"/>
                <a:gd name="connsiteY8" fmla="*/ 0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122334 h 22297774"/>
                <a:gd name="connsiteX1" fmla="*/ 1047746 w 10303329"/>
                <a:gd name="connsiteY1" fmla="*/ 74588 h 22297774"/>
                <a:gd name="connsiteX2" fmla="*/ 2206735 w 10303329"/>
                <a:gd name="connsiteY2" fmla="*/ 92819 h 22297774"/>
                <a:gd name="connsiteX3" fmla="*/ 2382149 w 10303329"/>
                <a:gd name="connsiteY3" fmla="*/ 660990 h 22297774"/>
                <a:gd name="connsiteX4" fmla="*/ 2775858 w 10303329"/>
                <a:gd name="connsiteY4" fmla="*/ 907343 h 22297774"/>
                <a:gd name="connsiteX5" fmla="*/ 7331528 w 10303329"/>
                <a:gd name="connsiteY5" fmla="*/ 907345 h 22297774"/>
                <a:gd name="connsiteX6" fmla="*/ 7878536 w 10303329"/>
                <a:gd name="connsiteY6" fmla="*/ 654253 h 22297774"/>
                <a:gd name="connsiteX7" fmla="*/ 8058150 w 10303329"/>
                <a:gd name="connsiteY7" fmla="*/ 148066 h 22297774"/>
                <a:gd name="connsiteX8" fmla="*/ 9255583 w 10303329"/>
                <a:gd name="connsiteY8" fmla="*/ 74588 h 22297774"/>
                <a:gd name="connsiteX9" fmla="*/ 10303329 w 10303329"/>
                <a:gd name="connsiteY9" fmla="*/ 1122334 h 22297774"/>
                <a:gd name="connsiteX10" fmla="*/ 10303329 w 10303329"/>
                <a:gd name="connsiteY10" fmla="*/ 21250028 h 22297774"/>
                <a:gd name="connsiteX11" fmla="*/ 9255583 w 10303329"/>
                <a:gd name="connsiteY11" fmla="*/ 22297774 h 22297774"/>
                <a:gd name="connsiteX12" fmla="*/ 1047746 w 10303329"/>
                <a:gd name="connsiteY12" fmla="*/ 22297774 h 22297774"/>
                <a:gd name="connsiteX13" fmla="*/ 0 w 10303329"/>
                <a:gd name="connsiteY13" fmla="*/ 21250028 h 22297774"/>
                <a:gd name="connsiteX14" fmla="*/ 0 w 10303329"/>
                <a:gd name="connsiteY14" fmla="*/ 1122334 h 22297774"/>
                <a:gd name="connsiteX0" fmla="*/ 0 w 10303329"/>
                <a:gd name="connsiteY0" fmla="*/ 1114032 h 22289472"/>
                <a:gd name="connsiteX1" fmla="*/ 1047746 w 10303329"/>
                <a:gd name="connsiteY1" fmla="*/ 66286 h 22289472"/>
                <a:gd name="connsiteX2" fmla="*/ 2206735 w 10303329"/>
                <a:gd name="connsiteY2" fmla="*/ 84517 h 22289472"/>
                <a:gd name="connsiteX3" fmla="*/ 2382149 w 10303329"/>
                <a:gd name="connsiteY3" fmla="*/ 652688 h 22289472"/>
                <a:gd name="connsiteX4" fmla="*/ 2775858 w 10303329"/>
                <a:gd name="connsiteY4" fmla="*/ 899041 h 22289472"/>
                <a:gd name="connsiteX5" fmla="*/ 7331528 w 10303329"/>
                <a:gd name="connsiteY5" fmla="*/ 899043 h 22289472"/>
                <a:gd name="connsiteX6" fmla="*/ 7878536 w 10303329"/>
                <a:gd name="connsiteY6" fmla="*/ 645951 h 22289472"/>
                <a:gd name="connsiteX7" fmla="*/ 8058150 w 10303329"/>
                <a:gd name="connsiteY7" fmla="*/ 139764 h 22289472"/>
                <a:gd name="connsiteX8" fmla="*/ 9255583 w 10303329"/>
                <a:gd name="connsiteY8" fmla="*/ 66286 h 22289472"/>
                <a:gd name="connsiteX9" fmla="*/ 10303329 w 10303329"/>
                <a:gd name="connsiteY9" fmla="*/ 1114032 h 22289472"/>
                <a:gd name="connsiteX10" fmla="*/ 10303329 w 10303329"/>
                <a:gd name="connsiteY10" fmla="*/ 21241726 h 22289472"/>
                <a:gd name="connsiteX11" fmla="*/ 9255583 w 10303329"/>
                <a:gd name="connsiteY11" fmla="*/ 22289472 h 22289472"/>
                <a:gd name="connsiteX12" fmla="*/ 1047746 w 10303329"/>
                <a:gd name="connsiteY12" fmla="*/ 22289472 h 22289472"/>
                <a:gd name="connsiteX13" fmla="*/ 0 w 10303329"/>
                <a:gd name="connsiteY13" fmla="*/ 21241726 h 22289472"/>
                <a:gd name="connsiteX14" fmla="*/ 0 w 10303329"/>
                <a:gd name="connsiteY14" fmla="*/ 1114032 h 22289472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78536 w 10303329"/>
                <a:gd name="connsiteY6" fmla="*/ 579665 h 22223186"/>
                <a:gd name="connsiteX7" fmla="*/ 8058150 w 10303329"/>
                <a:gd name="connsiteY7" fmla="*/ 73478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94864 w 10303329"/>
                <a:gd name="connsiteY6" fmla="*/ 595993 h 22223186"/>
                <a:gd name="connsiteX7" fmla="*/ 8058150 w 10303329"/>
                <a:gd name="connsiteY7" fmla="*/ 73478 h 22223186"/>
                <a:gd name="connsiteX8" fmla="*/ 9255583 w 10303329"/>
                <a:gd name="connsiteY8" fmla="*/ 0 h 22223186"/>
                <a:gd name="connsiteX9" fmla="*/ 10303329 w 10303329"/>
                <a:gd name="connsiteY9" fmla="*/ 1047746 h 22223186"/>
                <a:gd name="connsiteX10" fmla="*/ 10303329 w 10303329"/>
                <a:gd name="connsiteY10" fmla="*/ 21175440 h 22223186"/>
                <a:gd name="connsiteX11" fmla="*/ 9255583 w 10303329"/>
                <a:gd name="connsiteY11" fmla="*/ 22223186 h 22223186"/>
                <a:gd name="connsiteX12" fmla="*/ 1047746 w 10303329"/>
                <a:gd name="connsiteY12" fmla="*/ 22223186 h 22223186"/>
                <a:gd name="connsiteX13" fmla="*/ 0 w 10303329"/>
                <a:gd name="connsiteY13" fmla="*/ 21175440 h 22223186"/>
                <a:gd name="connsiteX14" fmla="*/ 0 w 10303329"/>
                <a:gd name="connsiteY14" fmla="*/ 1047746 h 22223186"/>
                <a:gd name="connsiteX0" fmla="*/ 0 w 10303329"/>
                <a:gd name="connsiteY0" fmla="*/ 1047746 h 22223186"/>
                <a:gd name="connsiteX1" fmla="*/ 1047746 w 10303329"/>
                <a:gd name="connsiteY1" fmla="*/ 0 h 22223186"/>
                <a:gd name="connsiteX2" fmla="*/ 2206735 w 10303329"/>
                <a:gd name="connsiteY2" fmla="*/ 18231 h 22223186"/>
                <a:gd name="connsiteX3" fmla="*/ 2382149 w 10303329"/>
                <a:gd name="connsiteY3" fmla="*/ 586402 h 22223186"/>
                <a:gd name="connsiteX4" fmla="*/ 2775858 w 10303329"/>
                <a:gd name="connsiteY4" fmla="*/ 832755 h 22223186"/>
                <a:gd name="connsiteX5" fmla="*/ 7331528 w 10303329"/>
                <a:gd name="connsiteY5" fmla="*/ 832757 h 22223186"/>
                <a:gd name="connsiteX6" fmla="*/ 7894864 w 10303329"/>
                <a:gd name="connsiteY6" fmla="*/ 595993 h 22223186"/>
                <a:gd name="connsiteX7" fmla="*/ 8017329 w 10303329"/>
                <a:gd name="connsiteY7" fmla="*/ 204107 h 22223186"/>
                <a:gd name="connsiteX8" fmla="*/ 8058150 w 10303329"/>
                <a:gd name="connsiteY8" fmla="*/ 73478 h 22223186"/>
                <a:gd name="connsiteX9" fmla="*/ 9255583 w 10303329"/>
                <a:gd name="connsiteY9" fmla="*/ 0 h 22223186"/>
                <a:gd name="connsiteX10" fmla="*/ 10303329 w 10303329"/>
                <a:gd name="connsiteY10" fmla="*/ 1047746 h 22223186"/>
                <a:gd name="connsiteX11" fmla="*/ 10303329 w 10303329"/>
                <a:gd name="connsiteY11" fmla="*/ 21175440 h 22223186"/>
                <a:gd name="connsiteX12" fmla="*/ 9255583 w 10303329"/>
                <a:gd name="connsiteY12" fmla="*/ 22223186 h 22223186"/>
                <a:gd name="connsiteX13" fmla="*/ 1047746 w 10303329"/>
                <a:gd name="connsiteY13" fmla="*/ 22223186 h 22223186"/>
                <a:gd name="connsiteX14" fmla="*/ 0 w 10303329"/>
                <a:gd name="connsiteY14" fmla="*/ 21175440 h 22223186"/>
                <a:gd name="connsiteX15" fmla="*/ 0 w 10303329"/>
                <a:gd name="connsiteY15" fmla="*/ 1047746 h 22223186"/>
                <a:gd name="connsiteX0" fmla="*/ 0 w 10303329"/>
                <a:gd name="connsiteY0" fmla="*/ 1115259 h 22290699"/>
                <a:gd name="connsiteX1" fmla="*/ 1047746 w 10303329"/>
                <a:gd name="connsiteY1" fmla="*/ 67513 h 22290699"/>
                <a:gd name="connsiteX2" fmla="*/ 2206735 w 10303329"/>
                <a:gd name="connsiteY2" fmla="*/ 85744 h 22290699"/>
                <a:gd name="connsiteX3" fmla="*/ 2382149 w 10303329"/>
                <a:gd name="connsiteY3" fmla="*/ 653915 h 22290699"/>
                <a:gd name="connsiteX4" fmla="*/ 2775858 w 10303329"/>
                <a:gd name="connsiteY4" fmla="*/ 900268 h 22290699"/>
                <a:gd name="connsiteX5" fmla="*/ 7331528 w 10303329"/>
                <a:gd name="connsiteY5" fmla="*/ 900270 h 22290699"/>
                <a:gd name="connsiteX6" fmla="*/ 7894864 w 10303329"/>
                <a:gd name="connsiteY6" fmla="*/ 663506 h 22290699"/>
                <a:gd name="connsiteX7" fmla="*/ 8017329 w 10303329"/>
                <a:gd name="connsiteY7" fmla="*/ 271620 h 22290699"/>
                <a:gd name="connsiteX8" fmla="*/ 8058150 w 10303329"/>
                <a:gd name="connsiteY8" fmla="*/ 140991 h 22290699"/>
                <a:gd name="connsiteX9" fmla="*/ 8123464 w 10303329"/>
                <a:gd name="connsiteY9" fmla="*/ 108334 h 22290699"/>
                <a:gd name="connsiteX10" fmla="*/ 9255583 w 10303329"/>
                <a:gd name="connsiteY10" fmla="*/ 67513 h 22290699"/>
                <a:gd name="connsiteX11" fmla="*/ 10303329 w 10303329"/>
                <a:gd name="connsiteY11" fmla="*/ 1115259 h 22290699"/>
                <a:gd name="connsiteX12" fmla="*/ 10303329 w 10303329"/>
                <a:gd name="connsiteY12" fmla="*/ 21242953 h 22290699"/>
                <a:gd name="connsiteX13" fmla="*/ 9255583 w 10303329"/>
                <a:gd name="connsiteY13" fmla="*/ 22290699 h 22290699"/>
                <a:gd name="connsiteX14" fmla="*/ 1047746 w 10303329"/>
                <a:gd name="connsiteY14" fmla="*/ 22290699 h 22290699"/>
                <a:gd name="connsiteX15" fmla="*/ 0 w 10303329"/>
                <a:gd name="connsiteY15" fmla="*/ 21242953 h 22290699"/>
                <a:gd name="connsiteX16" fmla="*/ 0 w 10303329"/>
                <a:gd name="connsiteY16" fmla="*/ 1115259 h 22290699"/>
                <a:gd name="connsiteX0" fmla="*/ 0 w 10303329"/>
                <a:gd name="connsiteY0" fmla="*/ 1115259 h 22290699"/>
                <a:gd name="connsiteX1" fmla="*/ 1047746 w 10303329"/>
                <a:gd name="connsiteY1" fmla="*/ 67513 h 22290699"/>
                <a:gd name="connsiteX2" fmla="*/ 2206735 w 10303329"/>
                <a:gd name="connsiteY2" fmla="*/ 85744 h 22290699"/>
                <a:gd name="connsiteX3" fmla="*/ 2382149 w 10303329"/>
                <a:gd name="connsiteY3" fmla="*/ 653915 h 22290699"/>
                <a:gd name="connsiteX4" fmla="*/ 2775858 w 10303329"/>
                <a:gd name="connsiteY4" fmla="*/ 900268 h 22290699"/>
                <a:gd name="connsiteX5" fmla="*/ 7331528 w 10303329"/>
                <a:gd name="connsiteY5" fmla="*/ 900270 h 22290699"/>
                <a:gd name="connsiteX6" fmla="*/ 7894864 w 10303329"/>
                <a:gd name="connsiteY6" fmla="*/ 663506 h 22290699"/>
                <a:gd name="connsiteX7" fmla="*/ 8017329 w 10303329"/>
                <a:gd name="connsiteY7" fmla="*/ 271620 h 22290699"/>
                <a:gd name="connsiteX8" fmla="*/ 8123464 w 10303329"/>
                <a:gd name="connsiteY8" fmla="*/ 108334 h 22290699"/>
                <a:gd name="connsiteX9" fmla="*/ 9255583 w 10303329"/>
                <a:gd name="connsiteY9" fmla="*/ 67513 h 22290699"/>
                <a:gd name="connsiteX10" fmla="*/ 10303329 w 10303329"/>
                <a:gd name="connsiteY10" fmla="*/ 1115259 h 22290699"/>
                <a:gd name="connsiteX11" fmla="*/ 10303329 w 10303329"/>
                <a:gd name="connsiteY11" fmla="*/ 21242953 h 22290699"/>
                <a:gd name="connsiteX12" fmla="*/ 9255583 w 10303329"/>
                <a:gd name="connsiteY12" fmla="*/ 22290699 h 22290699"/>
                <a:gd name="connsiteX13" fmla="*/ 1047746 w 10303329"/>
                <a:gd name="connsiteY13" fmla="*/ 22290699 h 22290699"/>
                <a:gd name="connsiteX14" fmla="*/ 0 w 10303329"/>
                <a:gd name="connsiteY14" fmla="*/ 21242953 h 22290699"/>
                <a:gd name="connsiteX15" fmla="*/ 0 w 10303329"/>
                <a:gd name="connsiteY15" fmla="*/ 1115259 h 22290699"/>
                <a:gd name="connsiteX0" fmla="*/ 0 w 10303329"/>
                <a:gd name="connsiteY0" fmla="*/ 1048170 h 22223610"/>
                <a:gd name="connsiteX1" fmla="*/ 1047746 w 10303329"/>
                <a:gd name="connsiteY1" fmla="*/ 424 h 22223610"/>
                <a:gd name="connsiteX2" fmla="*/ 2206735 w 10303329"/>
                <a:gd name="connsiteY2" fmla="*/ 18655 h 22223610"/>
                <a:gd name="connsiteX3" fmla="*/ 2382149 w 10303329"/>
                <a:gd name="connsiteY3" fmla="*/ 586826 h 22223610"/>
                <a:gd name="connsiteX4" fmla="*/ 2775858 w 10303329"/>
                <a:gd name="connsiteY4" fmla="*/ 833179 h 22223610"/>
                <a:gd name="connsiteX5" fmla="*/ 7331528 w 10303329"/>
                <a:gd name="connsiteY5" fmla="*/ 833181 h 22223610"/>
                <a:gd name="connsiteX6" fmla="*/ 7894864 w 10303329"/>
                <a:gd name="connsiteY6" fmla="*/ 596417 h 22223610"/>
                <a:gd name="connsiteX7" fmla="*/ 8017329 w 10303329"/>
                <a:gd name="connsiteY7" fmla="*/ 204531 h 22223610"/>
                <a:gd name="connsiteX8" fmla="*/ 8123464 w 10303329"/>
                <a:gd name="connsiteY8" fmla="*/ 41245 h 22223610"/>
                <a:gd name="connsiteX9" fmla="*/ 9255583 w 10303329"/>
                <a:gd name="connsiteY9" fmla="*/ 424 h 22223610"/>
                <a:gd name="connsiteX10" fmla="*/ 10303329 w 10303329"/>
                <a:gd name="connsiteY10" fmla="*/ 1048170 h 22223610"/>
                <a:gd name="connsiteX11" fmla="*/ 10303329 w 10303329"/>
                <a:gd name="connsiteY11" fmla="*/ 21175864 h 22223610"/>
                <a:gd name="connsiteX12" fmla="*/ 9255583 w 10303329"/>
                <a:gd name="connsiteY12" fmla="*/ 22223610 h 22223610"/>
                <a:gd name="connsiteX13" fmla="*/ 1047746 w 10303329"/>
                <a:gd name="connsiteY13" fmla="*/ 22223610 h 22223610"/>
                <a:gd name="connsiteX14" fmla="*/ 0 w 10303329"/>
                <a:gd name="connsiteY14" fmla="*/ 21175864 h 22223610"/>
                <a:gd name="connsiteX15" fmla="*/ 0 w 10303329"/>
                <a:gd name="connsiteY15" fmla="*/ 1048170 h 22223610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  <a:gd name="connsiteX0" fmla="*/ 0 w 10303329"/>
                <a:gd name="connsiteY0" fmla="*/ 1048504 h 22223944"/>
                <a:gd name="connsiteX1" fmla="*/ 1047746 w 10303329"/>
                <a:gd name="connsiteY1" fmla="*/ 758 h 22223944"/>
                <a:gd name="connsiteX2" fmla="*/ 2206735 w 10303329"/>
                <a:gd name="connsiteY2" fmla="*/ 18989 h 22223944"/>
                <a:gd name="connsiteX3" fmla="*/ 2382149 w 10303329"/>
                <a:gd name="connsiteY3" fmla="*/ 587160 h 22223944"/>
                <a:gd name="connsiteX4" fmla="*/ 2775858 w 10303329"/>
                <a:gd name="connsiteY4" fmla="*/ 833513 h 22223944"/>
                <a:gd name="connsiteX5" fmla="*/ 7331528 w 10303329"/>
                <a:gd name="connsiteY5" fmla="*/ 833515 h 22223944"/>
                <a:gd name="connsiteX6" fmla="*/ 7894864 w 10303329"/>
                <a:gd name="connsiteY6" fmla="*/ 596751 h 22223944"/>
                <a:gd name="connsiteX7" fmla="*/ 8017329 w 10303329"/>
                <a:gd name="connsiteY7" fmla="*/ 204865 h 22223944"/>
                <a:gd name="connsiteX8" fmla="*/ 8147957 w 10303329"/>
                <a:gd name="connsiteY8" fmla="*/ 25250 h 22223944"/>
                <a:gd name="connsiteX9" fmla="*/ 9255583 w 10303329"/>
                <a:gd name="connsiteY9" fmla="*/ 758 h 22223944"/>
                <a:gd name="connsiteX10" fmla="*/ 10303329 w 10303329"/>
                <a:gd name="connsiteY10" fmla="*/ 1048504 h 22223944"/>
                <a:gd name="connsiteX11" fmla="*/ 10303329 w 10303329"/>
                <a:gd name="connsiteY11" fmla="*/ 21176198 h 22223944"/>
                <a:gd name="connsiteX12" fmla="*/ 9255583 w 10303329"/>
                <a:gd name="connsiteY12" fmla="*/ 22223944 h 22223944"/>
                <a:gd name="connsiteX13" fmla="*/ 1047746 w 10303329"/>
                <a:gd name="connsiteY13" fmla="*/ 22223944 h 22223944"/>
                <a:gd name="connsiteX14" fmla="*/ 0 w 10303329"/>
                <a:gd name="connsiteY14" fmla="*/ 21176198 h 22223944"/>
                <a:gd name="connsiteX15" fmla="*/ 0 w 10303329"/>
                <a:gd name="connsiteY15" fmla="*/ 1048504 h 222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03329" h="22223944">
                  <a:moveTo>
                    <a:pt x="0" y="1048504"/>
                  </a:moveTo>
                  <a:cubicBezTo>
                    <a:pt x="0" y="469850"/>
                    <a:pt x="469092" y="758"/>
                    <a:pt x="1047746" y="758"/>
                  </a:cubicBezTo>
                  <a:lnTo>
                    <a:pt x="2206735" y="18989"/>
                  </a:lnTo>
                  <a:cubicBezTo>
                    <a:pt x="2341538" y="26227"/>
                    <a:pt x="2242035" y="356948"/>
                    <a:pt x="2382149" y="587160"/>
                  </a:cubicBezTo>
                  <a:cubicBezTo>
                    <a:pt x="2507943" y="745479"/>
                    <a:pt x="2650063" y="830316"/>
                    <a:pt x="2775858" y="833513"/>
                  </a:cubicBezTo>
                  <a:lnTo>
                    <a:pt x="7331528" y="833515"/>
                  </a:lnTo>
                  <a:cubicBezTo>
                    <a:pt x="7513864" y="838958"/>
                    <a:pt x="7737020" y="844400"/>
                    <a:pt x="7894864" y="596751"/>
                  </a:cubicBezTo>
                  <a:cubicBezTo>
                    <a:pt x="7984671" y="467483"/>
                    <a:pt x="8011886" y="387201"/>
                    <a:pt x="8017329" y="204865"/>
                  </a:cubicBezTo>
                  <a:cubicBezTo>
                    <a:pt x="7998279" y="128665"/>
                    <a:pt x="8031388" y="34775"/>
                    <a:pt x="8147957" y="25250"/>
                  </a:cubicBezTo>
                  <a:cubicBezTo>
                    <a:pt x="8347529" y="13004"/>
                    <a:pt x="8802465" y="-3778"/>
                    <a:pt x="9255583" y="758"/>
                  </a:cubicBezTo>
                  <a:cubicBezTo>
                    <a:pt x="9834237" y="758"/>
                    <a:pt x="10303329" y="469850"/>
                    <a:pt x="10303329" y="1048504"/>
                  </a:cubicBezTo>
                  <a:lnTo>
                    <a:pt x="10303329" y="21176198"/>
                  </a:lnTo>
                  <a:cubicBezTo>
                    <a:pt x="10303329" y="21754852"/>
                    <a:pt x="9834237" y="22223944"/>
                    <a:pt x="9255583" y="22223944"/>
                  </a:cubicBezTo>
                  <a:lnTo>
                    <a:pt x="1047746" y="22223944"/>
                  </a:lnTo>
                  <a:cubicBezTo>
                    <a:pt x="469092" y="22223944"/>
                    <a:pt x="0" y="21754852"/>
                    <a:pt x="0" y="21176198"/>
                  </a:cubicBezTo>
                  <a:lnTo>
                    <a:pt x="0" y="1048504"/>
                  </a:lnTo>
                  <a:close/>
                </a:path>
              </a:pathLst>
            </a:custGeom>
            <a:solidFill>
              <a:schemeClr val="bg1"/>
            </a:solidFill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55A0C3-CC79-324F-A8FF-E27E8B1C94EB}"/>
                </a:ext>
              </a:extLst>
            </p:cNvPr>
            <p:cNvSpPr/>
            <p:nvPr/>
          </p:nvSpPr>
          <p:spPr>
            <a:xfrm>
              <a:off x="2042837" y="3992136"/>
              <a:ext cx="892098" cy="36799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B1AB3E-F8F9-0446-ABC1-75830D91AD38}"/>
                </a:ext>
              </a:extLst>
            </p:cNvPr>
            <p:cNvSpPr/>
            <p:nvPr/>
          </p:nvSpPr>
          <p:spPr>
            <a:xfrm>
              <a:off x="1929161" y="2141034"/>
              <a:ext cx="1148576" cy="1393903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6596C9B-D2B3-6E4F-989C-2ED0CED58BFE}"/>
                </a:ext>
              </a:extLst>
            </p:cNvPr>
            <p:cNvSpPr/>
            <p:nvPr/>
          </p:nvSpPr>
          <p:spPr>
            <a:xfrm>
              <a:off x="2379670" y="2404872"/>
              <a:ext cx="215219" cy="215219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02846F-E1A9-6B44-B6D6-E69B5A802D61}"/>
                </a:ext>
              </a:extLst>
            </p:cNvPr>
            <p:cNvCxnSpPr>
              <a:stCxn id="11" idx="4"/>
            </p:cNvCxnSpPr>
            <p:nvPr/>
          </p:nvCxnSpPr>
          <p:spPr>
            <a:xfrm flipH="1">
              <a:off x="2487279" y="2620091"/>
              <a:ext cx="1" cy="369997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971B68-AB11-C949-A96A-E5CAEEF2BA12}"/>
                </a:ext>
              </a:extLst>
            </p:cNvPr>
            <p:cNvCxnSpPr>
              <a:cxnSpLocks/>
            </p:cNvCxnSpPr>
            <p:nvPr/>
          </p:nvCxnSpPr>
          <p:spPr>
            <a:xfrm>
              <a:off x="2487279" y="2990088"/>
              <a:ext cx="185501" cy="215219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9F4BFAC-1D94-454F-AC93-916CE2CD26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7020" y="2990088"/>
              <a:ext cx="180258" cy="24265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49853E9-7799-904B-91B4-86D1A6C960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9015" y="2667825"/>
              <a:ext cx="272961" cy="15965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4CF8114-C57C-F64A-A15E-0AEC6625BE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1976" y="2661475"/>
              <a:ext cx="279854" cy="17016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6529475-23A7-6440-A6B2-EE219098C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065" y="2147148"/>
            <a:ext cx="2319867" cy="121793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45844C5-0A26-D549-A15F-C0B59BAD8092}"/>
              </a:ext>
            </a:extLst>
          </p:cNvPr>
          <p:cNvCxnSpPr>
            <a:cxnSpLocks/>
          </p:cNvCxnSpPr>
          <p:nvPr/>
        </p:nvCxnSpPr>
        <p:spPr>
          <a:xfrm flipH="1">
            <a:off x="3981240" y="2796881"/>
            <a:ext cx="1354665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9B4E4E-2C69-8041-984F-FA4FA308D703}"/>
              </a:ext>
            </a:extLst>
          </p:cNvPr>
          <p:cNvCxnSpPr>
            <a:cxnSpLocks/>
          </p:cNvCxnSpPr>
          <p:nvPr/>
        </p:nvCxnSpPr>
        <p:spPr>
          <a:xfrm flipH="1">
            <a:off x="7293936" y="2796881"/>
            <a:ext cx="1354665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6080F36-A356-3D4E-B7BA-1CEEC14C3F43}"/>
              </a:ext>
            </a:extLst>
          </p:cNvPr>
          <p:cNvSpPr/>
          <p:nvPr/>
        </p:nvSpPr>
        <p:spPr>
          <a:xfrm>
            <a:off x="5576552" y="2193604"/>
            <a:ext cx="1583265" cy="1381400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Analytics</a:t>
            </a:r>
          </a:p>
          <a:p>
            <a:pPr algn="ctr"/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Abstraction</a:t>
            </a:r>
          </a:p>
          <a:p>
            <a:pPr algn="ctr"/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Layer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51E62-A5DD-DC4E-B350-9CB9882D9A89}"/>
              </a:ext>
            </a:extLst>
          </p:cNvPr>
          <p:cNvSpPr txBox="1"/>
          <p:nvPr/>
        </p:nvSpPr>
        <p:spPr>
          <a:xfrm>
            <a:off x="1848196" y="5681144"/>
            <a:ext cx="826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Does the app depend on the analytics framework?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6A8C7E-AA17-F847-A73B-991C3253A9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0060" y="434513"/>
            <a:ext cx="5721640" cy="6843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FBAF9D1-5F61-8544-A360-9554CB6AF26F}"/>
              </a:ext>
            </a:extLst>
          </p:cNvPr>
          <p:cNvSpPr txBox="1">
            <a:spLocks/>
          </p:cNvSpPr>
          <p:nvPr/>
        </p:nvSpPr>
        <p:spPr>
          <a:xfrm>
            <a:off x="916197" y="456017"/>
            <a:ext cx="4660355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 err="1">
                <a:solidFill>
                  <a:schemeClr val="bg1"/>
                </a:solidFill>
                <a:latin typeface="Avenir Book" panose="02000503020000020003" pitchFamily="2" charset="0"/>
                <a:cs typeface="Arial Rounded MT Bold"/>
              </a:rPr>
              <a:t>A “Simple” Question</a:t>
            </a:r>
            <a:endParaRPr lang="en-US" sz="3500" b="1" dirty="0">
              <a:solidFill>
                <a:schemeClr val="bg1"/>
              </a:solidFill>
              <a:latin typeface="Avenir Book" panose="02000503020000020003" pitchFamily="2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6830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4EC869-711D-E642-94BC-BB5DE26360AE}"/>
              </a:ext>
            </a:extLst>
          </p:cNvPr>
          <p:cNvSpPr/>
          <p:nvPr/>
        </p:nvSpPr>
        <p:spPr>
          <a:xfrm>
            <a:off x="423455" y="5297730"/>
            <a:ext cx="11345089" cy="12573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319E6-E061-A241-85BE-0D023888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A1E509-9ED9-9C4D-9468-905678C5B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48" y="158718"/>
            <a:ext cx="1825041" cy="2280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2152D7-3E35-704C-A3CA-74FCC7B86501}"/>
              </a:ext>
            </a:extLst>
          </p:cNvPr>
          <p:cNvSpPr txBox="1"/>
          <p:nvPr/>
        </p:nvSpPr>
        <p:spPr>
          <a:xfrm>
            <a:off x="2434921" y="752888"/>
            <a:ext cx="5661115" cy="1404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accent4"/>
                </a:solidFill>
                <a:latin typeface="Avenir Book" panose="02000503020000020003" pitchFamily="2" charset="0"/>
              </a:rPr>
              <a:t>“I can remove this dependency by placing a simple delegating method on the server that hides the delegate.”</a:t>
            </a:r>
          </a:p>
          <a:p>
            <a:r>
              <a:rPr lang="en-US" b="1" i="1" dirty="0">
                <a:solidFill>
                  <a:schemeClr val="accent3"/>
                </a:solidFill>
                <a:latin typeface="Avenir Black" panose="02000503020000020003" pitchFamily="2" charset="0"/>
              </a:rPr>
              <a:t>—</a:t>
            </a:r>
            <a:r>
              <a:rPr lang="en-US" sz="2100" b="1" i="1" dirty="0">
                <a:solidFill>
                  <a:schemeClr val="accent3"/>
                </a:solidFill>
                <a:latin typeface="Avenir Black" panose="02000503020000020003" pitchFamily="2" charset="0"/>
              </a:rPr>
              <a:t> Martin Fowler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8EDF58-362D-4F4C-8FD2-0680C67E188E}"/>
              </a:ext>
            </a:extLst>
          </p:cNvPr>
          <p:cNvSpPr/>
          <p:nvPr/>
        </p:nvSpPr>
        <p:spPr>
          <a:xfrm>
            <a:off x="1030748" y="5546007"/>
            <a:ext cx="101305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Avenir Black" panose="02000503020000020003" pitchFamily="2" charset="0"/>
              </a:rPr>
              <a:t>Implication:</a:t>
            </a:r>
            <a:br>
              <a:rPr lang="en-US" sz="2100" b="1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2100" b="1" dirty="0">
                <a:solidFill>
                  <a:schemeClr val="bg1"/>
                </a:solidFill>
                <a:latin typeface="Avenir Book" panose="02000503020000020003" pitchFamily="2" charset="0"/>
              </a:rPr>
              <a:t>Interposing the analytics abstraction layer removes a dependence, and this is bad?</a:t>
            </a:r>
            <a:endParaRPr lang="en-US" sz="21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519EB-24CF-CC4C-A4E5-5E245081A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48" y="2689170"/>
            <a:ext cx="1683941" cy="22881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559620-DF31-1C49-B1D3-A8B37CE298F7}"/>
              </a:ext>
            </a:extLst>
          </p:cNvPr>
          <p:cNvSpPr/>
          <p:nvPr/>
        </p:nvSpPr>
        <p:spPr>
          <a:xfrm>
            <a:off x="2434921" y="3113697"/>
            <a:ext cx="45823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accent4"/>
                </a:solidFill>
                <a:latin typeface="Avenir Book" panose="02000503020000020003" pitchFamily="2" charset="0"/>
              </a:rPr>
              <a:t>“If something logical depends on the implementation, then something physical should too.” </a:t>
            </a:r>
            <a:br>
              <a:rPr lang="en-US" sz="2100" dirty="0">
                <a:solidFill>
                  <a:schemeClr val="accent4"/>
                </a:solidFill>
                <a:latin typeface="Avenir Book" panose="02000503020000020003" pitchFamily="2" charset="0"/>
              </a:rPr>
            </a:br>
            <a:r>
              <a:rPr lang="en-US" b="1" dirty="0">
                <a:solidFill>
                  <a:schemeClr val="accent3"/>
                </a:solidFill>
                <a:latin typeface="Avenir Black" panose="02000503020000020003" pitchFamily="2" charset="0"/>
              </a:rPr>
              <a:t>—</a:t>
            </a:r>
            <a:r>
              <a:rPr lang="en-US" sz="2100" b="1" dirty="0">
                <a:solidFill>
                  <a:schemeClr val="accent3"/>
                </a:solidFill>
                <a:latin typeface="Avenir Black" panose="02000503020000020003" pitchFamily="2" charset="0"/>
              </a:rPr>
              <a:t> Robert Martin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E6CC95-D6D9-D249-AD7D-9F9DC665AF20}"/>
              </a:ext>
            </a:extLst>
          </p:cNvPr>
          <p:cNvGrpSpPr/>
          <p:nvPr/>
        </p:nvGrpSpPr>
        <p:grpSpPr>
          <a:xfrm>
            <a:off x="8856324" y="231554"/>
            <a:ext cx="1451860" cy="4535656"/>
            <a:chOff x="9085384" y="1099932"/>
            <a:chExt cx="1734883" cy="52943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52BC37-3F28-0146-A476-571034B7C8BF}"/>
                </a:ext>
              </a:extLst>
            </p:cNvPr>
            <p:cNvGrpSpPr/>
            <p:nvPr/>
          </p:nvGrpSpPr>
          <p:grpSpPr>
            <a:xfrm>
              <a:off x="9502885" y="1099932"/>
              <a:ext cx="908420" cy="1786560"/>
              <a:chOff x="1616336" y="1661697"/>
              <a:chExt cx="1745100" cy="343203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0634A3D-C015-104A-93FA-683B6B72A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6336" y="1661697"/>
                <a:ext cx="1745100" cy="3432030"/>
              </a:xfrm>
              <a:prstGeom prst="rect">
                <a:avLst/>
              </a:prstGeom>
            </p:spPr>
          </p:pic>
          <p:pic>
            <p:nvPicPr>
              <p:cNvPr id="18" name="Picture Placeholder 33">
                <a:extLst>
                  <a:ext uri="{FF2B5EF4-FFF2-40B4-BE49-F238E27FC236}">
                    <a16:creationId xmlns:a16="http://schemas.microsoft.com/office/drawing/2014/main" id="{A62439F7-DEDF-5A43-A983-242A623F0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68110" y="1821657"/>
                <a:ext cx="1442881" cy="3054698"/>
              </a:xfrm>
              <a:custGeom>
                <a:avLst/>
                <a:gdLst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9255583 w 10303329"/>
                  <a:gd name="connsiteY2" fmla="*/ 0 h 22223186"/>
                  <a:gd name="connsiteX3" fmla="*/ 10303329 w 10303329"/>
                  <a:gd name="connsiteY3" fmla="*/ 1047746 h 22223186"/>
                  <a:gd name="connsiteX4" fmla="*/ 10303329 w 10303329"/>
                  <a:gd name="connsiteY4" fmla="*/ 21175440 h 22223186"/>
                  <a:gd name="connsiteX5" fmla="*/ 9255583 w 10303329"/>
                  <a:gd name="connsiteY5" fmla="*/ 22223186 h 22223186"/>
                  <a:gd name="connsiteX6" fmla="*/ 1047746 w 10303329"/>
                  <a:gd name="connsiteY6" fmla="*/ 22223186 h 22223186"/>
                  <a:gd name="connsiteX7" fmla="*/ 0 w 10303329"/>
                  <a:gd name="connsiteY7" fmla="*/ 21175440 h 22223186"/>
                  <a:gd name="connsiteX8" fmla="*/ 0 w 10303329"/>
                  <a:gd name="connsiteY8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645229 w 10303329"/>
                  <a:gd name="connsiteY2" fmla="*/ 16328 h 22223186"/>
                  <a:gd name="connsiteX3" fmla="*/ 9255583 w 10303329"/>
                  <a:gd name="connsiteY3" fmla="*/ 0 h 22223186"/>
                  <a:gd name="connsiteX4" fmla="*/ 10303329 w 10303329"/>
                  <a:gd name="connsiteY4" fmla="*/ 1047746 h 22223186"/>
                  <a:gd name="connsiteX5" fmla="*/ 10303329 w 10303329"/>
                  <a:gd name="connsiteY5" fmla="*/ 21175440 h 22223186"/>
                  <a:gd name="connsiteX6" fmla="*/ 9255583 w 10303329"/>
                  <a:gd name="connsiteY6" fmla="*/ 22223186 h 22223186"/>
                  <a:gd name="connsiteX7" fmla="*/ 1047746 w 10303329"/>
                  <a:gd name="connsiteY7" fmla="*/ 22223186 h 22223186"/>
                  <a:gd name="connsiteX8" fmla="*/ 0 w 10303329"/>
                  <a:gd name="connsiteY8" fmla="*/ 21175440 h 22223186"/>
                  <a:gd name="connsiteX9" fmla="*/ 0 w 10303329"/>
                  <a:gd name="connsiteY9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645229 w 10303329"/>
                  <a:gd name="connsiteY2" fmla="*/ 16328 h 22223186"/>
                  <a:gd name="connsiteX3" fmla="*/ 7805057 w 10303329"/>
                  <a:gd name="connsiteY3" fmla="*/ 32657 h 22223186"/>
                  <a:gd name="connsiteX4" fmla="*/ 9255583 w 10303329"/>
                  <a:gd name="connsiteY4" fmla="*/ 0 h 22223186"/>
                  <a:gd name="connsiteX5" fmla="*/ 10303329 w 10303329"/>
                  <a:gd name="connsiteY5" fmla="*/ 1047746 h 22223186"/>
                  <a:gd name="connsiteX6" fmla="*/ 10303329 w 10303329"/>
                  <a:gd name="connsiteY6" fmla="*/ 21175440 h 22223186"/>
                  <a:gd name="connsiteX7" fmla="*/ 9255583 w 10303329"/>
                  <a:gd name="connsiteY7" fmla="*/ 22223186 h 22223186"/>
                  <a:gd name="connsiteX8" fmla="*/ 1047746 w 10303329"/>
                  <a:gd name="connsiteY8" fmla="*/ 22223186 h 22223186"/>
                  <a:gd name="connsiteX9" fmla="*/ 0 w 10303329"/>
                  <a:gd name="connsiteY9" fmla="*/ 21175440 h 22223186"/>
                  <a:gd name="connsiteX10" fmla="*/ 0 w 10303329"/>
                  <a:gd name="connsiteY10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759529 w 10303329"/>
                  <a:gd name="connsiteY2" fmla="*/ 865413 h 22223186"/>
                  <a:gd name="connsiteX3" fmla="*/ 7805057 w 10303329"/>
                  <a:gd name="connsiteY3" fmla="*/ 32657 h 22223186"/>
                  <a:gd name="connsiteX4" fmla="*/ 9255583 w 10303329"/>
                  <a:gd name="connsiteY4" fmla="*/ 0 h 22223186"/>
                  <a:gd name="connsiteX5" fmla="*/ 10303329 w 10303329"/>
                  <a:gd name="connsiteY5" fmla="*/ 1047746 h 22223186"/>
                  <a:gd name="connsiteX6" fmla="*/ 10303329 w 10303329"/>
                  <a:gd name="connsiteY6" fmla="*/ 21175440 h 22223186"/>
                  <a:gd name="connsiteX7" fmla="*/ 9255583 w 10303329"/>
                  <a:gd name="connsiteY7" fmla="*/ 22223186 h 22223186"/>
                  <a:gd name="connsiteX8" fmla="*/ 1047746 w 10303329"/>
                  <a:gd name="connsiteY8" fmla="*/ 22223186 h 22223186"/>
                  <a:gd name="connsiteX9" fmla="*/ 0 w 10303329"/>
                  <a:gd name="connsiteY9" fmla="*/ 21175440 h 22223186"/>
                  <a:gd name="connsiteX10" fmla="*/ 0 w 10303329"/>
                  <a:gd name="connsiteY10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759529 w 10303329"/>
                  <a:gd name="connsiteY2" fmla="*/ 865413 h 22223186"/>
                  <a:gd name="connsiteX3" fmla="*/ 7331528 w 10303329"/>
                  <a:gd name="connsiteY3" fmla="*/ 832757 h 22223186"/>
                  <a:gd name="connsiteX4" fmla="*/ 9255583 w 10303329"/>
                  <a:gd name="connsiteY4" fmla="*/ 0 h 22223186"/>
                  <a:gd name="connsiteX5" fmla="*/ 10303329 w 10303329"/>
                  <a:gd name="connsiteY5" fmla="*/ 1047746 h 22223186"/>
                  <a:gd name="connsiteX6" fmla="*/ 10303329 w 10303329"/>
                  <a:gd name="connsiteY6" fmla="*/ 21175440 h 22223186"/>
                  <a:gd name="connsiteX7" fmla="*/ 9255583 w 10303329"/>
                  <a:gd name="connsiteY7" fmla="*/ 22223186 h 22223186"/>
                  <a:gd name="connsiteX8" fmla="*/ 1047746 w 10303329"/>
                  <a:gd name="connsiteY8" fmla="*/ 22223186 h 22223186"/>
                  <a:gd name="connsiteX9" fmla="*/ 0 w 10303329"/>
                  <a:gd name="connsiteY9" fmla="*/ 21175440 h 22223186"/>
                  <a:gd name="connsiteX10" fmla="*/ 0 w 10303329"/>
                  <a:gd name="connsiteY10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1496522 w 10303329"/>
                  <a:gd name="connsiteY2" fmla="*/ 222417 h 22223186"/>
                  <a:gd name="connsiteX3" fmla="*/ 2759529 w 10303329"/>
                  <a:gd name="connsiteY3" fmla="*/ 865413 h 22223186"/>
                  <a:gd name="connsiteX4" fmla="*/ 7331528 w 10303329"/>
                  <a:gd name="connsiteY4" fmla="*/ 832757 h 22223186"/>
                  <a:gd name="connsiteX5" fmla="*/ 9255583 w 10303329"/>
                  <a:gd name="connsiteY5" fmla="*/ 0 h 22223186"/>
                  <a:gd name="connsiteX6" fmla="*/ 10303329 w 10303329"/>
                  <a:gd name="connsiteY6" fmla="*/ 1047746 h 22223186"/>
                  <a:gd name="connsiteX7" fmla="*/ 10303329 w 10303329"/>
                  <a:gd name="connsiteY7" fmla="*/ 21175440 h 22223186"/>
                  <a:gd name="connsiteX8" fmla="*/ 9255583 w 10303329"/>
                  <a:gd name="connsiteY8" fmla="*/ 22223186 h 22223186"/>
                  <a:gd name="connsiteX9" fmla="*/ 1047746 w 10303329"/>
                  <a:gd name="connsiteY9" fmla="*/ 22223186 h 22223186"/>
                  <a:gd name="connsiteX10" fmla="*/ 0 w 10303329"/>
                  <a:gd name="connsiteY10" fmla="*/ 21175440 h 22223186"/>
                  <a:gd name="connsiteX11" fmla="*/ 0 w 10303329"/>
                  <a:gd name="connsiteY11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759529 w 10303329"/>
                  <a:gd name="connsiteY3" fmla="*/ 865413 h 22223186"/>
                  <a:gd name="connsiteX4" fmla="*/ 7331528 w 10303329"/>
                  <a:gd name="connsiteY4" fmla="*/ 832757 h 22223186"/>
                  <a:gd name="connsiteX5" fmla="*/ 9255583 w 10303329"/>
                  <a:gd name="connsiteY5" fmla="*/ 0 h 22223186"/>
                  <a:gd name="connsiteX6" fmla="*/ 10303329 w 10303329"/>
                  <a:gd name="connsiteY6" fmla="*/ 1047746 h 22223186"/>
                  <a:gd name="connsiteX7" fmla="*/ 10303329 w 10303329"/>
                  <a:gd name="connsiteY7" fmla="*/ 21175440 h 22223186"/>
                  <a:gd name="connsiteX8" fmla="*/ 9255583 w 10303329"/>
                  <a:gd name="connsiteY8" fmla="*/ 22223186 h 22223186"/>
                  <a:gd name="connsiteX9" fmla="*/ 1047746 w 10303329"/>
                  <a:gd name="connsiteY9" fmla="*/ 22223186 h 22223186"/>
                  <a:gd name="connsiteX10" fmla="*/ 0 w 10303329"/>
                  <a:gd name="connsiteY10" fmla="*/ 21175440 h 22223186"/>
                  <a:gd name="connsiteX11" fmla="*/ 0 w 10303329"/>
                  <a:gd name="connsiteY11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464188 w 10303329"/>
                  <a:gd name="connsiteY3" fmla="*/ 417726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9529 w 10303329"/>
                  <a:gd name="connsiteY4" fmla="*/ 865413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9255583 w 10303329"/>
                  <a:gd name="connsiteY6" fmla="*/ 0 h 22223186"/>
                  <a:gd name="connsiteX7" fmla="*/ 10303329 w 10303329"/>
                  <a:gd name="connsiteY7" fmla="*/ 1047746 h 22223186"/>
                  <a:gd name="connsiteX8" fmla="*/ 10303329 w 10303329"/>
                  <a:gd name="connsiteY8" fmla="*/ 21175440 h 22223186"/>
                  <a:gd name="connsiteX9" fmla="*/ 9255583 w 10303329"/>
                  <a:gd name="connsiteY9" fmla="*/ 22223186 h 22223186"/>
                  <a:gd name="connsiteX10" fmla="*/ 1047746 w 10303329"/>
                  <a:gd name="connsiteY10" fmla="*/ 22223186 h 22223186"/>
                  <a:gd name="connsiteX11" fmla="*/ 0 w 10303329"/>
                  <a:gd name="connsiteY11" fmla="*/ 21175440 h 22223186"/>
                  <a:gd name="connsiteX12" fmla="*/ 0 w 10303329"/>
                  <a:gd name="connsiteY12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8147957 w 10303329"/>
                  <a:gd name="connsiteY6" fmla="*/ 481693 h 22223186"/>
                  <a:gd name="connsiteX7" fmla="*/ 9255583 w 10303329"/>
                  <a:gd name="connsiteY7" fmla="*/ 0 h 22223186"/>
                  <a:gd name="connsiteX8" fmla="*/ 10303329 w 10303329"/>
                  <a:gd name="connsiteY8" fmla="*/ 1047746 h 22223186"/>
                  <a:gd name="connsiteX9" fmla="*/ 10303329 w 10303329"/>
                  <a:gd name="connsiteY9" fmla="*/ 21175440 h 22223186"/>
                  <a:gd name="connsiteX10" fmla="*/ 9255583 w 10303329"/>
                  <a:gd name="connsiteY10" fmla="*/ 22223186 h 22223186"/>
                  <a:gd name="connsiteX11" fmla="*/ 1047746 w 10303329"/>
                  <a:gd name="connsiteY11" fmla="*/ 22223186 h 22223186"/>
                  <a:gd name="connsiteX12" fmla="*/ 0 w 10303329"/>
                  <a:gd name="connsiteY12" fmla="*/ 21175440 h 22223186"/>
                  <a:gd name="connsiteX13" fmla="*/ 0 w 10303329"/>
                  <a:gd name="connsiteY13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51365 w 10303329"/>
                  <a:gd name="connsiteY4" fmla="*/ 857248 h 22223186"/>
                  <a:gd name="connsiteX5" fmla="*/ 7331528 w 10303329"/>
                  <a:gd name="connsiteY5" fmla="*/ 832757 h 22223186"/>
                  <a:gd name="connsiteX6" fmla="*/ 8221435 w 10303329"/>
                  <a:gd name="connsiteY6" fmla="*/ 0 h 22223186"/>
                  <a:gd name="connsiteX7" fmla="*/ 9255583 w 10303329"/>
                  <a:gd name="connsiteY7" fmla="*/ 0 h 22223186"/>
                  <a:gd name="connsiteX8" fmla="*/ 10303329 w 10303329"/>
                  <a:gd name="connsiteY8" fmla="*/ 1047746 h 22223186"/>
                  <a:gd name="connsiteX9" fmla="*/ 10303329 w 10303329"/>
                  <a:gd name="connsiteY9" fmla="*/ 21175440 h 22223186"/>
                  <a:gd name="connsiteX10" fmla="*/ 9255583 w 10303329"/>
                  <a:gd name="connsiteY10" fmla="*/ 22223186 h 22223186"/>
                  <a:gd name="connsiteX11" fmla="*/ 1047746 w 10303329"/>
                  <a:gd name="connsiteY11" fmla="*/ 22223186 h 22223186"/>
                  <a:gd name="connsiteX12" fmla="*/ 0 w 10303329"/>
                  <a:gd name="connsiteY12" fmla="*/ 21175440 h 22223186"/>
                  <a:gd name="connsiteX13" fmla="*/ 0 w 10303329"/>
                  <a:gd name="connsiteY13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57656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8221435 w 10303329"/>
                  <a:gd name="connsiteY6" fmla="*/ 0 h 22223186"/>
                  <a:gd name="connsiteX7" fmla="*/ 9255583 w 10303329"/>
                  <a:gd name="connsiteY7" fmla="*/ 0 h 22223186"/>
                  <a:gd name="connsiteX8" fmla="*/ 10303329 w 10303329"/>
                  <a:gd name="connsiteY8" fmla="*/ 1047746 h 22223186"/>
                  <a:gd name="connsiteX9" fmla="*/ 10303329 w 10303329"/>
                  <a:gd name="connsiteY9" fmla="*/ 21175440 h 22223186"/>
                  <a:gd name="connsiteX10" fmla="*/ 9255583 w 10303329"/>
                  <a:gd name="connsiteY10" fmla="*/ 22223186 h 22223186"/>
                  <a:gd name="connsiteX11" fmla="*/ 1047746 w 10303329"/>
                  <a:gd name="connsiteY11" fmla="*/ 22223186 h 22223186"/>
                  <a:gd name="connsiteX12" fmla="*/ 0 w 10303329"/>
                  <a:gd name="connsiteY12" fmla="*/ 21175440 h 22223186"/>
                  <a:gd name="connsiteX13" fmla="*/ 0 w 10303329"/>
                  <a:gd name="connsiteY13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8221435 w 10303329"/>
                  <a:gd name="connsiteY6" fmla="*/ 0 h 22223186"/>
                  <a:gd name="connsiteX7" fmla="*/ 9255583 w 10303329"/>
                  <a:gd name="connsiteY7" fmla="*/ 0 h 22223186"/>
                  <a:gd name="connsiteX8" fmla="*/ 10303329 w 10303329"/>
                  <a:gd name="connsiteY8" fmla="*/ 1047746 h 22223186"/>
                  <a:gd name="connsiteX9" fmla="*/ 10303329 w 10303329"/>
                  <a:gd name="connsiteY9" fmla="*/ 21175440 h 22223186"/>
                  <a:gd name="connsiteX10" fmla="*/ 9255583 w 10303329"/>
                  <a:gd name="connsiteY10" fmla="*/ 22223186 h 22223186"/>
                  <a:gd name="connsiteX11" fmla="*/ 1047746 w 10303329"/>
                  <a:gd name="connsiteY11" fmla="*/ 22223186 h 22223186"/>
                  <a:gd name="connsiteX12" fmla="*/ 0 w 10303329"/>
                  <a:gd name="connsiteY12" fmla="*/ 21175440 h 22223186"/>
                  <a:gd name="connsiteX13" fmla="*/ 0 w 10303329"/>
                  <a:gd name="connsiteY13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8221435 w 10303329"/>
                  <a:gd name="connsiteY6" fmla="*/ 0 h 22223186"/>
                  <a:gd name="connsiteX7" fmla="*/ 9255583 w 10303329"/>
                  <a:gd name="connsiteY7" fmla="*/ 0 h 22223186"/>
                  <a:gd name="connsiteX8" fmla="*/ 10303329 w 10303329"/>
                  <a:gd name="connsiteY8" fmla="*/ 1047746 h 22223186"/>
                  <a:gd name="connsiteX9" fmla="*/ 10303329 w 10303329"/>
                  <a:gd name="connsiteY9" fmla="*/ 21175440 h 22223186"/>
                  <a:gd name="connsiteX10" fmla="*/ 9255583 w 10303329"/>
                  <a:gd name="connsiteY10" fmla="*/ 22223186 h 22223186"/>
                  <a:gd name="connsiteX11" fmla="*/ 1047746 w 10303329"/>
                  <a:gd name="connsiteY11" fmla="*/ 22223186 h 22223186"/>
                  <a:gd name="connsiteX12" fmla="*/ 0 w 10303329"/>
                  <a:gd name="connsiteY12" fmla="*/ 21175440 h 22223186"/>
                  <a:gd name="connsiteX13" fmla="*/ 0 w 10303329"/>
                  <a:gd name="connsiteY13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756072 w 10303329"/>
                  <a:gd name="connsiteY6" fmla="*/ 432707 h 22223186"/>
                  <a:gd name="connsiteX7" fmla="*/ 8221435 w 10303329"/>
                  <a:gd name="connsiteY7" fmla="*/ 0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221435 w 10303329"/>
                  <a:gd name="connsiteY7" fmla="*/ 0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221435 w 10303329"/>
                  <a:gd name="connsiteY7" fmla="*/ 0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221435 w 10303329"/>
                  <a:gd name="connsiteY7" fmla="*/ 0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66314 w 10303329"/>
                  <a:gd name="connsiteY7" fmla="*/ 277586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8221435 w 10303329"/>
                  <a:gd name="connsiteY8" fmla="*/ 0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122334 h 22297774"/>
                  <a:gd name="connsiteX1" fmla="*/ 1047746 w 10303329"/>
                  <a:gd name="connsiteY1" fmla="*/ 74588 h 22297774"/>
                  <a:gd name="connsiteX2" fmla="*/ 2206735 w 10303329"/>
                  <a:gd name="connsiteY2" fmla="*/ 92819 h 22297774"/>
                  <a:gd name="connsiteX3" fmla="*/ 2382149 w 10303329"/>
                  <a:gd name="connsiteY3" fmla="*/ 660990 h 22297774"/>
                  <a:gd name="connsiteX4" fmla="*/ 2775858 w 10303329"/>
                  <a:gd name="connsiteY4" fmla="*/ 907343 h 22297774"/>
                  <a:gd name="connsiteX5" fmla="*/ 7331528 w 10303329"/>
                  <a:gd name="connsiteY5" fmla="*/ 907345 h 22297774"/>
                  <a:gd name="connsiteX6" fmla="*/ 7878536 w 10303329"/>
                  <a:gd name="connsiteY6" fmla="*/ 654253 h 22297774"/>
                  <a:gd name="connsiteX7" fmla="*/ 8058150 w 10303329"/>
                  <a:gd name="connsiteY7" fmla="*/ 148066 h 22297774"/>
                  <a:gd name="connsiteX8" fmla="*/ 9255583 w 10303329"/>
                  <a:gd name="connsiteY8" fmla="*/ 74588 h 22297774"/>
                  <a:gd name="connsiteX9" fmla="*/ 10303329 w 10303329"/>
                  <a:gd name="connsiteY9" fmla="*/ 1122334 h 22297774"/>
                  <a:gd name="connsiteX10" fmla="*/ 10303329 w 10303329"/>
                  <a:gd name="connsiteY10" fmla="*/ 21250028 h 22297774"/>
                  <a:gd name="connsiteX11" fmla="*/ 9255583 w 10303329"/>
                  <a:gd name="connsiteY11" fmla="*/ 22297774 h 22297774"/>
                  <a:gd name="connsiteX12" fmla="*/ 1047746 w 10303329"/>
                  <a:gd name="connsiteY12" fmla="*/ 22297774 h 22297774"/>
                  <a:gd name="connsiteX13" fmla="*/ 0 w 10303329"/>
                  <a:gd name="connsiteY13" fmla="*/ 21250028 h 22297774"/>
                  <a:gd name="connsiteX14" fmla="*/ 0 w 10303329"/>
                  <a:gd name="connsiteY14" fmla="*/ 1122334 h 22297774"/>
                  <a:gd name="connsiteX0" fmla="*/ 0 w 10303329"/>
                  <a:gd name="connsiteY0" fmla="*/ 1114032 h 22289472"/>
                  <a:gd name="connsiteX1" fmla="*/ 1047746 w 10303329"/>
                  <a:gd name="connsiteY1" fmla="*/ 66286 h 22289472"/>
                  <a:gd name="connsiteX2" fmla="*/ 2206735 w 10303329"/>
                  <a:gd name="connsiteY2" fmla="*/ 84517 h 22289472"/>
                  <a:gd name="connsiteX3" fmla="*/ 2382149 w 10303329"/>
                  <a:gd name="connsiteY3" fmla="*/ 652688 h 22289472"/>
                  <a:gd name="connsiteX4" fmla="*/ 2775858 w 10303329"/>
                  <a:gd name="connsiteY4" fmla="*/ 899041 h 22289472"/>
                  <a:gd name="connsiteX5" fmla="*/ 7331528 w 10303329"/>
                  <a:gd name="connsiteY5" fmla="*/ 899043 h 22289472"/>
                  <a:gd name="connsiteX6" fmla="*/ 7878536 w 10303329"/>
                  <a:gd name="connsiteY6" fmla="*/ 645951 h 22289472"/>
                  <a:gd name="connsiteX7" fmla="*/ 8058150 w 10303329"/>
                  <a:gd name="connsiteY7" fmla="*/ 139764 h 22289472"/>
                  <a:gd name="connsiteX8" fmla="*/ 9255583 w 10303329"/>
                  <a:gd name="connsiteY8" fmla="*/ 66286 h 22289472"/>
                  <a:gd name="connsiteX9" fmla="*/ 10303329 w 10303329"/>
                  <a:gd name="connsiteY9" fmla="*/ 1114032 h 22289472"/>
                  <a:gd name="connsiteX10" fmla="*/ 10303329 w 10303329"/>
                  <a:gd name="connsiteY10" fmla="*/ 21241726 h 22289472"/>
                  <a:gd name="connsiteX11" fmla="*/ 9255583 w 10303329"/>
                  <a:gd name="connsiteY11" fmla="*/ 22289472 h 22289472"/>
                  <a:gd name="connsiteX12" fmla="*/ 1047746 w 10303329"/>
                  <a:gd name="connsiteY12" fmla="*/ 22289472 h 22289472"/>
                  <a:gd name="connsiteX13" fmla="*/ 0 w 10303329"/>
                  <a:gd name="connsiteY13" fmla="*/ 21241726 h 22289472"/>
                  <a:gd name="connsiteX14" fmla="*/ 0 w 10303329"/>
                  <a:gd name="connsiteY14" fmla="*/ 1114032 h 22289472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78536 w 10303329"/>
                  <a:gd name="connsiteY6" fmla="*/ 579665 h 22223186"/>
                  <a:gd name="connsiteX7" fmla="*/ 8058150 w 10303329"/>
                  <a:gd name="connsiteY7" fmla="*/ 73478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94864 w 10303329"/>
                  <a:gd name="connsiteY6" fmla="*/ 595993 h 22223186"/>
                  <a:gd name="connsiteX7" fmla="*/ 8058150 w 10303329"/>
                  <a:gd name="connsiteY7" fmla="*/ 73478 h 22223186"/>
                  <a:gd name="connsiteX8" fmla="*/ 9255583 w 10303329"/>
                  <a:gd name="connsiteY8" fmla="*/ 0 h 22223186"/>
                  <a:gd name="connsiteX9" fmla="*/ 10303329 w 10303329"/>
                  <a:gd name="connsiteY9" fmla="*/ 1047746 h 22223186"/>
                  <a:gd name="connsiteX10" fmla="*/ 10303329 w 10303329"/>
                  <a:gd name="connsiteY10" fmla="*/ 21175440 h 22223186"/>
                  <a:gd name="connsiteX11" fmla="*/ 9255583 w 10303329"/>
                  <a:gd name="connsiteY11" fmla="*/ 22223186 h 22223186"/>
                  <a:gd name="connsiteX12" fmla="*/ 1047746 w 10303329"/>
                  <a:gd name="connsiteY12" fmla="*/ 22223186 h 22223186"/>
                  <a:gd name="connsiteX13" fmla="*/ 0 w 10303329"/>
                  <a:gd name="connsiteY13" fmla="*/ 21175440 h 22223186"/>
                  <a:gd name="connsiteX14" fmla="*/ 0 w 10303329"/>
                  <a:gd name="connsiteY14" fmla="*/ 1047746 h 22223186"/>
                  <a:gd name="connsiteX0" fmla="*/ 0 w 10303329"/>
                  <a:gd name="connsiteY0" fmla="*/ 1047746 h 22223186"/>
                  <a:gd name="connsiteX1" fmla="*/ 1047746 w 10303329"/>
                  <a:gd name="connsiteY1" fmla="*/ 0 h 22223186"/>
                  <a:gd name="connsiteX2" fmla="*/ 2206735 w 10303329"/>
                  <a:gd name="connsiteY2" fmla="*/ 18231 h 22223186"/>
                  <a:gd name="connsiteX3" fmla="*/ 2382149 w 10303329"/>
                  <a:gd name="connsiteY3" fmla="*/ 586402 h 22223186"/>
                  <a:gd name="connsiteX4" fmla="*/ 2775858 w 10303329"/>
                  <a:gd name="connsiteY4" fmla="*/ 832755 h 22223186"/>
                  <a:gd name="connsiteX5" fmla="*/ 7331528 w 10303329"/>
                  <a:gd name="connsiteY5" fmla="*/ 832757 h 22223186"/>
                  <a:gd name="connsiteX6" fmla="*/ 7894864 w 10303329"/>
                  <a:gd name="connsiteY6" fmla="*/ 595993 h 22223186"/>
                  <a:gd name="connsiteX7" fmla="*/ 8017329 w 10303329"/>
                  <a:gd name="connsiteY7" fmla="*/ 204107 h 22223186"/>
                  <a:gd name="connsiteX8" fmla="*/ 8058150 w 10303329"/>
                  <a:gd name="connsiteY8" fmla="*/ 73478 h 22223186"/>
                  <a:gd name="connsiteX9" fmla="*/ 9255583 w 10303329"/>
                  <a:gd name="connsiteY9" fmla="*/ 0 h 22223186"/>
                  <a:gd name="connsiteX10" fmla="*/ 10303329 w 10303329"/>
                  <a:gd name="connsiteY10" fmla="*/ 1047746 h 22223186"/>
                  <a:gd name="connsiteX11" fmla="*/ 10303329 w 10303329"/>
                  <a:gd name="connsiteY11" fmla="*/ 21175440 h 22223186"/>
                  <a:gd name="connsiteX12" fmla="*/ 9255583 w 10303329"/>
                  <a:gd name="connsiteY12" fmla="*/ 22223186 h 22223186"/>
                  <a:gd name="connsiteX13" fmla="*/ 1047746 w 10303329"/>
                  <a:gd name="connsiteY13" fmla="*/ 22223186 h 22223186"/>
                  <a:gd name="connsiteX14" fmla="*/ 0 w 10303329"/>
                  <a:gd name="connsiteY14" fmla="*/ 21175440 h 22223186"/>
                  <a:gd name="connsiteX15" fmla="*/ 0 w 10303329"/>
                  <a:gd name="connsiteY15" fmla="*/ 1047746 h 22223186"/>
                  <a:gd name="connsiteX0" fmla="*/ 0 w 10303329"/>
                  <a:gd name="connsiteY0" fmla="*/ 1115259 h 22290699"/>
                  <a:gd name="connsiteX1" fmla="*/ 1047746 w 10303329"/>
                  <a:gd name="connsiteY1" fmla="*/ 67513 h 22290699"/>
                  <a:gd name="connsiteX2" fmla="*/ 2206735 w 10303329"/>
                  <a:gd name="connsiteY2" fmla="*/ 85744 h 22290699"/>
                  <a:gd name="connsiteX3" fmla="*/ 2382149 w 10303329"/>
                  <a:gd name="connsiteY3" fmla="*/ 653915 h 22290699"/>
                  <a:gd name="connsiteX4" fmla="*/ 2775858 w 10303329"/>
                  <a:gd name="connsiteY4" fmla="*/ 900268 h 22290699"/>
                  <a:gd name="connsiteX5" fmla="*/ 7331528 w 10303329"/>
                  <a:gd name="connsiteY5" fmla="*/ 900270 h 22290699"/>
                  <a:gd name="connsiteX6" fmla="*/ 7894864 w 10303329"/>
                  <a:gd name="connsiteY6" fmla="*/ 663506 h 22290699"/>
                  <a:gd name="connsiteX7" fmla="*/ 8017329 w 10303329"/>
                  <a:gd name="connsiteY7" fmla="*/ 271620 h 22290699"/>
                  <a:gd name="connsiteX8" fmla="*/ 8058150 w 10303329"/>
                  <a:gd name="connsiteY8" fmla="*/ 140991 h 22290699"/>
                  <a:gd name="connsiteX9" fmla="*/ 8123464 w 10303329"/>
                  <a:gd name="connsiteY9" fmla="*/ 108334 h 22290699"/>
                  <a:gd name="connsiteX10" fmla="*/ 9255583 w 10303329"/>
                  <a:gd name="connsiteY10" fmla="*/ 67513 h 22290699"/>
                  <a:gd name="connsiteX11" fmla="*/ 10303329 w 10303329"/>
                  <a:gd name="connsiteY11" fmla="*/ 1115259 h 22290699"/>
                  <a:gd name="connsiteX12" fmla="*/ 10303329 w 10303329"/>
                  <a:gd name="connsiteY12" fmla="*/ 21242953 h 22290699"/>
                  <a:gd name="connsiteX13" fmla="*/ 9255583 w 10303329"/>
                  <a:gd name="connsiteY13" fmla="*/ 22290699 h 22290699"/>
                  <a:gd name="connsiteX14" fmla="*/ 1047746 w 10303329"/>
                  <a:gd name="connsiteY14" fmla="*/ 22290699 h 22290699"/>
                  <a:gd name="connsiteX15" fmla="*/ 0 w 10303329"/>
                  <a:gd name="connsiteY15" fmla="*/ 21242953 h 22290699"/>
                  <a:gd name="connsiteX16" fmla="*/ 0 w 10303329"/>
                  <a:gd name="connsiteY16" fmla="*/ 1115259 h 22290699"/>
                  <a:gd name="connsiteX0" fmla="*/ 0 w 10303329"/>
                  <a:gd name="connsiteY0" fmla="*/ 1115259 h 22290699"/>
                  <a:gd name="connsiteX1" fmla="*/ 1047746 w 10303329"/>
                  <a:gd name="connsiteY1" fmla="*/ 67513 h 22290699"/>
                  <a:gd name="connsiteX2" fmla="*/ 2206735 w 10303329"/>
                  <a:gd name="connsiteY2" fmla="*/ 85744 h 22290699"/>
                  <a:gd name="connsiteX3" fmla="*/ 2382149 w 10303329"/>
                  <a:gd name="connsiteY3" fmla="*/ 653915 h 22290699"/>
                  <a:gd name="connsiteX4" fmla="*/ 2775858 w 10303329"/>
                  <a:gd name="connsiteY4" fmla="*/ 900268 h 22290699"/>
                  <a:gd name="connsiteX5" fmla="*/ 7331528 w 10303329"/>
                  <a:gd name="connsiteY5" fmla="*/ 900270 h 22290699"/>
                  <a:gd name="connsiteX6" fmla="*/ 7894864 w 10303329"/>
                  <a:gd name="connsiteY6" fmla="*/ 663506 h 22290699"/>
                  <a:gd name="connsiteX7" fmla="*/ 8017329 w 10303329"/>
                  <a:gd name="connsiteY7" fmla="*/ 271620 h 22290699"/>
                  <a:gd name="connsiteX8" fmla="*/ 8123464 w 10303329"/>
                  <a:gd name="connsiteY8" fmla="*/ 108334 h 22290699"/>
                  <a:gd name="connsiteX9" fmla="*/ 9255583 w 10303329"/>
                  <a:gd name="connsiteY9" fmla="*/ 67513 h 22290699"/>
                  <a:gd name="connsiteX10" fmla="*/ 10303329 w 10303329"/>
                  <a:gd name="connsiteY10" fmla="*/ 1115259 h 22290699"/>
                  <a:gd name="connsiteX11" fmla="*/ 10303329 w 10303329"/>
                  <a:gd name="connsiteY11" fmla="*/ 21242953 h 22290699"/>
                  <a:gd name="connsiteX12" fmla="*/ 9255583 w 10303329"/>
                  <a:gd name="connsiteY12" fmla="*/ 22290699 h 22290699"/>
                  <a:gd name="connsiteX13" fmla="*/ 1047746 w 10303329"/>
                  <a:gd name="connsiteY13" fmla="*/ 22290699 h 22290699"/>
                  <a:gd name="connsiteX14" fmla="*/ 0 w 10303329"/>
                  <a:gd name="connsiteY14" fmla="*/ 21242953 h 22290699"/>
                  <a:gd name="connsiteX15" fmla="*/ 0 w 10303329"/>
                  <a:gd name="connsiteY15" fmla="*/ 1115259 h 22290699"/>
                  <a:gd name="connsiteX0" fmla="*/ 0 w 10303329"/>
                  <a:gd name="connsiteY0" fmla="*/ 1048170 h 22223610"/>
                  <a:gd name="connsiteX1" fmla="*/ 1047746 w 10303329"/>
                  <a:gd name="connsiteY1" fmla="*/ 424 h 22223610"/>
                  <a:gd name="connsiteX2" fmla="*/ 2206735 w 10303329"/>
                  <a:gd name="connsiteY2" fmla="*/ 18655 h 22223610"/>
                  <a:gd name="connsiteX3" fmla="*/ 2382149 w 10303329"/>
                  <a:gd name="connsiteY3" fmla="*/ 586826 h 22223610"/>
                  <a:gd name="connsiteX4" fmla="*/ 2775858 w 10303329"/>
                  <a:gd name="connsiteY4" fmla="*/ 833179 h 22223610"/>
                  <a:gd name="connsiteX5" fmla="*/ 7331528 w 10303329"/>
                  <a:gd name="connsiteY5" fmla="*/ 833181 h 22223610"/>
                  <a:gd name="connsiteX6" fmla="*/ 7894864 w 10303329"/>
                  <a:gd name="connsiteY6" fmla="*/ 596417 h 22223610"/>
                  <a:gd name="connsiteX7" fmla="*/ 8017329 w 10303329"/>
                  <a:gd name="connsiteY7" fmla="*/ 204531 h 22223610"/>
                  <a:gd name="connsiteX8" fmla="*/ 8123464 w 10303329"/>
                  <a:gd name="connsiteY8" fmla="*/ 41245 h 22223610"/>
                  <a:gd name="connsiteX9" fmla="*/ 9255583 w 10303329"/>
                  <a:gd name="connsiteY9" fmla="*/ 424 h 22223610"/>
                  <a:gd name="connsiteX10" fmla="*/ 10303329 w 10303329"/>
                  <a:gd name="connsiteY10" fmla="*/ 1048170 h 22223610"/>
                  <a:gd name="connsiteX11" fmla="*/ 10303329 w 10303329"/>
                  <a:gd name="connsiteY11" fmla="*/ 21175864 h 22223610"/>
                  <a:gd name="connsiteX12" fmla="*/ 9255583 w 10303329"/>
                  <a:gd name="connsiteY12" fmla="*/ 22223610 h 22223610"/>
                  <a:gd name="connsiteX13" fmla="*/ 1047746 w 10303329"/>
                  <a:gd name="connsiteY13" fmla="*/ 22223610 h 22223610"/>
                  <a:gd name="connsiteX14" fmla="*/ 0 w 10303329"/>
                  <a:gd name="connsiteY14" fmla="*/ 21175864 h 22223610"/>
                  <a:gd name="connsiteX15" fmla="*/ 0 w 10303329"/>
                  <a:gd name="connsiteY15" fmla="*/ 1048170 h 22223610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  <a:gd name="connsiteX0" fmla="*/ 0 w 10303329"/>
                  <a:gd name="connsiteY0" fmla="*/ 1048504 h 22223944"/>
                  <a:gd name="connsiteX1" fmla="*/ 1047746 w 10303329"/>
                  <a:gd name="connsiteY1" fmla="*/ 758 h 22223944"/>
                  <a:gd name="connsiteX2" fmla="*/ 2206735 w 10303329"/>
                  <a:gd name="connsiteY2" fmla="*/ 18989 h 22223944"/>
                  <a:gd name="connsiteX3" fmla="*/ 2382149 w 10303329"/>
                  <a:gd name="connsiteY3" fmla="*/ 587160 h 22223944"/>
                  <a:gd name="connsiteX4" fmla="*/ 2775858 w 10303329"/>
                  <a:gd name="connsiteY4" fmla="*/ 833513 h 22223944"/>
                  <a:gd name="connsiteX5" fmla="*/ 7331528 w 10303329"/>
                  <a:gd name="connsiteY5" fmla="*/ 833515 h 22223944"/>
                  <a:gd name="connsiteX6" fmla="*/ 7894864 w 10303329"/>
                  <a:gd name="connsiteY6" fmla="*/ 596751 h 22223944"/>
                  <a:gd name="connsiteX7" fmla="*/ 8017329 w 10303329"/>
                  <a:gd name="connsiteY7" fmla="*/ 204865 h 22223944"/>
                  <a:gd name="connsiteX8" fmla="*/ 8147957 w 10303329"/>
                  <a:gd name="connsiteY8" fmla="*/ 25250 h 22223944"/>
                  <a:gd name="connsiteX9" fmla="*/ 9255583 w 10303329"/>
                  <a:gd name="connsiteY9" fmla="*/ 758 h 22223944"/>
                  <a:gd name="connsiteX10" fmla="*/ 10303329 w 10303329"/>
                  <a:gd name="connsiteY10" fmla="*/ 1048504 h 22223944"/>
                  <a:gd name="connsiteX11" fmla="*/ 10303329 w 10303329"/>
                  <a:gd name="connsiteY11" fmla="*/ 21176198 h 22223944"/>
                  <a:gd name="connsiteX12" fmla="*/ 9255583 w 10303329"/>
                  <a:gd name="connsiteY12" fmla="*/ 22223944 h 22223944"/>
                  <a:gd name="connsiteX13" fmla="*/ 1047746 w 10303329"/>
                  <a:gd name="connsiteY13" fmla="*/ 22223944 h 22223944"/>
                  <a:gd name="connsiteX14" fmla="*/ 0 w 10303329"/>
                  <a:gd name="connsiteY14" fmla="*/ 21176198 h 22223944"/>
                  <a:gd name="connsiteX15" fmla="*/ 0 w 10303329"/>
                  <a:gd name="connsiteY15" fmla="*/ 1048504 h 2222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03329" h="22223944">
                    <a:moveTo>
                      <a:pt x="0" y="1048504"/>
                    </a:moveTo>
                    <a:cubicBezTo>
                      <a:pt x="0" y="469850"/>
                      <a:pt x="469092" y="758"/>
                      <a:pt x="1047746" y="758"/>
                    </a:cubicBezTo>
                    <a:lnTo>
                      <a:pt x="2206735" y="18989"/>
                    </a:lnTo>
                    <a:cubicBezTo>
                      <a:pt x="2341538" y="26227"/>
                      <a:pt x="2242035" y="356948"/>
                      <a:pt x="2382149" y="587160"/>
                    </a:cubicBezTo>
                    <a:cubicBezTo>
                      <a:pt x="2507943" y="745479"/>
                      <a:pt x="2650063" y="830316"/>
                      <a:pt x="2775858" y="833513"/>
                    </a:cubicBezTo>
                    <a:lnTo>
                      <a:pt x="7331528" y="833515"/>
                    </a:lnTo>
                    <a:cubicBezTo>
                      <a:pt x="7513864" y="838958"/>
                      <a:pt x="7737020" y="844400"/>
                      <a:pt x="7894864" y="596751"/>
                    </a:cubicBezTo>
                    <a:cubicBezTo>
                      <a:pt x="7984671" y="467483"/>
                      <a:pt x="8011886" y="387201"/>
                      <a:pt x="8017329" y="204865"/>
                    </a:cubicBezTo>
                    <a:cubicBezTo>
                      <a:pt x="7998279" y="128665"/>
                      <a:pt x="8031388" y="34775"/>
                      <a:pt x="8147957" y="25250"/>
                    </a:cubicBezTo>
                    <a:cubicBezTo>
                      <a:pt x="8347529" y="13004"/>
                      <a:pt x="8802465" y="-3778"/>
                      <a:pt x="9255583" y="758"/>
                    </a:cubicBezTo>
                    <a:cubicBezTo>
                      <a:pt x="9834237" y="758"/>
                      <a:pt x="10303329" y="469850"/>
                      <a:pt x="10303329" y="1048504"/>
                    </a:cubicBezTo>
                    <a:lnTo>
                      <a:pt x="10303329" y="21176198"/>
                    </a:lnTo>
                    <a:cubicBezTo>
                      <a:pt x="10303329" y="21754852"/>
                      <a:pt x="9834237" y="22223944"/>
                      <a:pt x="9255583" y="22223944"/>
                    </a:cubicBezTo>
                    <a:lnTo>
                      <a:pt x="1047746" y="22223944"/>
                    </a:lnTo>
                    <a:cubicBezTo>
                      <a:pt x="469092" y="22223944"/>
                      <a:pt x="0" y="21754852"/>
                      <a:pt x="0" y="21176198"/>
                    </a:cubicBezTo>
                    <a:lnTo>
                      <a:pt x="0" y="1048504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92B9C9-65CA-DA4B-84BF-9C5DE3C23F29}"/>
                  </a:ext>
                </a:extLst>
              </p:cNvPr>
              <p:cNvSpPr/>
              <p:nvPr/>
            </p:nvSpPr>
            <p:spPr>
              <a:xfrm>
                <a:off x="2042837" y="3992136"/>
                <a:ext cx="892098" cy="36799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5122678-3BF0-834C-81FA-9F49A6F15651}"/>
                  </a:ext>
                </a:extLst>
              </p:cNvPr>
              <p:cNvSpPr/>
              <p:nvPr/>
            </p:nvSpPr>
            <p:spPr>
              <a:xfrm>
                <a:off x="1929161" y="2141034"/>
                <a:ext cx="1148576" cy="1393903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9FEB503-27CD-9941-8050-2451C2B651C8}"/>
                  </a:ext>
                </a:extLst>
              </p:cNvPr>
              <p:cNvSpPr/>
              <p:nvPr/>
            </p:nvSpPr>
            <p:spPr>
              <a:xfrm>
                <a:off x="2379670" y="2404872"/>
                <a:ext cx="215219" cy="215219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3E5B6A1-8CB4-D346-8DAE-ED027A749596}"/>
                  </a:ext>
                </a:extLst>
              </p:cNvPr>
              <p:cNvCxnSpPr>
                <a:stCxn id="21" idx="4"/>
              </p:cNvCxnSpPr>
              <p:nvPr/>
            </p:nvCxnSpPr>
            <p:spPr>
              <a:xfrm flipH="1">
                <a:off x="2487279" y="2620091"/>
                <a:ext cx="1" cy="369997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655C228-A9CF-CA4E-8CF1-704A409905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7279" y="2990088"/>
                <a:ext cx="185501" cy="215219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B60CF98-6E20-3744-84FF-9E2A157F0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07020" y="2990088"/>
                <a:ext cx="180258" cy="24265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CC11B88-86B0-914D-892A-FDFDF91F2E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09015" y="2667825"/>
                <a:ext cx="272961" cy="15965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3B18E12-FB24-B449-829D-01DE232D5A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1976" y="2661475"/>
                <a:ext cx="279854" cy="170163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2A553BE-EAB0-084C-955C-F97606D5283C}"/>
                </a:ext>
              </a:extLst>
            </p:cNvPr>
            <p:cNvGrpSpPr/>
            <p:nvPr/>
          </p:nvGrpSpPr>
          <p:grpSpPr>
            <a:xfrm>
              <a:off x="9109085" y="5596545"/>
              <a:ext cx="1711182" cy="797692"/>
              <a:chOff x="679128" y="2845525"/>
              <a:chExt cx="2963334" cy="1381400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8334E902-F6C1-0C4F-AD42-FB4FB26D0D9D}"/>
                  </a:ext>
                </a:extLst>
              </p:cNvPr>
              <p:cNvSpPr/>
              <p:nvPr/>
            </p:nvSpPr>
            <p:spPr>
              <a:xfrm>
                <a:off x="679128" y="2845525"/>
                <a:ext cx="2963334" cy="1381400"/>
              </a:xfrm>
              <a:prstGeom prst="roundRect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374520A-3814-7742-9C8D-270A2C63E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6197" y="2886492"/>
                <a:ext cx="2319867" cy="1217930"/>
              </a:xfrm>
              <a:prstGeom prst="rect">
                <a:avLst/>
              </a:prstGeom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F167BDF-94C8-F142-ADF0-A4855C906140}"/>
                </a:ext>
              </a:extLst>
            </p:cNvPr>
            <p:cNvCxnSpPr>
              <a:cxnSpLocks/>
            </p:cNvCxnSpPr>
            <p:nvPr/>
          </p:nvCxnSpPr>
          <p:spPr>
            <a:xfrm>
              <a:off x="9953498" y="4697773"/>
              <a:ext cx="0" cy="822789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9D832B4-8C6B-1349-9607-32F7E2D8CE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6145" y="2916501"/>
              <a:ext cx="1" cy="711609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5B13202-D76B-E74A-892F-EE05B64A5AA8}"/>
                </a:ext>
              </a:extLst>
            </p:cNvPr>
            <p:cNvSpPr/>
            <p:nvPr/>
          </p:nvSpPr>
          <p:spPr>
            <a:xfrm>
              <a:off x="9085384" y="3690383"/>
              <a:ext cx="1647914" cy="910748"/>
            </a:xfrm>
            <a:prstGeom prst="round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accent5">
                    <a:lumMod val="75000"/>
                  </a:schemeClr>
                </a:solidFill>
                <a:latin typeface="Avenir Black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  <a:latin typeface="Avenir Black" panose="02000503020000020003" pitchFamily="2" charset="0"/>
                </a:rPr>
                <a:t>Analytics</a:t>
              </a:r>
            </a:p>
            <a:p>
              <a:pPr algn="ctr"/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  <a:latin typeface="Avenir Black" panose="02000503020000020003" pitchFamily="2" charset="0"/>
                </a:rPr>
                <a:t>Abstraction</a:t>
              </a:r>
            </a:p>
            <a:p>
              <a:pPr algn="ctr"/>
              <a:endParaRPr lang="en-US" sz="1400" b="1" dirty="0">
                <a:solidFill>
                  <a:schemeClr val="accent5">
                    <a:lumMod val="75000"/>
                  </a:schemeClr>
                </a:solidFill>
                <a:latin typeface="Avenir Black" panose="02000503020000020003" pitchFamily="2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A7C5BA-0144-D946-8385-3A3644602C05}"/>
              </a:ext>
            </a:extLst>
          </p:cNvPr>
          <p:cNvCxnSpPr/>
          <p:nvPr/>
        </p:nvCxnSpPr>
        <p:spPr>
          <a:xfrm flipV="1">
            <a:off x="10235403" y="1762108"/>
            <a:ext cx="542525" cy="688698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D7E2AAA-F506-714C-84E4-277835388344}"/>
              </a:ext>
            </a:extLst>
          </p:cNvPr>
          <p:cNvSpPr txBox="1"/>
          <p:nvPr/>
        </p:nvSpPr>
        <p:spPr>
          <a:xfrm>
            <a:off x="10757776" y="1270841"/>
            <a:ext cx="13773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50000"/>
                  </a:schemeClr>
                </a:solidFill>
                <a:latin typeface="Avenir Roman" panose="02000503020000020003" pitchFamily="2" charset="0"/>
              </a:rPr>
              <a:t>Interposed</a:t>
            </a:r>
          </a:p>
          <a:p>
            <a:pPr algn="ctr"/>
            <a:r>
              <a:rPr lang="en-US">
                <a:solidFill>
                  <a:schemeClr val="accent4">
                    <a:lumMod val="50000"/>
                  </a:schemeClr>
                </a:solidFill>
                <a:latin typeface="Avenir Roman" panose="02000503020000020003" pitchFamily="2" charset="0"/>
              </a:rPr>
              <a:t>delegator</a:t>
            </a:r>
          </a:p>
        </p:txBody>
      </p:sp>
    </p:spTree>
    <p:extLst>
      <p:ext uri="{BB962C8B-B14F-4D97-AF65-F5344CB8AC3E}">
        <p14:creationId xmlns:p14="http://schemas.microsoft.com/office/powerpoint/2010/main" val="24996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  <p:bldP spid="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BEC6A9-153B-9C48-BF71-FD02CEE8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113E31D-E2AB-40D1-8B51-AFA5AFEF393A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2C80F-342D-944E-868A-C0A093CE1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0" y="-256072"/>
            <a:ext cx="12407900" cy="827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8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482FD-7F32-F24E-884A-38F7C677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B70993-0148-0B46-9983-C71122663C5C}"/>
              </a:ext>
            </a:extLst>
          </p:cNvPr>
          <p:cNvSpPr txBox="1">
            <a:spLocks/>
          </p:cNvSpPr>
          <p:nvPr/>
        </p:nvSpPr>
        <p:spPr>
          <a:xfrm>
            <a:off x="-3818246" y="-1140117"/>
            <a:ext cx="3818246" cy="880658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The Nine Dependency Puzzles</a:t>
            </a:r>
            <a:endParaRPr lang="en-US" sz="4500" b="1" dirty="0">
              <a:solidFill>
                <a:schemeClr val="accent4"/>
              </a:solidFill>
              <a:latin typeface="Avenir Book" panose="02000503020000020003" pitchFamily="2" charset="0"/>
              <a:cs typeface="Arial Rounded MT Bold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0CCBCB-097E-F14E-B7EC-A54D77507ECB}"/>
              </a:ext>
            </a:extLst>
          </p:cNvPr>
          <p:cNvGrpSpPr/>
          <p:nvPr/>
        </p:nvGrpSpPr>
        <p:grpSpPr>
          <a:xfrm>
            <a:off x="933721" y="271315"/>
            <a:ext cx="9453702" cy="6308808"/>
            <a:chOff x="933721" y="271315"/>
            <a:chExt cx="9453702" cy="630880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42E1BCD-CF7B-984A-ADF1-3F5ADCDB8161}"/>
                </a:ext>
              </a:extLst>
            </p:cNvPr>
            <p:cNvSpPr/>
            <p:nvPr/>
          </p:nvSpPr>
          <p:spPr>
            <a:xfrm>
              <a:off x="2941596" y="271315"/>
              <a:ext cx="6308808" cy="630880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1D09ED-5D4B-B74A-A502-937A7B931F08}"/>
                </a:ext>
              </a:extLst>
            </p:cNvPr>
            <p:cNvSpPr txBox="1"/>
            <p:nvPr/>
          </p:nvSpPr>
          <p:spPr>
            <a:xfrm>
              <a:off x="1916109" y="1630460"/>
              <a:ext cx="106471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Majority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D2434A-54A1-9848-BDF8-FDBAB4AB1B77}"/>
                </a:ext>
              </a:extLst>
            </p:cNvPr>
            <p:cNvSpPr txBox="1"/>
            <p:nvPr/>
          </p:nvSpPr>
          <p:spPr>
            <a:xfrm>
              <a:off x="8264210" y="619733"/>
              <a:ext cx="179247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Shared Format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C0863A-1AA5-1547-8B7D-DF08BA20F7FF}"/>
                </a:ext>
              </a:extLst>
            </p:cNvPr>
            <p:cNvSpPr txBox="1"/>
            <p:nvPr/>
          </p:nvSpPr>
          <p:spPr>
            <a:xfrm>
              <a:off x="9479199" y="4245392"/>
              <a:ext cx="80342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Crash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4DEA58-F33F-8A40-B9BE-EA428C7D27EE}"/>
                </a:ext>
              </a:extLst>
            </p:cNvPr>
            <p:cNvSpPr txBox="1"/>
            <p:nvPr/>
          </p:nvSpPr>
          <p:spPr>
            <a:xfrm>
              <a:off x="9515068" y="2478500"/>
              <a:ext cx="87235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Frame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2A4A81-098C-4B4C-9339-CFB54F0AD9AB}"/>
                </a:ext>
              </a:extLst>
            </p:cNvPr>
            <p:cNvSpPr txBox="1"/>
            <p:nvPr/>
          </p:nvSpPr>
          <p:spPr>
            <a:xfrm>
              <a:off x="8114640" y="6052682"/>
              <a:ext cx="10727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Fallback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DBCFBB-1B7F-8042-B216-1E5C5792F4E3}"/>
                </a:ext>
              </a:extLst>
            </p:cNvPr>
            <p:cNvSpPr txBox="1"/>
            <p:nvPr/>
          </p:nvSpPr>
          <p:spPr>
            <a:xfrm>
              <a:off x="2643568" y="6058026"/>
              <a:ext cx="133927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Indirection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305AE0-0C98-EC47-B083-AFE112C178B0}"/>
                </a:ext>
              </a:extLst>
            </p:cNvPr>
            <p:cNvSpPr txBox="1"/>
            <p:nvPr/>
          </p:nvSpPr>
          <p:spPr>
            <a:xfrm>
              <a:off x="1678861" y="4810669"/>
              <a:ext cx="126829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Book" panose="02000503020000020003" pitchFamily="2" charset="0"/>
                </a:rPr>
                <a:t>Self-Cycle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36597-D22F-FB41-BC91-96ED75D174BC}"/>
                </a:ext>
              </a:extLst>
            </p:cNvPr>
            <p:cNvSpPr txBox="1"/>
            <p:nvPr/>
          </p:nvSpPr>
          <p:spPr>
            <a:xfrm>
              <a:off x="933721" y="3397036"/>
              <a:ext cx="163365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Higher-Order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0BC101-9C33-B846-9681-3FE014B3B5CC}"/>
                </a:ext>
              </a:extLst>
            </p:cNvPr>
            <p:cNvSpPr txBox="1"/>
            <p:nvPr/>
          </p:nvSpPr>
          <p:spPr>
            <a:xfrm>
              <a:off x="2791255" y="346081"/>
              <a:ext cx="139012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Framework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26E4802C-800C-D148-8AE2-88845C4BEAEF}"/>
              </a:ext>
            </a:extLst>
          </p:cNvPr>
          <p:cNvSpPr txBox="1">
            <a:spLocks/>
          </p:cNvSpPr>
          <p:nvPr/>
        </p:nvSpPr>
        <p:spPr>
          <a:xfrm>
            <a:off x="5704067" y="2064904"/>
            <a:ext cx="823343" cy="1352002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163C1-2A30-EC49-B4D1-BF849A069B72}"/>
              </a:ext>
            </a:extLst>
          </p:cNvPr>
          <p:cNvSpPr txBox="1"/>
          <p:nvPr/>
        </p:nvSpPr>
        <p:spPr>
          <a:xfrm>
            <a:off x="4214734" y="3201339"/>
            <a:ext cx="3802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4"/>
                </a:solidFill>
                <a:latin typeface="Avenir Book" panose="02000503020000020003" pitchFamily="2" charset="0"/>
                <a:cs typeface="Arial Rounded MT Bold"/>
              </a:rPr>
              <a:t>Dependency Puzzles</a:t>
            </a:r>
            <a:endParaRPr lang="en-US" sz="4000" dirty="0">
              <a:solidFill>
                <a:schemeClr val="accent4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03B6DEF-499B-0440-96A7-2EA77AD20F57}"/>
              </a:ext>
            </a:extLst>
          </p:cNvPr>
          <p:cNvSpPr/>
          <p:nvPr/>
        </p:nvSpPr>
        <p:spPr>
          <a:xfrm>
            <a:off x="7447342" y="3444441"/>
            <a:ext cx="1680894" cy="127008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5CDF9241-3BA3-084A-9B49-E0488551A4AF}"/>
              </a:ext>
            </a:extLst>
          </p:cNvPr>
          <p:cNvSpPr/>
          <p:nvPr/>
        </p:nvSpPr>
        <p:spPr>
          <a:xfrm>
            <a:off x="5926794" y="4869055"/>
            <a:ext cx="2360995" cy="1498989"/>
          </a:xfrm>
          <a:custGeom>
            <a:avLst/>
            <a:gdLst>
              <a:gd name="connsiteX0" fmla="*/ 2360995 w 2360995"/>
              <a:gd name="connsiteY0" fmla="*/ 301461 h 1498989"/>
              <a:gd name="connsiteX1" fmla="*/ 1903795 w 2360995"/>
              <a:gd name="connsiteY1" fmla="*/ 1032981 h 1498989"/>
              <a:gd name="connsiteX2" fmla="*/ 806515 w 2360995"/>
              <a:gd name="connsiteY2" fmla="*/ 1498494 h 1498989"/>
              <a:gd name="connsiteX3" fmla="*/ 181 w 2360995"/>
              <a:gd name="connsiteY3" fmla="*/ 949854 h 1498989"/>
              <a:gd name="connsiteX4" fmla="*/ 873017 w 2360995"/>
              <a:gd name="connsiteY4" fmla="*/ 60392 h 1498989"/>
              <a:gd name="connsiteX5" fmla="*/ 1920421 w 2360995"/>
              <a:gd name="connsiteY5" fmla="*/ 151832 h 149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0995" h="1498989">
                <a:moveTo>
                  <a:pt x="2360995" y="301461"/>
                </a:moveTo>
                <a:cubicBezTo>
                  <a:pt x="2261935" y="567468"/>
                  <a:pt x="2162875" y="833475"/>
                  <a:pt x="1903795" y="1032981"/>
                </a:cubicBezTo>
                <a:cubicBezTo>
                  <a:pt x="1644715" y="1232487"/>
                  <a:pt x="1123784" y="1512348"/>
                  <a:pt x="806515" y="1498494"/>
                </a:cubicBezTo>
                <a:cubicBezTo>
                  <a:pt x="489246" y="1484640"/>
                  <a:pt x="-10903" y="1189538"/>
                  <a:pt x="181" y="949854"/>
                </a:cubicBezTo>
                <a:cubicBezTo>
                  <a:pt x="11265" y="710170"/>
                  <a:pt x="552977" y="193396"/>
                  <a:pt x="873017" y="60392"/>
                </a:cubicBezTo>
                <a:cubicBezTo>
                  <a:pt x="1193057" y="-72612"/>
                  <a:pt x="1556739" y="39610"/>
                  <a:pt x="1920421" y="151832"/>
                </a:cubicBezTo>
              </a:path>
            </a:pathLst>
          </a:custGeom>
          <a:solidFill>
            <a:srgbClr val="5FB9D2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5979"/>
      </p:ext>
    </p:extLst>
  </p:cSld>
  <p:clrMapOvr>
    <a:masterClrMapping/>
  </p:clrMapOvr>
</p:sld>
</file>

<file path=ppt/theme/theme1.xml><?xml version="1.0" encoding="utf-8"?>
<a:theme xmlns:a="http://schemas.openxmlformats.org/drawingml/2006/main" name="James-Koppel-dark">
  <a:themeElements>
    <a:clrScheme name="JamesKoppel">
      <a:dk1>
        <a:srgbClr val="545966"/>
      </a:dk1>
      <a:lt1>
        <a:sysClr val="window" lastClr="FFFFFF"/>
      </a:lt1>
      <a:dk2>
        <a:srgbClr val="95A8AD"/>
      </a:dk2>
      <a:lt2>
        <a:srgbClr val="EEECE1"/>
      </a:lt2>
      <a:accent1>
        <a:srgbClr val="5236C6"/>
      </a:accent1>
      <a:accent2>
        <a:srgbClr val="48DFCC"/>
      </a:accent2>
      <a:accent3>
        <a:srgbClr val="256F84"/>
      </a:accent3>
      <a:accent4>
        <a:srgbClr val="313743"/>
      </a:accent4>
      <a:accent5>
        <a:srgbClr val="3D414A"/>
      </a:accent5>
      <a:accent6>
        <a:srgbClr val="BFC8CB"/>
      </a:accent6>
      <a:hlink>
        <a:srgbClr val="5236C6"/>
      </a:hlink>
      <a:folHlink>
        <a:srgbClr val="48DF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Custom 1">
      <a:dk1>
        <a:srgbClr val="182033"/>
      </a:dk1>
      <a:lt1>
        <a:srgbClr val="A3A3A3"/>
      </a:lt1>
      <a:dk2>
        <a:srgbClr val="0A288C"/>
      </a:dk2>
      <a:lt2>
        <a:srgbClr val="0F30BC"/>
      </a:lt2>
      <a:accent1>
        <a:srgbClr val="5236C6"/>
      </a:accent1>
      <a:accent2>
        <a:srgbClr val="48DFCC"/>
      </a:accent2>
      <a:accent3>
        <a:srgbClr val="256F84"/>
      </a:accent3>
      <a:accent4>
        <a:srgbClr val="313743"/>
      </a:accent4>
      <a:accent5>
        <a:srgbClr val="3D414A"/>
      </a:accent5>
      <a:accent6>
        <a:srgbClr val="BFC8CB"/>
      </a:accent6>
      <a:hlink>
        <a:srgbClr val="5236C6"/>
      </a:hlink>
      <a:folHlink>
        <a:srgbClr val="48DF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JamesKoppel">
      <a:dk1>
        <a:srgbClr val="545966"/>
      </a:dk1>
      <a:lt1>
        <a:sysClr val="window" lastClr="FFFFFF"/>
      </a:lt1>
      <a:dk2>
        <a:srgbClr val="95A8AD"/>
      </a:dk2>
      <a:lt2>
        <a:srgbClr val="EEECE1"/>
      </a:lt2>
      <a:accent1>
        <a:srgbClr val="5236C6"/>
      </a:accent1>
      <a:accent2>
        <a:srgbClr val="48DFCC"/>
      </a:accent2>
      <a:accent3>
        <a:srgbClr val="256F84"/>
      </a:accent3>
      <a:accent4>
        <a:srgbClr val="313743"/>
      </a:accent4>
      <a:accent5>
        <a:srgbClr val="3D414A"/>
      </a:accent5>
      <a:accent6>
        <a:srgbClr val="BFC8CB"/>
      </a:accent6>
      <a:hlink>
        <a:srgbClr val="5236C6"/>
      </a:hlink>
      <a:folHlink>
        <a:srgbClr val="48DF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James-Koppel-dark.thmx</Template>
  <TotalTime>23567</TotalTime>
  <Words>3681</Words>
  <Application>Microsoft Macintosh PowerPoint</Application>
  <PresentationFormat>Widescreen</PresentationFormat>
  <Paragraphs>869</Paragraphs>
  <Slides>56</Slides>
  <Notes>56</Notes>
  <HiddenSlides>7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Arial</vt:lpstr>
      <vt:lpstr>Arial Rounded MT Bold</vt:lpstr>
      <vt:lpstr>Avenir Black</vt:lpstr>
      <vt:lpstr>Avenir Book</vt:lpstr>
      <vt:lpstr>Avenir Light</vt:lpstr>
      <vt:lpstr>Avenir Medium</vt:lpstr>
      <vt:lpstr>Avenir Roman</vt:lpstr>
      <vt:lpstr>Calibri</vt:lpstr>
      <vt:lpstr>Calibri Light</vt:lpstr>
      <vt:lpstr>CMU Serif Roman</vt:lpstr>
      <vt:lpstr>Lato Regular</vt:lpstr>
      <vt:lpstr>Mangal</vt:lpstr>
      <vt:lpstr>Monaco</vt:lpstr>
      <vt:lpstr>James-Koppel-dark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Gist of ALL(*)</dc:title>
  <dc:creator>Microsoft Office User</dc:creator>
  <cp:lastModifiedBy>Microsoft Office User</cp:lastModifiedBy>
  <cp:revision>1702</cp:revision>
  <dcterms:created xsi:type="dcterms:W3CDTF">2018-05-08T15:29:01Z</dcterms:created>
  <dcterms:modified xsi:type="dcterms:W3CDTF">2020-11-06T23:55:52Z</dcterms:modified>
</cp:coreProperties>
</file>