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1" r:id="rId4"/>
    <p:sldId id="260" r:id="rId5"/>
    <p:sldId id="262" r:id="rId6"/>
    <p:sldId id="268" r:id="rId7"/>
    <p:sldId id="258" r:id="rId8"/>
    <p:sldId id="263" r:id="rId9"/>
    <p:sldId id="259" r:id="rId10"/>
    <p:sldId id="264" r:id="rId11"/>
    <p:sldId id="269" r:id="rId12"/>
    <p:sldId id="266" r:id="rId13"/>
    <p:sldId id="265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730" autoAdjust="0"/>
  </p:normalViewPr>
  <p:slideViewPr>
    <p:cSldViewPr snapToGrid="0" snapToObjects="1">
      <p:cViewPr>
        <p:scale>
          <a:sx n="100" d="100"/>
          <a:sy n="100" d="100"/>
        </p:scale>
        <p:origin x="-172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3F829-2455-9F4A-809E-6F5ECCC5569C}" type="datetimeFigureOut">
              <a:rPr lang="en-US" smtClean="0"/>
              <a:t>7/24/16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563D4-A0E2-194C-BD78-48EECE601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7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Better</a:t>
            </a:r>
            <a:r>
              <a:rPr lang="en-US" baseline="0" dirty="0" smtClean="0"/>
              <a:t> title?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Code as Semantics?</a:t>
            </a:r>
          </a:p>
          <a:p>
            <a:endParaRPr lang="en-US" dirty="0" smtClean="0"/>
          </a:p>
          <a:p>
            <a:r>
              <a:rPr lang="en-US" dirty="0" smtClean="0"/>
              <a:t>Multi-modular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refinable</a:t>
            </a:r>
            <a:r>
              <a:rPr lang="en-US" baseline="0" dirty="0" smtClean="0"/>
              <a:t> semantics?</a:t>
            </a:r>
          </a:p>
          <a:p>
            <a:endParaRPr lang="en-US" dirty="0" smtClean="0"/>
          </a:p>
          <a:p>
            <a:r>
              <a:rPr lang="en-US" dirty="0" smtClean="0"/>
              <a:t>Monad trick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Must show what that ugly code would</a:t>
            </a:r>
            <a:r>
              <a:rPr lang="en-US" baseline="0" dirty="0" smtClean="0"/>
              <a:t> look like</a:t>
            </a:r>
          </a:p>
          <a:p>
            <a:endParaRPr lang="en-US" baseline="0" dirty="0" smtClean="0"/>
          </a:p>
          <a:p>
            <a:r>
              <a:rPr lang="en-US" baseline="0" dirty="0" smtClean="0"/>
              <a:t>Slide 6 is code; want more like that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9563D4-A0E2-194C-BD78-48EECE601E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40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Put </a:t>
            </a:r>
            <a:r>
              <a:rPr lang="en-US" dirty="0" err="1" smtClean="0"/>
              <a:t>Jimple</a:t>
            </a:r>
            <a:r>
              <a:rPr lang="en-US" dirty="0" smtClean="0"/>
              <a:t> being matched</a:t>
            </a:r>
            <a:r>
              <a:rPr lang="en-US" baseline="0" dirty="0" smtClean="0"/>
              <a:t> on slide – or at least say what it 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9563D4-A0E2-194C-BD78-48EECE601E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59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“It’s not clear what the arrows mean”</a:t>
            </a:r>
          </a:p>
          <a:p>
            <a:endParaRPr lang="en-US" dirty="0" smtClean="0"/>
          </a:p>
          <a:p>
            <a:r>
              <a:rPr lang="en-US" dirty="0" smtClean="0"/>
              <a:t>“It’s not</a:t>
            </a:r>
            <a:r>
              <a:rPr lang="en-US" baseline="0" dirty="0" smtClean="0"/>
              <a:t> clear how you know”</a:t>
            </a:r>
          </a:p>
          <a:p>
            <a:endParaRPr lang="en-US" baseline="0" dirty="0" smtClean="0"/>
          </a:p>
          <a:p>
            <a:r>
              <a:rPr lang="en-US" baseline="0" dirty="0" smtClean="0"/>
              <a:t>“It’s not clear why constructor has to take this as a </a:t>
            </a:r>
            <a:r>
              <a:rPr lang="en-US" baseline="0" dirty="0" err="1" smtClean="0"/>
              <a:t>param</a:t>
            </a:r>
            <a:r>
              <a:rPr lang="en-US" baseline="0" dirty="0" smtClean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9563D4-A0E2-194C-BD78-48EECE601E6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5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Needs</a:t>
            </a:r>
            <a:r>
              <a:rPr lang="en-US" baseline="0" dirty="0" smtClean="0"/>
              <a:t> a better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9563D4-A0E2-194C-BD78-48EECE601E6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06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 BAD SLIDE PLEASE HELP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9563D4-A0E2-194C-BD78-48EECE601E6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22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5F8D-8054-2B43-8154-B39A2BB06E50}" type="datetimeFigureOut">
              <a:rPr lang="en-US" smtClean="0"/>
              <a:t>7/24/16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38F9-82C5-2743-9E93-5F1345838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43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5F8D-8054-2B43-8154-B39A2BB06E50}" type="datetimeFigureOut">
              <a:rPr lang="en-US" smtClean="0"/>
              <a:t>7/24/16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38F9-82C5-2743-9E93-5F1345838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3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5F8D-8054-2B43-8154-B39A2BB06E50}" type="datetimeFigureOut">
              <a:rPr lang="en-US" smtClean="0"/>
              <a:t>7/24/16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38F9-82C5-2743-9E93-5F1345838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93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5F8D-8054-2B43-8154-B39A2BB06E50}" type="datetimeFigureOut">
              <a:rPr lang="en-US" smtClean="0"/>
              <a:t>7/24/16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38F9-82C5-2743-9E93-5F1345838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8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5F8D-8054-2B43-8154-B39A2BB06E50}" type="datetimeFigureOut">
              <a:rPr lang="en-US" smtClean="0"/>
              <a:t>7/24/16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38F9-82C5-2743-9E93-5F1345838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594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5F8D-8054-2B43-8154-B39A2BB06E50}" type="datetimeFigureOut">
              <a:rPr lang="en-US" smtClean="0"/>
              <a:t>7/24/16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38F9-82C5-2743-9E93-5F1345838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5F8D-8054-2B43-8154-B39A2BB06E50}" type="datetimeFigureOut">
              <a:rPr lang="en-US" smtClean="0"/>
              <a:t>7/24/16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38F9-82C5-2743-9E93-5F1345838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5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5F8D-8054-2B43-8154-B39A2BB06E50}" type="datetimeFigureOut">
              <a:rPr lang="en-US" smtClean="0"/>
              <a:t>7/24/16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38F9-82C5-2743-9E93-5F1345838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56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5F8D-8054-2B43-8154-B39A2BB06E50}" type="datetimeFigureOut">
              <a:rPr lang="en-US" smtClean="0"/>
              <a:t>7/24/16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38F9-82C5-2743-9E93-5F1345838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676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5F8D-8054-2B43-8154-B39A2BB06E50}" type="datetimeFigureOut">
              <a:rPr lang="en-US" smtClean="0"/>
              <a:t>7/24/16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38F9-82C5-2743-9E93-5F1345838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83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5F8D-8054-2B43-8154-B39A2BB06E50}" type="datetimeFigureOut">
              <a:rPr lang="en-US" smtClean="0"/>
              <a:t>7/24/16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38F9-82C5-2743-9E93-5F1345838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69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D5F8D-8054-2B43-8154-B39A2BB06E50}" type="datetimeFigureOut">
              <a:rPr lang="en-US" smtClean="0"/>
              <a:t>7/24/16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38F9-82C5-2743-9E93-5F1345838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4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Ridiculously Generic Program Analysis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 smtClean="0"/>
              <a:t>James Koppel, 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014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Generalized representation 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8056" y="2933331"/>
            <a:ext cx="3252611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Monaco"/>
                <a:cs typeface="Monaco"/>
              </a:rPr>
              <a:t>p</a:t>
            </a: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ublic class </a:t>
            </a:r>
            <a:r>
              <a:rPr lang="en-US" sz="1600" dirty="0" err="1" smtClean="0">
                <a:latin typeface="Monaco"/>
                <a:cs typeface="Monaco"/>
              </a:rPr>
              <a:t>BinOp</a:t>
            </a:r>
            <a:endParaRPr lang="en-US" sz="1600" dirty="0">
              <a:latin typeface="Monaco"/>
              <a:cs typeface="Monaco"/>
            </a:endParaRPr>
          </a:p>
          <a:p>
            <a:r>
              <a:rPr lang="en-US" sz="1600" dirty="0" smtClean="0">
                <a:latin typeface="Monaco"/>
                <a:cs typeface="Monaco"/>
              </a:rPr>
              <a:t>   </a:t>
            </a: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extends</a:t>
            </a:r>
            <a:r>
              <a:rPr lang="en-US" sz="1600" dirty="0" smtClean="0">
                <a:latin typeface="Monaco"/>
                <a:cs typeface="Monaco"/>
              </a:rPr>
              <a:t> </a:t>
            </a:r>
            <a:r>
              <a:rPr lang="en-US" sz="1600" dirty="0" err="1" smtClean="0">
                <a:latin typeface="Monaco"/>
                <a:cs typeface="Monaco"/>
              </a:rPr>
              <a:t>ConcreteExp</a:t>
            </a:r>
            <a:r>
              <a:rPr lang="en-US" sz="1600" dirty="0" smtClean="0">
                <a:latin typeface="Monaco"/>
                <a:cs typeface="Monaco"/>
              </a:rPr>
              <a:t> {</a:t>
            </a:r>
          </a:p>
          <a:p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smtClean="0">
                <a:latin typeface="Monaco"/>
                <a:cs typeface="Monaco"/>
              </a:rPr>
              <a:t> private </a:t>
            </a:r>
            <a:r>
              <a:rPr lang="en-US" sz="1600" dirty="0" err="1" smtClean="0">
                <a:latin typeface="Monaco"/>
                <a:cs typeface="Monaco"/>
              </a:rPr>
              <a:t>Exp</a:t>
            </a:r>
            <a:r>
              <a:rPr lang="en-US" sz="1600" dirty="0" smtClean="0">
                <a:latin typeface="Monaco"/>
                <a:cs typeface="Monaco"/>
              </a:rPr>
              <a:t> lhs;</a:t>
            </a:r>
          </a:p>
          <a:p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smtClean="0">
                <a:latin typeface="Monaco"/>
                <a:cs typeface="Monaco"/>
              </a:rPr>
              <a:t> private </a:t>
            </a:r>
            <a:r>
              <a:rPr lang="en-US" sz="1600" dirty="0" err="1" smtClean="0">
                <a:latin typeface="Monaco"/>
                <a:cs typeface="Monaco"/>
              </a:rPr>
              <a:t>Exp</a:t>
            </a:r>
            <a:r>
              <a:rPr lang="en-US" sz="1600" dirty="0" smtClean="0">
                <a:latin typeface="Monaco"/>
                <a:cs typeface="Monaco"/>
              </a:rPr>
              <a:t> </a:t>
            </a:r>
            <a:r>
              <a:rPr lang="en-US" sz="1600" dirty="0" err="1" smtClean="0">
                <a:latin typeface="Monaco"/>
                <a:cs typeface="Monaco"/>
              </a:rPr>
              <a:t>rhs</a:t>
            </a:r>
            <a:r>
              <a:rPr lang="en-US" sz="1600" dirty="0" smtClean="0">
                <a:latin typeface="Monaco"/>
                <a:cs typeface="Monaco"/>
              </a:rPr>
              <a:t>;</a:t>
            </a:r>
          </a:p>
          <a:p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smtClean="0">
                <a:latin typeface="Monaco"/>
                <a:cs typeface="Monaco"/>
              </a:rPr>
              <a:t> …</a:t>
            </a:r>
          </a:p>
          <a:p>
            <a:r>
              <a:rPr lang="en-US" sz="1600" dirty="0" smtClean="0">
                <a:latin typeface="Monaco"/>
                <a:cs typeface="Monaco"/>
              </a:rPr>
              <a:t>}</a:t>
            </a:r>
            <a:endParaRPr lang="en-US" sz="1600" dirty="0">
              <a:latin typeface="Monaco"/>
              <a:cs typeface="Monaco"/>
            </a:endParaRPr>
          </a:p>
        </p:txBody>
      </p:sp>
      <p:sp>
        <p:nvSpPr>
          <p:cNvPr id="6" name="Oval 5"/>
          <p:cNvSpPr/>
          <p:nvPr/>
        </p:nvSpPr>
        <p:spPr>
          <a:xfrm>
            <a:off x="5938555" y="2131998"/>
            <a:ext cx="653013" cy="622997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00000"/>
                </a:solidFill>
                <a:latin typeface="Monaco"/>
                <a:cs typeface="Monaco"/>
              </a:rPr>
              <a:t>x</a:t>
            </a:r>
          </a:p>
        </p:txBody>
      </p:sp>
      <p:cxnSp>
        <p:nvCxnSpPr>
          <p:cNvPr id="14" name="Straight Connector 13"/>
          <p:cNvCxnSpPr>
            <a:stCxn id="6" idx="7"/>
            <a:endCxn id="52" idx="3"/>
          </p:cNvCxnSpPr>
          <p:nvPr/>
        </p:nvCxnSpPr>
        <p:spPr>
          <a:xfrm flipV="1">
            <a:off x="6495936" y="1816365"/>
            <a:ext cx="359239" cy="406869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7" idx="1"/>
            <a:endCxn id="52" idx="5"/>
          </p:cNvCxnSpPr>
          <p:nvPr/>
        </p:nvCxnSpPr>
        <p:spPr>
          <a:xfrm flipH="1" flipV="1">
            <a:off x="7316924" y="1816365"/>
            <a:ext cx="416335" cy="39677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0" idx="7"/>
            <a:endCxn id="47" idx="3"/>
          </p:cNvCxnSpPr>
          <p:nvPr/>
        </p:nvCxnSpPr>
        <p:spPr>
          <a:xfrm flipV="1">
            <a:off x="7375429" y="2653663"/>
            <a:ext cx="357830" cy="47673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51" idx="1"/>
            <a:endCxn id="47" idx="5"/>
          </p:cNvCxnSpPr>
          <p:nvPr/>
        </p:nvCxnSpPr>
        <p:spPr>
          <a:xfrm flipH="1" flipV="1">
            <a:off x="8195008" y="2653663"/>
            <a:ext cx="343947" cy="47673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804789" y="5397501"/>
            <a:ext cx="1217900" cy="6148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00"/>
                </a:solidFill>
              </a:rPr>
              <a:t>t</a:t>
            </a:r>
            <a:r>
              <a:rPr lang="en-US" dirty="0" smtClean="0">
                <a:solidFill>
                  <a:srgbClr val="000000"/>
                </a:solidFill>
              </a:rPr>
              <a:t>1 := y *z</a:t>
            </a:r>
          </a:p>
          <a:p>
            <a:r>
              <a:rPr lang="en-US" dirty="0">
                <a:solidFill>
                  <a:srgbClr val="000000"/>
                </a:solidFill>
              </a:rPr>
              <a:t>t</a:t>
            </a:r>
            <a:r>
              <a:rPr lang="en-US" dirty="0" smtClean="0">
                <a:solidFill>
                  <a:srgbClr val="000000"/>
                </a:solidFill>
              </a:rPr>
              <a:t>2 :=  x + t1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942543" y="4652472"/>
            <a:ext cx="942392" cy="53274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818048" y="6249055"/>
            <a:ext cx="942392" cy="53274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29" name="Straight Arrow Connector 28"/>
          <p:cNvCxnSpPr>
            <a:stCxn id="25" idx="2"/>
            <a:endCxn id="24" idx="0"/>
          </p:cNvCxnSpPr>
          <p:nvPr/>
        </p:nvCxnSpPr>
        <p:spPr>
          <a:xfrm>
            <a:off x="6413739" y="5185221"/>
            <a:ext cx="0" cy="21228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4" idx="2"/>
            <a:endCxn id="27" idx="0"/>
          </p:cNvCxnSpPr>
          <p:nvPr/>
        </p:nvCxnSpPr>
        <p:spPr>
          <a:xfrm>
            <a:off x="6413739" y="6012311"/>
            <a:ext cx="875505" cy="23674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7" idx="3"/>
          </p:cNvCxnSpPr>
          <p:nvPr/>
        </p:nvCxnSpPr>
        <p:spPr>
          <a:xfrm>
            <a:off x="7760440" y="6515430"/>
            <a:ext cx="778515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8538955" y="4346222"/>
            <a:ext cx="1" cy="216920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25" idx="0"/>
          </p:cNvCxnSpPr>
          <p:nvPr/>
        </p:nvCxnSpPr>
        <p:spPr>
          <a:xfrm>
            <a:off x="6413739" y="4346222"/>
            <a:ext cx="0" cy="30625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3102235" y="2497668"/>
            <a:ext cx="2252932" cy="1148604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102235" y="3887342"/>
            <a:ext cx="2252932" cy="1410106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102235" y="2322274"/>
            <a:ext cx="1501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ConcreteExp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2941917" y="4719890"/>
            <a:ext cx="14995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DataflowExp</a:t>
            </a:r>
            <a:endParaRPr lang="en-US" sz="2000" dirty="0"/>
          </a:p>
        </p:txBody>
      </p:sp>
      <p:sp>
        <p:nvSpPr>
          <p:cNvPr id="47" name="Oval 46"/>
          <p:cNvSpPr/>
          <p:nvPr/>
        </p:nvSpPr>
        <p:spPr>
          <a:xfrm>
            <a:off x="7637627" y="2121902"/>
            <a:ext cx="653013" cy="622997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00000"/>
                </a:solidFill>
                <a:latin typeface="Monaco"/>
                <a:cs typeface="Monaco"/>
              </a:rPr>
              <a:t>*</a:t>
            </a:r>
          </a:p>
        </p:txBody>
      </p:sp>
      <p:sp>
        <p:nvSpPr>
          <p:cNvPr id="50" name="Oval 49"/>
          <p:cNvSpPr/>
          <p:nvPr/>
        </p:nvSpPr>
        <p:spPr>
          <a:xfrm>
            <a:off x="6818048" y="3039165"/>
            <a:ext cx="653013" cy="622997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00000"/>
                </a:solidFill>
                <a:latin typeface="Monaco"/>
                <a:cs typeface="Monaco"/>
              </a:rPr>
              <a:t>y</a:t>
            </a:r>
          </a:p>
        </p:txBody>
      </p:sp>
      <p:sp>
        <p:nvSpPr>
          <p:cNvPr id="51" name="Oval 50"/>
          <p:cNvSpPr/>
          <p:nvPr/>
        </p:nvSpPr>
        <p:spPr>
          <a:xfrm>
            <a:off x="8443323" y="3039165"/>
            <a:ext cx="653013" cy="622997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00"/>
                </a:solidFill>
                <a:latin typeface="Monaco"/>
                <a:cs typeface="Monaco"/>
              </a:rPr>
              <a:t>z</a:t>
            </a:r>
            <a:endParaRPr lang="en-US" sz="3200" dirty="0">
              <a:solidFill>
                <a:srgbClr val="000000"/>
              </a:solidFill>
              <a:latin typeface="Monaco"/>
              <a:cs typeface="Monaco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6759543" y="1284604"/>
            <a:ext cx="653013" cy="622997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00000"/>
                </a:solidFill>
                <a:latin typeface="Monaco"/>
                <a:cs typeface="Monaco"/>
              </a:rPr>
              <a:t>+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6413739" y="4346222"/>
            <a:ext cx="2125217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226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Generalized Representation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43807" y="1940695"/>
            <a:ext cx="6318525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Monaco"/>
                <a:cs typeface="Monaco"/>
              </a:rPr>
              <a:t>p</a:t>
            </a: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ublic class </a:t>
            </a:r>
            <a:r>
              <a:rPr lang="en-US" sz="1600" dirty="0" err="1" smtClean="0">
                <a:latin typeface="Monaco"/>
                <a:cs typeface="Monaco"/>
              </a:rPr>
              <a:t>Seq</a:t>
            </a:r>
            <a:r>
              <a:rPr lang="en-US" sz="1600" dirty="0" smtClean="0">
                <a:latin typeface="Monaco"/>
                <a:cs typeface="Monaco"/>
              </a:rPr>
              <a:t>&lt;C&gt;</a:t>
            </a:r>
          </a:p>
          <a:p>
            <a:r>
              <a:rPr lang="en-US" sz="1600" dirty="0">
                <a:solidFill>
                  <a:srgbClr val="0000FF"/>
                </a:solidFill>
                <a:latin typeface="Monaco"/>
                <a:cs typeface="Monaco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      extends</a:t>
            </a:r>
            <a:r>
              <a:rPr lang="en-US" sz="1600" dirty="0" smtClean="0">
                <a:latin typeface="Monaco"/>
                <a:cs typeface="Monaco"/>
              </a:rPr>
              <a:t> </a:t>
            </a:r>
            <a:r>
              <a:rPr lang="en-US" sz="1600" dirty="0" err="1" smtClean="0">
                <a:latin typeface="Monaco"/>
                <a:cs typeface="Monaco"/>
              </a:rPr>
              <a:t>ConcreteExp</a:t>
            </a:r>
            <a:r>
              <a:rPr lang="en-US" sz="1600" dirty="0" smtClean="0">
                <a:latin typeface="Monaco"/>
                <a:cs typeface="Monaco"/>
              </a:rPr>
              <a:t>&lt;C, Void&gt; {</a:t>
            </a:r>
          </a:p>
          <a:p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smtClean="0">
                <a:latin typeface="Monaco"/>
                <a:cs typeface="Monaco"/>
              </a:rPr>
              <a:t> …</a:t>
            </a:r>
          </a:p>
          <a:p>
            <a:endParaRPr lang="en-US" sz="1600" dirty="0">
              <a:latin typeface="Monaco"/>
              <a:cs typeface="Monaco"/>
            </a:endParaRPr>
          </a:p>
          <a:p>
            <a:r>
              <a:rPr lang="en-US" sz="1600" dirty="0" smtClean="0">
                <a:latin typeface="Monaco"/>
                <a:cs typeface="Monaco"/>
              </a:rPr>
              <a:t>  </a:t>
            </a: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public</a:t>
            </a:r>
            <a:r>
              <a:rPr lang="en-US" sz="1600" dirty="0" smtClean="0">
                <a:latin typeface="Monaco"/>
                <a:cs typeface="Monaco"/>
              </a:rPr>
              <a:t> </a:t>
            </a:r>
            <a:r>
              <a:rPr lang="en-US" sz="1600" dirty="0" err="1" smtClean="0">
                <a:latin typeface="Monaco"/>
                <a:cs typeface="Monaco"/>
              </a:rPr>
              <a:t>ContextVal</a:t>
            </a:r>
            <a:r>
              <a:rPr lang="en-US" sz="1600" dirty="0" smtClean="0">
                <a:latin typeface="Monaco"/>
                <a:cs typeface="Monaco"/>
              </a:rPr>
              <a:t>&lt;C, Void&gt; </a:t>
            </a:r>
            <a:r>
              <a:rPr lang="en-US" sz="1600" dirty="0" err="1" smtClean="0">
                <a:latin typeface="Monaco"/>
                <a:cs typeface="Monaco"/>
              </a:rPr>
              <a:t>eval</a:t>
            </a:r>
            <a:r>
              <a:rPr lang="en-US" sz="1600" dirty="0" smtClean="0">
                <a:latin typeface="Monaco"/>
                <a:cs typeface="Monaco"/>
              </a:rPr>
              <a:t>(C c) { … }</a:t>
            </a:r>
          </a:p>
          <a:p>
            <a:r>
              <a:rPr lang="en-US" sz="1600" dirty="0" smtClean="0">
                <a:latin typeface="Monaco"/>
                <a:cs typeface="Monaco"/>
              </a:rPr>
              <a:t>}</a:t>
            </a:r>
            <a:endParaRPr lang="en-US" sz="1600" dirty="0">
              <a:latin typeface="Monaco"/>
              <a:cs typeface="Monaco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3807" y="4040429"/>
            <a:ext cx="6318525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Monaco"/>
                <a:cs typeface="Monaco"/>
              </a:rPr>
              <a:t>p</a:t>
            </a: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ublic class </a:t>
            </a:r>
            <a:r>
              <a:rPr lang="en-US" sz="1600" dirty="0" err="1" smtClean="0">
                <a:latin typeface="Monaco"/>
                <a:cs typeface="Monaco"/>
              </a:rPr>
              <a:t>IntLit</a:t>
            </a:r>
            <a:r>
              <a:rPr lang="en-US" sz="1600" dirty="0" smtClean="0">
                <a:latin typeface="Monaco"/>
                <a:cs typeface="Monaco"/>
              </a:rPr>
              <a:t>&lt;C&gt;</a:t>
            </a:r>
          </a:p>
          <a:p>
            <a:r>
              <a:rPr lang="en-US" sz="1600" dirty="0">
                <a:solidFill>
                  <a:srgbClr val="0000FF"/>
                </a:solidFill>
                <a:latin typeface="Monaco"/>
                <a:cs typeface="Monaco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      extends</a:t>
            </a:r>
            <a:r>
              <a:rPr lang="en-US" sz="1600" dirty="0" smtClean="0">
                <a:latin typeface="Monaco"/>
                <a:cs typeface="Monaco"/>
              </a:rPr>
              <a:t> </a:t>
            </a:r>
            <a:r>
              <a:rPr lang="en-US" sz="1600" dirty="0" err="1" smtClean="0">
                <a:latin typeface="Monaco"/>
                <a:cs typeface="Monaco"/>
              </a:rPr>
              <a:t>ConcreteExp</a:t>
            </a:r>
            <a:r>
              <a:rPr lang="en-US" sz="1600" dirty="0" smtClean="0">
                <a:latin typeface="Monaco"/>
                <a:cs typeface="Monaco"/>
              </a:rPr>
              <a:t>&lt;C, Integer&gt; {</a:t>
            </a:r>
          </a:p>
          <a:p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smtClean="0">
                <a:latin typeface="Monaco"/>
                <a:cs typeface="Monaco"/>
              </a:rPr>
              <a:t> …</a:t>
            </a:r>
          </a:p>
          <a:p>
            <a:endParaRPr lang="en-US" sz="1600" dirty="0">
              <a:latin typeface="Monaco"/>
              <a:cs typeface="Monaco"/>
            </a:endParaRPr>
          </a:p>
          <a:p>
            <a:r>
              <a:rPr lang="en-US" sz="1600" dirty="0" smtClean="0">
                <a:latin typeface="Monaco"/>
                <a:cs typeface="Monaco"/>
              </a:rPr>
              <a:t>  </a:t>
            </a: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public</a:t>
            </a:r>
            <a:r>
              <a:rPr lang="en-US" sz="1600" dirty="0" smtClean="0">
                <a:latin typeface="Monaco"/>
                <a:cs typeface="Monaco"/>
              </a:rPr>
              <a:t> </a:t>
            </a:r>
            <a:r>
              <a:rPr lang="en-US" sz="1600" dirty="0" err="1" smtClean="0">
                <a:latin typeface="Monaco"/>
                <a:cs typeface="Monaco"/>
              </a:rPr>
              <a:t>ContextVal</a:t>
            </a:r>
            <a:r>
              <a:rPr lang="en-US" sz="1600" dirty="0" smtClean="0">
                <a:latin typeface="Monaco"/>
                <a:cs typeface="Monaco"/>
              </a:rPr>
              <a:t>&lt;C, Integer&gt; </a:t>
            </a:r>
            <a:r>
              <a:rPr lang="en-US" sz="1600" dirty="0" err="1" smtClean="0">
                <a:latin typeface="Monaco"/>
                <a:cs typeface="Monaco"/>
              </a:rPr>
              <a:t>eval</a:t>
            </a:r>
            <a:r>
              <a:rPr lang="en-US" sz="1600" dirty="0" smtClean="0">
                <a:latin typeface="Monaco"/>
                <a:cs typeface="Monaco"/>
              </a:rPr>
              <a:t>(C c) { … }</a:t>
            </a:r>
          </a:p>
          <a:p>
            <a:r>
              <a:rPr lang="en-US" sz="1600" dirty="0" smtClean="0">
                <a:latin typeface="Monaco"/>
                <a:cs typeface="Monaco"/>
              </a:rPr>
              <a:t>}</a:t>
            </a:r>
            <a:endParaRPr lang="en-US" sz="1600" dirty="0">
              <a:latin typeface="Monaco"/>
              <a:cs typeface="Monaco"/>
            </a:endParaRPr>
          </a:p>
        </p:txBody>
      </p:sp>
    </p:spTree>
    <p:extLst>
      <p:ext uri="{BB962C8B-B14F-4D97-AF65-F5344CB8AC3E}">
        <p14:creationId xmlns:p14="http://schemas.microsoft.com/office/powerpoint/2010/main" val="1720738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Monadic Combination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09537" y="2038675"/>
            <a:ext cx="2414573" cy="21311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25055" y="3589108"/>
            <a:ext cx="35244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Transfer: (</a:t>
            </a:r>
            <a:r>
              <a:rPr lang="en-US" dirty="0" err="1" smtClean="0"/>
              <a:t>Var</a:t>
            </a:r>
            <a:r>
              <a:rPr lang="en-US" dirty="0"/>
              <a:t> </a:t>
            </a:r>
            <a:r>
              <a:rPr lang="en-US" dirty="0" smtClean="0"/>
              <a:t>-&gt; </a:t>
            </a:r>
            <a:r>
              <a:rPr lang="en-US" dirty="0" err="1" smtClean="0"/>
              <a:t>NullnessLattice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          -&gt; (</a:t>
            </a:r>
            <a:r>
              <a:rPr lang="en-US" dirty="0" err="1" smtClean="0"/>
              <a:t>Var</a:t>
            </a:r>
            <a:r>
              <a:rPr lang="en-US" dirty="0" smtClean="0"/>
              <a:t> -&gt; </a:t>
            </a:r>
            <a:r>
              <a:rPr lang="en-US" dirty="0" err="1" smtClean="0"/>
              <a:t>NullnessLattice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629832" y="3304443"/>
            <a:ext cx="1961445" cy="409222"/>
          </a:xfrm>
          <a:prstGeom prst="rect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NullnessAnalyzer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0851" y="2319676"/>
            <a:ext cx="2136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ReachabilityAnalyzer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237567" y="2180629"/>
            <a:ext cx="48429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Transfer: (Label -&gt; </a:t>
            </a:r>
            <a:r>
              <a:rPr lang="en-US" dirty="0" err="1" smtClean="0"/>
              <a:t>Bool</a:t>
            </a:r>
            <a:r>
              <a:rPr lang="en-US" dirty="0" smtClean="0"/>
              <a:t>, </a:t>
            </a:r>
            <a:r>
              <a:rPr lang="en-US" dirty="0" err="1" smtClean="0"/>
              <a:t>Var</a:t>
            </a:r>
            <a:r>
              <a:rPr lang="en-US" dirty="0" smtClean="0"/>
              <a:t> -&gt; </a:t>
            </a:r>
            <a:r>
              <a:rPr lang="en-US" dirty="0" err="1" smtClean="0"/>
              <a:t>NullnessLattice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          -&gt; (</a:t>
            </a:r>
            <a:r>
              <a:rPr lang="en-US" dirty="0" err="1" smtClean="0"/>
              <a:t>Var</a:t>
            </a:r>
            <a:r>
              <a:rPr lang="en-US" dirty="0" smtClean="0"/>
              <a:t> -&gt; </a:t>
            </a:r>
            <a:r>
              <a:rPr lang="en-US" dirty="0" err="1" smtClean="0"/>
              <a:t>NullnessLattice</a:t>
            </a:r>
            <a:r>
              <a:rPr lang="en-US" dirty="0" smtClean="0"/>
              <a:t>, Label -&gt; </a:t>
            </a:r>
            <a:r>
              <a:rPr lang="en-US" dirty="0" err="1" smtClean="0"/>
              <a:t>Bool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453944" y="2826961"/>
            <a:ext cx="0" cy="76214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693833" y="3040944"/>
            <a:ext cx="43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492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Monads without Lambdas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0516" y="1798873"/>
            <a:ext cx="4781206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Monaco"/>
                <a:cs typeface="Monaco"/>
              </a:rPr>
              <a:t>p</a:t>
            </a: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ublic class </a:t>
            </a:r>
            <a:r>
              <a:rPr lang="en-US" sz="1600" dirty="0" err="1" smtClean="0">
                <a:latin typeface="Monaco"/>
                <a:cs typeface="Monaco"/>
              </a:rPr>
              <a:t>Seq</a:t>
            </a:r>
            <a:r>
              <a:rPr lang="en-US" sz="1600" dirty="0" smtClean="0">
                <a:latin typeface="Monaco"/>
                <a:cs typeface="Monaco"/>
              </a:rPr>
              <a:t> {</a:t>
            </a:r>
          </a:p>
          <a:p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smtClean="0">
                <a:latin typeface="Monaco"/>
                <a:cs typeface="Monaco"/>
              </a:rPr>
              <a:t> …</a:t>
            </a:r>
          </a:p>
          <a:p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 public void </a:t>
            </a:r>
            <a:r>
              <a:rPr lang="en-US" sz="1600" dirty="0" err="1" smtClean="0">
                <a:latin typeface="Monaco"/>
                <a:cs typeface="Monaco"/>
              </a:rPr>
              <a:t>eval</a:t>
            </a:r>
            <a:r>
              <a:rPr lang="en-US" sz="1600" dirty="0" smtClean="0">
                <a:latin typeface="Monaco"/>
                <a:cs typeface="Monaco"/>
              </a:rPr>
              <a:t>(</a:t>
            </a:r>
            <a:r>
              <a:rPr lang="en-US" sz="1600" dirty="0" err="1" smtClean="0">
                <a:latin typeface="Monaco"/>
                <a:cs typeface="Monaco"/>
              </a:rPr>
              <a:t>EvalContext</a:t>
            </a:r>
            <a:r>
              <a:rPr lang="en-US" sz="1600" dirty="0" smtClean="0">
                <a:latin typeface="Monaco"/>
                <a:cs typeface="Monaco"/>
              </a:rPr>
              <a:t> </a:t>
            </a:r>
            <a:r>
              <a:rPr lang="en-US" sz="1600" dirty="0" err="1" smtClean="0">
                <a:latin typeface="Monaco"/>
                <a:cs typeface="Monaco"/>
              </a:rPr>
              <a:t>ctx</a:t>
            </a:r>
            <a:r>
              <a:rPr lang="en-US" sz="1600" dirty="0" smtClean="0">
                <a:latin typeface="Monaco"/>
                <a:cs typeface="Monaco"/>
              </a:rPr>
              <a:t>) {</a:t>
            </a:r>
          </a:p>
          <a:p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smtClean="0">
                <a:latin typeface="Monaco"/>
                <a:cs typeface="Monaco"/>
              </a:rPr>
              <a:t>   </a:t>
            </a:r>
            <a:r>
              <a:rPr lang="en-US" sz="1600" dirty="0" err="1" smtClean="0">
                <a:latin typeface="Monaco"/>
                <a:cs typeface="Monaco"/>
              </a:rPr>
              <a:t>ctx.eval</a:t>
            </a:r>
            <a:r>
              <a:rPr lang="en-US" sz="1600" dirty="0" smtClean="0">
                <a:latin typeface="Monaco"/>
                <a:cs typeface="Monaco"/>
              </a:rPr>
              <a:t>(stmt1);</a:t>
            </a:r>
          </a:p>
          <a:p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smtClean="0">
                <a:latin typeface="Monaco"/>
                <a:cs typeface="Monaco"/>
              </a:rPr>
              <a:t>   </a:t>
            </a:r>
            <a:r>
              <a:rPr lang="en-US" sz="1600" dirty="0" err="1" smtClean="0">
                <a:latin typeface="Monaco"/>
                <a:cs typeface="Monaco"/>
              </a:rPr>
              <a:t>ctx.eval</a:t>
            </a:r>
            <a:r>
              <a:rPr lang="en-US" sz="1600" dirty="0" smtClean="0">
                <a:latin typeface="Monaco"/>
                <a:cs typeface="Monaco"/>
              </a:rPr>
              <a:t>(stmt2);</a:t>
            </a:r>
          </a:p>
          <a:p>
            <a:r>
              <a:rPr lang="en-US" sz="1600" dirty="0" smtClean="0">
                <a:latin typeface="Monaco"/>
                <a:cs typeface="Monaco"/>
              </a:rPr>
              <a:t>  }</a:t>
            </a:r>
          </a:p>
          <a:p>
            <a:r>
              <a:rPr lang="en-US" sz="1600" dirty="0">
                <a:latin typeface="Monaco"/>
                <a:cs typeface="Monaco"/>
              </a:rPr>
              <a:t>}</a:t>
            </a:r>
          </a:p>
        </p:txBody>
      </p:sp>
      <p:sp>
        <p:nvSpPr>
          <p:cNvPr id="6" name="Oval 5"/>
          <p:cNvSpPr/>
          <p:nvPr/>
        </p:nvSpPr>
        <p:spPr>
          <a:xfrm>
            <a:off x="7052734" y="3364142"/>
            <a:ext cx="425938" cy="425938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38036" y="3972439"/>
            <a:ext cx="425938" cy="425938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057011" y="3972439"/>
            <a:ext cx="425938" cy="425938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467513" y="4741580"/>
            <a:ext cx="425938" cy="425938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574693" y="4741580"/>
            <a:ext cx="425938" cy="425938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555523" y="4741580"/>
            <a:ext cx="425938" cy="425938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545326" y="4741580"/>
            <a:ext cx="425938" cy="425938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6" idx="2"/>
            <a:endCxn id="7" idx="7"/>
          </p:cNvCxnSpPr>
          <p:nvPr/>
        </p:nvCxnSpPr>
        <p:spPr>
          <a:xfrm flipH="1">
            <a:off x="6401597" y="3577111"/>
            <a:ext cx="651137" cy="45770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6"/>
            <a:endCxn id="8" idx="1"/>
          </p:cNvCxnSpPr>
          <p:nvPr/>
        </p:nvCxnSpPr>
        <p:spPr>
          <a:xfrm>
            <a:off x="7478672" y="3577111"/>
            <a:ext cx="640716" cy="45770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3"/>
            <a:endCxn id="9" idx="0"/>
          </p:cNvCxnSpPr>
          <p:nvPr/>
        </p:nvCxnSpPr>
        <p:spPr>
          <a:xfrm flipH="1">
            <a:off x="5680482" y="4336000"/>
            <a:ext cx="419931" cy="40558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5"/>
            <a:endCxn id="10" idx="1"/>
          </p:cNvCxnSpPr>
          <p:nvPr/>
        </p:nvCxnSpPr>
        <p:spPr>
          <a:xfrm>
            <a:off x="6401597" y="4336000"/>
            <a:ext cx="235473" cy="46795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3"/>
            <a:endCxn id="11" idx="7"/>
          </p:cNvCxnSpPr>
          <p:nvPr/>
        </p:nvCxnSpPr>
        <p:spPr>
          <a:xfrm flipH="1">
            <a:off x="7919084" y="4336000"/>
            <a:ext cx="200304" cy="46795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5"/>
            <a:endCxn id="12" idx="1"/>
          </p:cNvCxnSpPr>
          <p:nvPr/>
        </p:nvCxnSpPr>
        <p:spPr>
          <a:xfrm>
            <a:off x="8420572" y="4336000"/>
            <a:ext cx="187131" cy="46795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51088" y="2577790"/>
            <a:ext cx="2005189" cy="510751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stCxn id="29" idx="2"/>
            <a:endCxn id="33" idx="0"/>
          </p:cNvCxnSpPr>
          <p:nvPr/>
        </p:nvCxnSpPr>
        <p:spPr>
          <a:xfrm>
            <a:off x="1953683" y="3088541"/>
            <a:ext cx="1322388" cy="1472206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383151" y="4669904"/>
            <a:ext cx="1785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Could both be</a:t>
            </a:r>
          </a:p>
          <a:p>
            <a:r>
              <a:rPr lang="en-US" dirty="0" smtClean="0"/>
              <a:t>nondeterministic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383151" y="4560747"/>
            <a:ext cx="1785840" cy="755488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740769" y="2691568"/>
            <a:ext cx="0" cy="672574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6038036" y="3364142"/>
            <a:ext cx="702733" cy="425938"/>
          </a:xfrm>
          <a:prstGeom prst="line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5627077" y="3790080"/>
            <a:ext cx="410959" cy="77066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000631" y="2691568"/>
            <a:ext cx="0" cy="672574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6343487" y="3364142"/>
            <a:ext cx="657144" cy="493221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6343487" y="3857363"/>
            <a:ext cx="527539" cy="703384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037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9" grpId="0" animBg="1"/>
      <p:bldP spid="32" grpId="0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167559"/>
            <a:ext cx="4259094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Monaco"/>
                <a:cs typeface="Monaco"/>
              </a:rPr>
              <a:t>Analyzer a = </a:t>
            </a: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new</a:t>
            </a:r>
            <a:r>
              <a:rPr lang="en-US" sz="1600" dirty="0" smtClean="0">
                <a:latin typeface="Monaco"/>
                <a:cs typeface="Monaco"/>
              </a:rPr>
              <a:t> Analyzer();</a:t>
            </a:r>
            <a:endParaRPr lang="en-US" sz="1600" dirty="0">
              <a:solidFill>
                <a:srgbClr val="0000FF"/>
              </a:solidFill>
              <a:latin typeface="Monaco"/>
              <a:cs typeface="Monaco"/>
            </a:endParaRPr>
          </a:p>
          <a:p>
            <a:r>
              <a:rPr lang="en-US" sz="1600" dirty="0" err="1" smtClean="0">
                <a:latin typeface="Monaco"/>
                <a:cs typeface="Monaco"/>
              </a:rPr>
              <a:t>a.addDataflowState</a:t>
            </a:r>
            <a:r>
              <a:rPr lang="en-US" sz="1600" dirty="0" smtClean="0">
                <a:latin typeface="Monaco"/>
                <a:cs typeface="Monaco"/>
              </a:rPr>
              <a:t>(</a:t>
            </a:r>
          </a:p>
          <a:p>
            <a:r>
              <a:rPr lang="en-US" sz="1600" dirty="0">
                <a:solidFill>
                  <a:srgbClr val="0000FF"/>
                </a:solidFill>
                <a:latin typeface="Monaco"/>
                <a:cs typeface="Monaco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   new</a:t>
            </a:r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err="1" smtClean="0">
                <a:latin typeface="Monaco"/>
                <a:cs typeface="Monaco"/>
              </a:rPr>
              <a:t>NullnessLattice</a:t>
            </a:r>
            <a:r>
              <a:rPr lang="en-US" sz="1600" dirty="0">
                <a:latin typeface="Monaco"/>
                <a:cs typeface="Monaco"/>
              </a:rPr>
              <a:t>());</a:t>
            </a:r>
          </a:p>
          <a:p>
            <a:r>
              <a:rPr lang="en-US" sz="1600" dirty="0" err="1">
                <a:latin typeface="Monaco"/>
                <a:cs typeface="Monaco"/>
              </a:rPr>
              <a:t>a.overrideTransferFunction</a:t>
            </a:r>
            <a:r>
              <a:rPr lang="en-US" sz="1600" dirty="0">
                <a:latin typeface="Monaco"/>
                <a:cs typeface="Monaco"/>
              </a:rPr>
              <a:t>(</a:t>
            </a:r>
          </a:p>
          <a:p>
            <a:r>
              <a:rPr lang="en-US" sz="1600" dirty="0">
                <a:latin typeface="Monaco"/>
                <a:cs typeface="Monaco"/>
              </a:rPr>
              <a:t>	</a:t>
            </a:r>
            <a:r>
              <a:rPr lang="en-US" sz="1600" dirty="0">
                <a:solidFill>
                  <a:srgbClr val="0000FF"/>
                </a:solidFill>
                <a:latin typeface="Monaco"/>
                <a:cs typeface="Monaco"/>
              </a:rPr>
              <a:t>new</a:t>
            </a:r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err="1">
                <a:latin typeface="Monaco"/>
                <a:cs typeface="Monaco"/>
              </a:rPr>
              <a:t>BooleanConstantProp</a:t>
            </a:r>
            <a:r>
              <a:rPr lang="en-US" sz="1600" dirty="0">
                <a:latin typeface="Monaco"/>
                <a:cs typeface="Monaco"/>
              </a:rPr>
              <a:t>());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94210" y="4401926"/>
            <a:ext cx="3002844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 err="1" smtClean="0">
                <a:solidFill>
                  <a:srgbClr val="0000FF"/>
                </a:solidFill>
              </a:rPr>
              <a:t>if</a:t>
            </a:r>
            <a:r>
              <a:rPr lang="nb-NO" dirty="0" smtClean="0">
                <a:solidFill>
                  <a:srgbClr val="0000FF"/>
                </a:solidFill>
              </a:rPr>
              <a:t> </a:t>
            </a:r>
            <a:r>
              <a:rPr lang="nb-NO" dirty="0"/>
              <a:t>(x != </a:t>
            </a:r>
            <a:r>
              <a:rPr lang="nb-NO" dirty="0">
                <a:solidFill>
                  <a:srgbClr val="0000FF"/>
                </a:solidFill>
              </a:rPr>
              <a:t>null</a:t>
            </a:r>
            <a:r>
              <a:rPr lang="nb-NO" dirty="0"/>
              <a:t> || y != </a:t>
            </a:r>
            <a:r>
              <a:rPr lang="nb-NO" dirty="0">
                <a:solidFill>
                  <a:srgbClr val="0000FF"/>
                </a:solidFill>
              </a:rPr>
              <a:t>null</a:t>
            </a:r>
            <a:r>
              <a:rPr lang="nb-NO" dirty="0"/>
              <a:t>) {</a:t>
            </a:r>
          </a:p>
          <a:p>
            <a:r>
              <a:rPr lang="nb-NO" dirty="0"/>
              <a:t>  …</a:t>
            </a:r>
          </a:p>
          <a:p>
            <a:r>
              <a:rPr lang="nb-NO" dirty="0"/>
              <a:t>} </a:t>
            </a:r>
            <a:r>
              <a:rPr lang="nb-NO" dirty="0" err="1">
                <a:solidFill>
                  <a:srgbClr val="0000FF"/>
                </a:solidFill>
              </a:rPr>
              <a:t>else</a:t>
            </a:r>
            <a:r>
              <a:rPr lang="nb-NO" dirty="0">
                <a:solidFill>
                  <a:srgbClr val="0000FF"/>
                </a:solidFill>
              </a:rPr>
              <a:t> </a:t>
            </a:r>
            <a:r>
              <a:rPr lang="nb-NO" dirty="0"/>
              <a:t>{</a:t>
            </a:r>
          </a:p>
          <a:p>
            <a:r>
              <a:rPr lang="nb-NO" dirty="0"/>
              <a:t>  …</a:t>
            </a:r>
          </a:p>
          <a:p>
            <a:r>
              <a:rPr lang="nb-NO" dirty="0"/>
              <a:t>}</a:t>
            </a:r>
            <a:endParaRPr lang="en-US" dirty="0"/>
          </a:p>
        </p:txBody>
      </p:sp>
      <p:cxnSp>
        <p:nvCxnSpPr>
          <p:cNvPr id="13" name="Straight Connector 12"/>
          <p:cNvCxnSpPr>
            <a:endCxn id="7" idx="1"/>
          </p:cNvCxnSpPr>
          <p:nvPr/>
        </p:nvCxnSpPr>
        <p:spPr>
          <a:xfrm>
            <a:off x="3337278" y="2773248"/>
            <a:ext cx="3867853" cy="1843443"/>
          </a:xfrm>
          <a:prstGeom prst="line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6" idx="1"/>
          </p:cNvCxnSpPr>
          <p:nvPr/>
        </p:nvCxnSpPr>
        <p:spPr>
          <a:xfrm>
            <a:off x="3358445" y="2773248"/>
            <a:ext cx="2825041" cy="1843443"/>
          </a:xfrm>
          <a:prstGeom prst="line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47806" y="2504561"/>
            <a:ext cx="4096194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Evaluation will automatically case-split on</a:t>
            </a:r>
          </a:p>
          <a:p>
            <a:r>
              <a:rPr lang="en-US" dirty="0"/>
              <a:t> </a:t>
            </a:r>
            <a:r>
              <a:rPr lang="en-US" dirty="0" smtClean="0"/>
              <a:t> (x == null)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3485444" y="3429000"/>
            <a:ext cx="2638778" cy="11876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124222" y="4468907"/>
            <a:ext cx="1989667" cy="295568"/>
          </a:xfrm>
          <a:prstGeom prst="rect">
            <a:avLst/>
          </a:prstGeom>
          <a:noFill/>
          <a:ln w="381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205131" y="4468907"/>
            <a:ext cx="183445" cy="295568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83486" y="4468907"/>
            <a:ext cx="183445" cy="295568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Result: </a:t>
            </a:r>
            <a:r>
              <a:rPr lang="en-US" dirty="0" err="1" smtClean="0"/>
              <a:t>Nullness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460500" y="5406532"/>
            <a:ext cx="2956278" cy="81844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Evaluate condition; propagate states to branches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590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  <p:bldP spid="7" grpId="0" animBg="1"/>
      <p:bldP spid="6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Actually writing a static analyzer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7667" y="1989667"/>
            <a:ext cx="5250744" cy="4584523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Value </a:t>
            </a:r>
            <a:r>
              <a:rPr lang="en-US" sz="1600" dirty="0" err="1">
                <a:latin typeface="Monaco"/>
                <a:cs typeface="Monaco"/>
              </a:rPr>
              <a:t>val</a:t>
            </a:r>
            <a:r>
              <a:rPr lang="en-US" sz="1600" dirty="0">
                <a:latin typeface="Monaco"/>
                <a:cs typeface="Monaco"/>
              </a:rPr>
              <a:t>=null;</a:t>
            </a:r>
            <a:br>
              <a:rPr lang="en-US" sz="1600" dirty="0">
                <a:latin typeface="Monaco"/>
                <a:cs typeface="Monaco"/>
              </a:rPr>
            </a:b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if</a:t>
            </a:r>
            <a:r>
              <a:rPr lang="en-US" sz="1600" dirty="0" smtClean="0">
                <a:latin typeface="Monaco"/>
                <a:cs typeface="Monaco"/>
              </a:rPr>
              <a:t> (</a:t>
            </a:r>
            <a:r>
              <a:rPr lang="en-US" sz="1600" dirty="0">
                <a:latin typeface="Monaco"/>
                <a:cs typeface="Monaco"/>
              </a:rPr>
              <a:t>left==</a:t>
            </a:r>
            <a:r>
              <a:rPr lang="en-US" sz="1600" dirty="0" err="1">
                <a:latin typeface="Monaco"/>
                <a:cs typeface="Monaco"/>
              </a:rPr>
              <a:t>NullConstant.</a:t>
            </a:r>
            <a:r>
              <a:rPr lang="en-US" sz="1600" i="1" dirty="0" err="1">
                <a:latin typeface="Monaco"/>
                <a:cs typeface="Monaco"/>
              </a:rPr>
              <a:t>v</a:t>
            </a:r>
            <a:r>
              <a:rPr lang="en-US" sz="1600" dirty="0">
                <a:latin typeface="Monaco"/>
                <a:cs typeface="Monaco"/>
              </a:rPr>
              <a:t>()) {</a:t>
            </a:r>
            <a:br>
              <a:rPr lang="en-US" sz="1600" dirty="0">
                <a:latin typeface="Monaco"/>
                <a:cs typeface="Monaco"/>
              </a:rPr>
            </a:br>
            <a:r>
              <a:rPr lang="en-US" sz="1600" dirty="0">
                <a:latin typeface="Monaco"/>
                <a:cs typeface="Monaco"/>
              </a:rPr>
              <a:t>   </a:t>
            </a: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if</a:t>
            </a:r>
            <a:r>
              <a:rPr lang="en-US" sz="1600" dirty="0" smtClean="0">
                <a:latin typeface="Monaco"/>
                <a:cs typeface="Monaco"/>
              </a:rPr>
              <a:t> (</a:t>
            </a:r>
            <a:r>
              <a:rPr lang="en-US" sz="1600" dirty="0">
                <a:latin typeface="Monaco"/>
                <a:cs typeface="Monaco"/>
              </a:rPr>
              <a:t>right!=</a:t>
            </a:r>
            <a:r>
              <a:rPr lang="en-US" sz="1600" dirty="0" err="1">
                <a:latin typeface="Monaco"/>
                <a:cs typeface="Monaco"/>
              </a:rPr>
              <a:t>NullConstant.</a:t>
            </a:r>
            <a:r>
              <a:rPr lang="en-US" sz="1600" i="1" dirty="0" err="1">
                <a:latin typeface="Monaco"/>
                <a:cs typeface="Monaco"/>
              </a:rPr>
              <a:t>v</a:t>
            </a:r>
            <a:r>
              <a:rPr lang="en-US" sz="1600" dirty="0">
                <a:latin typeface="Monaco"/>
                <a:cs typeface="Monaco"/>
              </a:rPr>
              <a:t>()) {</a:t>
            </a:r>
            <a:br>
              <a:rPr lang="en-US" sz="1600" dirty="0">
                <a:latin typeface="Monaco"/>
                <a:cs typeface="Monaco"/>
              </a:rPr>
            </a:br>
            <a:r>
              <a:rPr lang="en-US" sz="1600" dirty="0">
                <a:latin typeface="Monaco"/>
                <a:cs typeface="Monaco"/>
              </a:rPr>
              <a:t>      </a:t>
            </a:r>
            <a:r>
              <a:rPr lang="en-US" sz="1600" dirty="0" err="1">
                <a:latin typeface="Monaco"/>
                <a:cs typeface="Monaco"/>
              </a:rPr>
              <a:t>val</a:t>
            </a:r>
            <a:r>
              <a:rPr lang="en-US" sz="1600" dirty="0">
                <a:latin typeface="Monaco"/>
                <a:cs typeface="Monaco"/>
              </a:rPr>
              <a:t> = right;</a:t>
            </a:r>
            <a:br>
              <a:rPr lang="en-US" sz="1600" dirty="0">
                <a:latin typeface="Monaco"/>
                <a:cs typeface="Monaco"/>
              </a:rPr>
            </a:br>
            <a:r>
              <a:rPr lang="en-US" sz="1600" dirty="0">
                <a:latin typeface="Monaco"/>
                <a:cs typeface="Monaco"/>
              </a:rPr>
              <a:t>   }</a:t>
            </a:r>
            <a:br>
              <a:rPr lang="en-US" sz="1600" dirty="0">
                <a:latin typeface="Monaco"/>
                <a:cs typeface="Monaco"/>
              </a:rPr>
            </a:br>
            <a:r>
              <a:rPr lang="en-US" sz="1600" dirty="0">
                <a:latin typeface="Monaco"/>
                <a:cs typeface="Monaco"/>
              </a:rPr>
              <a:t>} </a:t>
            </a:r>
            <a:r>
              <a:rPr lang="en-US" sz="1600" dirty="0">
                <a:solidFill>
                  <a:srgbClr val="0000FF"/>
                </a:solidFill>
                <a:latin typeface="Monaco"/>
                <a:cs typeface="Monaco"/>
              </a:rPr>
              <a:t>else </a:t>
            </a: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if </a:t>
            </a:r>
            <a:r>
              <a:rPr lang="en-US" sz="1600" dirty="0" smtClean="0">
                <a:latin typeface="Monaco"/>
                <a:cs typeface="Monaco"/>
              </a:rPr>
              <a:t>(</a:t>
            </a:r>
            <a:r>
              <a:rPr lang="en-US" sz="1600" dirty="0">
                <a:latin typeface="Monaco"/>
                <a:cs typeface="Monaco"/>
              </a:rPr>
              <a:t>right==</a:t>
            </a:r>
            <a:r>
              <a:rPr lang="en-US" sz="1600" dirty="0" err="1">
                <a:latin typeface="Monaco"/>
                <a:cs typeface="Monaco"/>
              </a:rPr>
              <a:t>NullConstant.</a:t>
            </a:r>
            <a:r>
              <a:rPr lang="en-US" sz="1600" i="1" dirty="0" err="1">
                <a:latin typeface="Monaco"/>
                <a:cs typeface="Monaco"/>
              </a:rPr>
              <a:t>v</a:t>
            </a:r>
            <a:r>
              <a:rPr lang="en-US" sz="1600" dirty="0">
                <a:latin typeface="Monaco"/>
                <a:cs typeface="Monaco"/>
              </a:rPr>
              <a:t>()</a:t>
            </a:r>
            <a:r>
              <a:rPr lang="en-US" sz="1600" dirty="0" smtClean="0">
                <a:latin typeface="Monaco"/>
                <a:cs typeface="Monaco"/>
              </a:rPr>
              <a:t>) {</a:t>
            </a:r>
            <a:r>
              <a:rPr lang="en-US" sz="1600" dirty="0">
                <a:latin typeface="Monaco"/>
                <a:cs typeface="Monaco"/>
              </a:rPr>
              <a:t/>
            </a:r>
            <a:br>
              <a:rPr lang="en-US" sz="1600" dirty="0">
                <a:latin typeface="Monaco"/>
                <a:cs typeface="Monaco"/>
              </a:rPr>
            </a:br>
            <a:r>
              <a:rPr lang="en-US" sz="1600" dirty="0">
                <a:latin typeface="Monaco"/>
                <a:cs typeface="Monaco"/>
              </a:rPr>
              <a:t>   </a:t>
            </a: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if</a:t>
            </a:r>
            <a:r>
              <a:rPr lang="en-US" sz="1600" dirty="0" smtClean="0">
                <a:latin typeface="Monaco"/>
                <a:cs typeface="Monaco"/>
              </a:rPr>
              <a:t> (</a:t>
            </a:r>
            <a:r>
              <a:rPr lang="en-US" sz="1600" dirty="0">
                <a:latin typeface="Monaco"/>
                <a:cs typeface="Monaco"/>
              </a:rPr>
              <a:t>left!=</a:t>
            </a:r>
            <a:r>
              <a:rPr lang="en-US" sz="1600" dirty="0" err="1">
                <a:latin typeface="Monaco"/>
                <a:cs typeface="Monaco"/>
              </a:rPr>
              <a:t>NullConstant.</a:t>
            </a:r>
            <a:r>
              <a:rPr lang="en-US" sz="1600" i="1" dirty="0" err="1">
                <a:latin typeface="Monaco"/>
                <a:cs typeface="Monaco"/>
              </a:rPr>
              <a:t>v</a:t>
            </a:r>
            <a:r>
              <a:rPr lang="en-US" sz="1600" dirty="0">
                <a:latin typeface="Monaco"/>
                <a:cs typeface="Monaco"/>
              </a:rPr>
              <a:t>()) {</a:t>
            </a:r>
            <a:br>
              <a:rPr lang="en-US" sz="1600" dirty="0">
                <a:latin typeface="Monaco"/>
                <a:cs typeface="Monaco"/>
              </a:rPr>
            </a:br>
            <a:r>
              <a:rPr lang="en-US" sz="1600" dirty="0">
                <a:latin typeface="Monaco"/>
                <a:cs typeface="Monaco"/>
              </a:rPr>
              <a:t>      </a:t>
            </a:r>
            <a:r>
              <a:rPr lang="en-US" sz="1600" dirty="0" err="1">
                <a:latin typeface="Monaco"/>
                <a:cs typeface="Monaco"/>
              </a:rPr>
              <a:t>val</a:t>
            </a:r>
            <a:r>
              <a:rPr lang="en-US" sz="1600" dirty="0">
                <a:latin typeface="Monaco"/>
                <a:cs typeface="Monaco"/>
              </a:rPr>
              <a:t> = left;</a:t>
            </a:r>
            <a:br>
              <a:rPr lang="en-US" sz="1600" dirty="0">
                <a:latin typeface="Monaco"/>
                <a:cs typeface="Monaco"/>
              </a:rPr>
            </a:br>
            <a:r>
              <a:rPr lang="en-US" sz="1600" dirty="0">
                <a:latin typeface="Monaco"/>
                <a:cs typeface="Monaco"/>
              </a:rPr>
              <a:t>   }</a:t>
            </a:r>
            <a:br>
              <a:rPr lang="en-US" sz="1600" dirty="0">
                <a:latin typeface="Monaco"/>
                <a:cs typeface="Monaco"/>
              </a:rPr>
            </a:br>
            <a:r>
              <a:rPr lang="en-US" sz="1600" dirty="0">
                <a:latin typeface="Monaco"/>
                <a:cs typeface="Monaco"/>
              </a:rPr>
              <a:t>}</a:t>
            </a:r>
            <a:br>
              <a:rPr lang="en-US" sz="1600" dirty="0">
                <a:latin typeface="Monaco"/>
                <a:cs typeface="Monaco"/>
              </a:rPr>
            </a:br>
            <a:r>
              <a:rPr lang="en-US" sz="1600" dirty="0">
                <a:latin typeface="Monaco"/>
                <a:cs typeface="Monaco"/>
              </a:rPr>
              <a:t/>
            </a:r>
            <a:br>
              <a:rPr lang="en-US" sz="1600" dirty="0">
                <a:latin typeface="Monaco"/>
                <a:cs typeface="Monaco"/>
              </a:rPr>
            </a:b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if</a:t>
            </a:r>
            <a:r>
              <a:rPr lang="en-US" sz="1600" dirty="0" smtClean="0">
                <a:latin typeface="Monaco"/>
                <a:cs typeface="Monaco"/>
              </a:rPr>
              <a:t> (</a:t>
            </a:r>
            <a:r>
              <a:rPr lang="en-US" sz="1600" dirty="0" err="1">
                <a:latin typeface="Monaco"/>
                <a:cs typeface="Monaco"/>
              </a:rPr>
              <a:t>val</a:t>
            </a:r>
            <a:r>
              <a:rPr lang="en-US" sz="1600" dirty="0">
                <a:latin typeface="Monaco"/>
                <a:cs typeface="Monaco"/>
              </a:rPr>
              <a:t>!=null &amp;&amp; </a:t>
            </a:r>
            <a:r>
              <a:rPr lang="en-US" sz="1600" dirty="0" err="1">
                <a:latin typeface="Monaco"/>
                <a:cs typeface="Monaco"/>
              </a:rPr>
              <a:t>val</a:t>
            </a:r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err="1">
                <a:solidFill>
                  <a:srgbClr val="0000FF"/>
                </a:solidFill>
                <a:latin typeface="Monaco"/>
                <a:cs typeface="Monaco"/>
              </a:rPr>
              <a:t>instanceof</a:t>
            </a:r>
            <a:r>
              <a:rPr lang="en-US" sz="1600" dirty="0">
                <a:solidFill>
                  <a:srgbClr val="0000FF"/>
                </a:solidFill>
                <a:latin typeface="Monaco"/>
                <a:cs typeface="Monaco"/>
              </a:rPr>
              <a:t> </a:t>
            </a:r>
            <a:r>
              <a:rPr lang="en-US" sz="1600" dirty="0">
                <a:latin typeface="Monaco"/>
                <a:cs typeface="Monaco"/>
              </a:rPr>
              <a:t>Local) {</a:t>
            </a:r>
            <a:br>
              <a:rPr lang="en-US" sz="1600" dirty="0">
                <a:latin typeface="Monaco"/>
                <a:cs typeface="Monaco"/>
              </a:rPr>
            </a:br>
            <a:r>
              <a:rPr lang="en-US" sz="1600" dirty="0">
                <a:latin typeface="Monaco"/>
                <a:cs typeface="Monaco"/>
              </a:rPr>
              <a:t>   </a:t>
            </a: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if</a:t>
            </a:r>
            <a:r>
              <a:rPr lang="en-US" sz="1600" dirty="0" smtClean="0">
                <a:latin typeface="Monaco"/>
                <a:cs typeface="Monaco"/>
              </a:rPr>
              <a:t> (</a:t>
            </a:r>
            <a:r>
              <a:rPr lang="en-US" sz="1600" dirty="0" err="1">
                <a:latin typeface="Monaco"/>
                <a:cs typeface="Monaco"/>
              </a:rPr>
              <a:t>eqExpr</a:t>
            </a:r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err="1">
                <a:solidFill>
                  <a:srgbClr val="0000FF"/>
                </a:solidFill>
                <a:latin typeface="Monaco"/>
                <a:cs typeface="Monaco"/>
              </a:rPr>
              <a:t>instanceof</a:t>
            </a:r>
            <a:r>
              <a:rPr lang="en-US" sz="1600" dirty="0">
                <a:solidFill>
                  <a:srgbClr val="0000FF"/>
                </a:solidFill>
                <a:latin typeface="Monaco"/>
                <a:cs typeface="Monaco"/>
              </a:rPr>
              <a:t> </a:t>
            </a:r>
            <a:r>
              <a:rPr lang="en-US" sz="1600" dirty="0" err="1">
                <a:latin typeface="Monaco"/>
                <a:cs typeface="Monaco"/>
              </a:rPr>
              <a:t>JEqExpr</a:t>
            </a:r>
            <a:r>
              <a:rPr lang="en-US" sz="1600" dirty="0">
                <a:latin typeface="Monaco"/>
                <a:cs typeface="Monaco"/>
              </a:rPr>
              <a:t>)</a:t>
            </a:r>
            <a:br>
              <a:rPr lang="en-US" sz="1600" dirty="0">
                <a:latin typeface="Monaco"/>
                <a:cs typeface="Monaco"/>
              </a:rPr>
            </a:br>
            <a:r>
              <a:rPr lang="en-US" sz="1600" dirty="0">
                <a:latin typeface="Monaco"/>
                <a:cs typeface="Monaco"/>
              </a:rPr>
              <a:t>      //a==null</a:t>
            </a:r>
            <a:br>
              <a:rPr lang="en-US" sz="1600" dirty="0">
                <a:latin typeface="Monaco"/>
                <a:cs typeface="Monaco"/>
              </a:rPr>
            </a:br>
            <a:r>
              <a:rPr lang="en-US" sz="1600" dirty="0">
                <a:latin typeface="Monaco"/>
                <a:cs typeface="Monaco"/>
              </a:rPr>
              <a:t>      </a:t>
            </a:r>
            <a:r>
              <a:rPr lang="en-US" sz="1600" dirty="0" err="1">
                <a:latin typeface="Monaco"/>
                <a:cs typeface="Monaco"/>
              </a:rPr>
              <a:t>handleEquality</a:t>
            </a:r>
            <a:r>
              <a:rPr lang="en-US" sz="1600" dirty="0">
                <a:latin typeface="Monaco"/>
                <a:cs typeface="Monaco"/>
              </a:rPr>
              <a:t>(</a:t>
            </a:r>
            <a:r>
              <a:rPr lang="en-US" sz="1600" dirty="0" err="1">
                <a:latin typeface="Monaco"/>
                <a:cs typeface="Monaco"/>
              </a:rPr>
              <a:t>val</a:t>
            </a:r>
            <a:r>
              <a:rPr lang="en-US" sz="1600" dirty="0" err="1" smtClean="0">
                <a:latin typeface="Monaco"/>
                <a:cs typeface="Monaco"/>
              </a:rPr>
              <a:t>,outBranch</a:t>
            </a:r>
            <a:r>
              <a:rPr lang="en-US" sz="1600" dirty="0">
                <a:latin typeface="Monaco"/>
                <a:cs typeface="Monaco"/>
              </a:rPr>
              <a:t>)</a:t>
            </a:r>
            <a:r>
              <a:rPr lang="en-US" sz="1600" dirty="0" smtClean="0">
                <a:latin typeface="Monaco"/>
                <a:cs typeface="Monaco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Monaco"/>
                <a:cs typeface="Monaco"/>
              </a:rPr>
              <a:t>  </a:t>
            </a:r>
            <a:r>
              <a:rPr lang="en-US" sz="1600" dirty="0" smtClean="0">
                <a:latin typeface="Monaco"/>
                <a:cs typeface="Monaco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Monaco"/>
                <a:cs typeface="Monaco"/>
              </a:rPr>
              <a:t>else if</a:t>
            </a:r>
            <a:r>
              <a:rPr lang="en-US" sz="1600" dirty="0">
                <a:solidFill>
                  <a:srgbClr val="0000FF"/>
                </a:solidFill>
                <a:latin typeface="Monaco"/>
                <a:cs typeface="Monaco"/>
              </a:rPr>
              <a:t> </a:t>
            </a:r>
            <a:r>
              <a:rPr lang="en-US" sz="1600" dirty="0" smtClean="0">
                <a:latin typeface="Monaco"/>
                <a:cs typeface="Monaco"/>
              </a:rPr>
              <a:t>……..</a:t>
            </a:r>
          </a:p>
          <a:p>
            <a:pPr marL="0" indent="0">
              <a:buNone/>
            </a:pPr>
            <a:r>
              <a:rPr lang="en-US" sz="1600" dirty="0" smtClean="0">
                <a:latin typeface="Monaco"/>
                <a:cs typeface="Monaco"/>
              </a:rPr>
              <a:t>}</a:t>
            </a:r>
            <a:endParaRPr lang="en-US" sz="1600" dirty="0">
              <a:latin typeface="Monaco"/>
              <a:cs typeface="Monaco"/>
            </a:endParaRPr>
          </a:p>
          <a:p>
            <a:pPr marL="0" indent="0">
              <a:buNone/>
            </a:pPr>
            <a:r>
              <a:rPr lang="en-US" sz="1600" dirty="0">
                <a:latin typeface="Monaco"/>
                <a:cs typeface="Monaco"/>
              </a:rPr>
              <a:t> </a:t>
            </a:r>
          </a:p>
          <a:p>
            <a:pPr marL="0" indent="0">
              <a:buNone/>
            </a:pPr>
            <a:endParaRPr lang="en-US" sz="1600" dirty="0">
              <a:latin typeface="Monaco"/>
              <a:cs typeface="Monaco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5974" y="2737794"/>
            <a:ext cx="2250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NullnessAnalysis</a:t>
            </a:r>
            <a:endParaRPr lang="en-US" sz="2400" dirty="0" smtClean="0"/>
          </a:p>
          <a:p>
            <a:r>
              <a:rPr lang="en-US" sz="1600" dirty="0" smtClean="0"/>
              <a:t>Source: Soot Framework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81631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Syntactic pattern-matching</a:t>
            </a:r>
          </a:p>
          <a:p>
            <a:r>
              <a:rPr lang="en-US" dirty="0" smtClean="0"/>
              <a:t>Runs on IR</a:t>
            </a:r>
          </a:p>
          <a:p>
            <a:r>
              <a:rPr lang="en-US" dirty="0" smtClean="0"/>
              <a:t>Lots of cases; easy to miss</a:t>
            </a:r>
          </a:p>
          <a:p>
            <a:r>
              <a:rPr lang="en-US" dirty="0" smtClean="0"/>
              <a:t>Specific to one version of one language</a:t>
            </a:r>
          </a:p>
          <a:p>
            <a:r>
              <a:rPr lang="en-US" dirty="0" smtClean="0"/>
              <a:t>Must hard-code use of other analyzers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092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analyzers semantically</a:t>
            </a:r>
          </a:p>
          <a:p>
            <a:r>
              <a:rPr lang="en-US" dirty="0" smtClean="0"/>
              <a:t>Derive most of tool automatically</a:t>
            </a:r>
          </a:p>
          <a:p>
            <a:r>
              <a:rPr lang="en-US" dirty="0" smtClean="0"/>
              <a:t>Reuse work between languages</a:t>
            </a:r>
          </a:p>
          <a:p>
            <a:r>
              <a:rPr lang="en-US" dirty="0" smtClean="0"/>
              <a:t>Reuse work between tools</a:t>
            </a:r>
          </a:p>
          <a:p>
            <a:r>
              <a:rPr lang="en-US" dirty="0" smtClean="0"/>
              <a:t>Analyzers can automatically share knowledge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30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Parametric interpretation, parametric syntax</a:t>
            </a:r>
          </a:p>
          <a:p>
            <a:pPr lvl="1"/>
            <a:r>
              <a:rPr lang="en-US" dirty="0" smtClean="0"/>
              <a:t>From one program, multiple tools for multiple languages</a:t>
            </a:r>
          </a:p>
          <a:p>
            <a:r>
              <a:rPr lang="en-US" dirty="0" smtClean="0"/>
              <a:t>Type-level obligations</a:t>
            </a:r>
          </a:p>
          <a:p>
            <a:pPr lvl="1"/>
            <a:r>
              <a:rPr lang="en-US" dirty="0" smtClean="0"/>
              <a:t>Constrain what analyzers and languages may combine</a:t>
            </a:r>
          </a:p>
          <a:p>
            <a:r>
              <a:rPr lang="en-US" dirty="0" smtClean="0"/>
              <a:t>Generalized nodes</a:t>
            </a:r>
          </a:p>
          <a:p>
            <a:pPr lvl="1"/>
            <a:r>
              <a:rPr lang="en-US" dirty="0" smtClean="0"/>
              <a:t> One type definition gives AST, CFG,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514350" indent="-457200"/>
            <a:r>
              <a:rPr lang="en-US" dirty="0" smtClean="0"/>
              <a:t>Modular monadic semantics</a:t>
            </a:r>
          </a:p>
          <a:p>
            <a:pPr marL="914400" lvl="1" indent="-457200"/>
            <a:r>
              <a:rPr lang="en-US" dirty="0" smtClean="0"/>
              <a:t>Automatically combine different analyzers</a:t>
            </a:r>
          </a:p>
          <a:p>
            <a:pPr marL="914400" lvl="1" indent="-457200"/>
            <a:r>
              <a:rPr lang="en-US" dirty="0" smtClean="0"/>
              <a:t>Monads without lambdas!</a:t>
            </a:r>
          </a:p>
        </p:txBody>
      </p:sp>
    </p:spTree>
    <p:extLst>
      <p:ext uri="{BB962C8B-B14F-4D97-AF65-F5344CB8AC3E}">
        <p14:creationId xmlns:p14="http://schemas.microsoft.com/office/powerpoint/2010/main" val="956103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Type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7277" y="2820680"/>
            <a:ext cx="7394222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Monaco"/>
                <a:cs typeface="Monaco"/>
              </a:rPr>
              <a:t>p</a:t>
            </a:r>
            <a:r>
              <a:rPr lang="en-US" sz="2800" dirty="0" smtClean="0">
                <a:solidFill>
                  <a:srgbClr val="0000FF"/>
                </a:solidFill>
                <a:latin typeface="Monaco"/>
                <a:cs typeface="Monaco"/>
              </a:rPr>
              <a:t>ublic interface </a:t>
            </a:r>
            <a:r>
              <a:rPr lang="en-US" sz="2800" dirty="0" err="1" smtClean="0">
                <a:latin typeface="Monaco"/>
                <a:cs typeface="Monaco"/>
              </a:rPr>
              <a:t>Exp</a:t>
            </a:r>
            <a:r>
              <a:rPr lang="en-US" sz="2800" dirty="0" smtClean="0">
                <a:latin typeface="Monaco"/>
                <a:cs typeface="Monaco"/>
              </a:rPr>
              <a:t>&lt;C,L,S&gt; { ….}</a:t>
            </a:r>
            <a:endParaRPr lang="en-US" sz="2800" dirty="0">
              <a:latin typeface="Monaco"/>
              <a:cs typeface="Monaco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21301" y="2818345"/>
            <a:ext cx="383821" cy="584776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16412" y="2818345"/>
            <a:ext cx="383821" cy="584776"/>
          </a:xfrm>
          <a:prstGeom prst="rect">
            <a:avLst/>
          </a:prstGeom>
          <a:noFill/>
          <a:ln w="381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129868" y="2820680"/>
            <a:ext cx="383821" cy="584776"/>
          </a:xfrm>
          <a:prstGeom prst="rect">
            <a:avLst/>
          </a:prstGeom>
          <a:noFill/>
          <a:ln w="38100" cmpd="sng"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282334" y="3412643"/>
            <a:ext cx="1256277" cy="1563242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923844" y="3412643"/>
            <a:ext cx="0" cy="1563243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6302024" y="3412645"/>
            <a:ext cx="991446" cy="1563241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87889" y="4975885"/>
            <a:ext cx="1742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8000"/>
                </a:solidFill>
              </a:rPr>
              <a:t>Eval</a:t>
            </a:r>
            <a:r>
              <a:rPr lang="en-US" sz="2400" dirty="0" smtClean="0">
                <a:solidFill>
                  <a:srgbClr val="008000"/>
                </a:solidFill>
              </a:rPr>
              <a:t> Context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36246" y="4975884"/>
            <a:ext cx="1375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Language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14635" y="4975884"/>
            <a:ext cx="69877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Sort</a:t>
            </a:r>
            <a:endParaRPr lang="en-US" sz="24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145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137" y="1994677"/>
            <a:ext cx="4032584" cy="23083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</a:t>
            </a:r>
            <a:r>
              <a:rPr lang="en-US" dirty="0" smtClean="0">
                <a:solidFill>
                  <a:srgbClr val="0000FF"/>
                </a:solidFill>
              </a:rPr>
              <a:t>ublic class </a:t>
            </a:r>
            <a:r>
              <a:rPr lang="en-US" dirty="0" smtClean="0"/>
              <a:t>If {</a:t>
            </a:r>
          </a:p>
          <a:p>
            <a:r>
              <a:rPr lang="en-US" dirty="0"/>
              <a:t> </a:t>
            </a:r>
            <a:r>
              <a:rPr lang="en-US" dirty="0" smtClean="0"/>
              <a:t> ….</a:t>
            </a:r>
          </a:p>
          <a:p>
            <a:r>
              <a:rPr lang="en-US" dirty="0"/>
              <a:t> </a:t>
            </a:r>
            <a:r>
              <a:rPr lang="en-US" dirty="0" smtClean="0">
                <a:solidFill>
                  <a:srgbClr val="0000FF"/>
                </a:solidFill>
              </a:rPr>
              <a:t> public void </a:t>
            </a:r>
            <a:r>
              <a:rPr lang="en-US" dirty="0" err="1" smtClean="0"/>
              <a:t>eval</a:t>
            </a:r>
            <a:r>
              <a:rPr lang="en-US" dirty="0" smtClean="0"/>
              <a:t>(</a:t>
            </a:r>
            <a:r>
              <a:rPr lang="en-US" dirty="0" err="1" smtClean="0"/>
              <a:t>EvalContext</a:t>
            </a:r>
            <a:r>
              <a:rPr lang="en-US" dirty="0" smtClean="0"/>
              <a:t> </a:t>
            </a:r>
            <a:r>
              <a:rPr lang="en-US" dirty="0" err="1" smtClean="0"/>
              <a:t>ctx</a:t>
            </a:r>
            <a:r>
              <a:rPr lang="en-US" dirty="0" smtClean="0"/>
              <a:t>) {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ctx.eval</a:t>
            </a:r>
            <a:r>
              <a:rPr lang="en-US" dirty="0" smtClean="0"/>
              <a:t>(</a:t>
            </a:r>
            <a:r>
              <a:rPr lang="en-US" dirty="0" err="1" smtClean="0"/>
              <a:t>cond</a:t>
            </a:r>
            <a:r>
              <a:rPr lang="en-US" dirty="0" smtClean="0"/>
              <a:t>).branch(</a:t>
            </a:r>
          </a:p>
          <a:p>
            <a:r>
              <a:rPr lang="en-US" dirty="0"/>
              <a:t> </a:t>
            </a:r>
            <a:r>
              <a:rPr lang="en-US" dirty="0" smtClean="0"/>
              <a:t>      () -&gt; </a:t>
            </a:r>
            <a:r>
              <a:rPr lang="en-US" dirty="0" err="1" smtClean="0"/>
              <a:t>ctx.eval</a:t>
            </a:r>
            <a:r>
              <a:rPr lang="en-US" dirty="0" smtClean="0"/>
              <a:t>(</a:t>
            </a:r>
            <a:r>
              <a:rPr lang="en-US" dirty="0" err="1" smtClean="0"/>
              <a:t>thenBranch</a:t>
            </a:r>
            <a:r>
              <a:rPr lang="en-US" dirty="0" smtClean="0"/>
              <a:t>),</a:t>
            </a:r>
          </a:p>
          <a:p>
            <a:r>
              <a:rPr lang="en-US" dirty="0"/>
              <a:t> </a:t>
            </a:r>
            <a:r>
              <a:rPr lang="en-US" dirty="0" smtClean="0"/>
              <a:t>      () -&gt; </a:t>
            </a:r>
            <a:r>
              <a:rPr lang="en-US" dirty="0" err="1" smtClean="0"/>
              <a:t>ctx.eval</a:t>
            </a:r>
            <a:r>
              <a:rPr lang="en-US" dirty="0" smtClean="0"/>
              <a:t>(</a:t>
            </a:r>
            <a:r>
              <a:rPr lang="en-US" dirty="0" err="1" smtClean="0"/>
              <a:t>elseBranch</a:t>
            </a:r>
            <a:r>
              <a:rPr lang="en-US" dirty="0" smtClean="0"/>
              <a:t>));</a:t>
            </a:r>
          </a:p>
          <a:p>
            <a:r>
              <a:rPr lang="en-US" dirty="0"/>
              <a:t> </a:t>
            </a:r>
            <a:r>
              <a:rPr lang="en-US" dirty="0" smtClean="0"/>
              <a:t> 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51220" y="479778"/>
            <a:ext cx="3085630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cond.eval</a:t>
            </a:r>
            <a:r>
              <a:rPr lang="en-US" dirty="0" smtClean="0"/>
              <a:t>(); // returns false</a:t>
            </a:r>
          </a:p>
          <a:p>
            <a:r>
              <a:rPr lang="en-US" dirty="0" err="1" smtClean="0"/>
              <a:t>elseBranch.eval</a:t>
            </a:r>
            <a:r>
              <a:rPr lang="en-US" dirty="0" smtClean="0"/>
              <a:t>();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85005" y="1513251"/>
            <a:ext cx="2509133" cy="2308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 &lt;</a:t>
            </a:r>
            <a:r>
              <a:rPr lang="en-US" dirty="0" err="1" smtClean="0"/>
              <a:t>cond</a:t>
            </a:r>
            <a:r>
              <a:rPr lang="en-US" dirty="0" smtClean="0"/>
              <a:t> code&gt;</a:t>
            </a:r>
          </a:p>
          <a:p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test</a:t>
            </a:r>
            <a:r>
              <a:rPr lang="en-US" dirty="0" smtClean="0"/>
              <a:t> </a:t>
            </a:r>
            <a:r>
              <a:rPr lang="en-US" dirty="0" err="1" smtClean="0"/>
              <a:t>eax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en-US" dirty="0" err="1" smtClean="0">
                <a:solidFill>
                  <a:srgbClr val="0000FF"/>
                </a:solidFill>
              </a:rPr>
              <a:t>jnz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/>
              <a:t>else_branch</a:t>
            </a:r>
            <a:endParaRPr lang="en-US" dirty="0" smtClean="0"/>
          </a:p>
          <a:p>
            <a:r>
              <a:rPr lang="en-US" dirty="0" smtClean="0"/>
              <a:t>  &lt;</a:t>
            </a:r>
            <a:r>
              <a:rPr lang="en-US" dirty="0" err="1" smtClean="0"/>
              <a:t>stmt</a:t>
            </a:r>
            <a:r>
              <a:rPr lang="en-US" dirty="0" smtClean="0"/>
              <a:t> 1 code&gt;</a:t>
            </a:r>
          </a:p>
          <a:p>
            <a:r>
              <a:rPr lang="en-US" dirty="0" smtClean="0"/>
              <a:t>  </a:t>
            </a:r>
            <a:r>
              <a:rPr lang="en-US" dirty="0" err="1" smtClean="0">
                <a:solidFill>
                  <a:srgbClr val="0000FF"/>
                </a:solidFill>
              </a:rPr>
              <a:t>jmp</a:t>
            </a:r>
            <a:r>
              <a:rPr lang="en-US" dirty="0" smtClean="0"/>
              <a:t> end</a:t>
            </a:r>
          </a:p>
          <a:p>
            <a:r>
              <a:rPr lang="en-US" dirty="0" err="1" smtClean="0"/>
              <a:t>else_branch</a:t>
            </a:r>
            <a:r>
              <a:rPr lang="en-US" dirty="0" smtClean="0"/>
              <a:t>:</a:t>
            </a:r>
          </a:p>
          <a:p>
            <a:r>
              <a:rPr lang="en-US" dirty="0"/>
              <a:t> </a:t>
            </a:r>
            <a:r>
              <a:rPr lang="en-US" dirty="0" smtClean="0"/>
              <a:t> &lt;stmt2 code&gt;</a:t>
            </a:r>
          </a:p>
          <a:p>
            <a:r>
              <a:rPr lang="en-US" dirty="0"/>
              <a:t>e</a:t>
            </a:r>
            <a:r>
              <a:rPr lang="en-US" dirty="0" smtClean="0"/>
              <a:t>nd:</a:t>
            </a:r>
            <a:endParaRPr lang="en-US" dirty="0"/>
          </a:p>
        </p:txBody>
      </p:sp>
      <p:sp>
        <p:nvSpPr>
          <p:cNvPr id="7" name="Diamond 6"/>
          <p:cNvSpPr/>
          <p:nvPr/>
        </p:nvSpPr>
        <p:spPr>
          <a:xfrm>
            <a:off x="6570120" y="4283120"/>
            <a:ext cx="1554480" cy="680720"/>
          </a:xfrm>
          <a:prstGeom prst="diamond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77170" y="5039860"/>
            <a:ext cx="932060" cy="9347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noFill/>
              </a:rPr>
              <a:t>thenBranch</a:t>
            </a:r>
            <a:endParaRPr lang="en-US" dirty="0">
              <a:noFill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990450" y="5070680"/>
            <a:ext cx="1076960" cy="9347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142882" y="5264531"/>
            <a:ext cx="234973" cy="16495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33735" y="5507220"/>
            <a:ext cx="258470" cy="24349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013647" y="5628969"/>
            <a:ext cx="258470" cy="24349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625807" y="5459"/>
            <a:ext cx="4022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Parametric Interpretation</a:t>
            </a:r>
            <a:endParaRPr lang="en-US" sz="2800" b="1" dirty="0">
              <a:latin typeface="+mj-lt"/>
            </a:endParaRPr>
          </a:p>
        </p:txBody>
      </p:sp>
      <p:cxnSp>
        <p:nvCxnSpPr>
          <p:cNvPr id="15" name="Straight Arrow Connector 14"/>
          <p:cNvCxnSpPr>
            <a:stCxn id="7" idx="1"/>
            <a:endCxn id="8" idx="0"/>
          </p:cNvCxnSpPr>
          <p:nvPr/>
        </p:nvCxnSpPr>
        <p:spPr>
          <a:xfrm flipH="1">
            <a:off x="6343200" y="4623480"/>
            <a:ext cx="226920" cy="41638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343200" y="5429482"/>
            <a:ext cx="226920" cy="199487"/>
          </a:xfrm>
          <a:prstGeom prst="straightConnector1">
            <a:avLst/>
          </a:prstGeom>
          <a:ln w="63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163720" y="5429482"/>
            <a:ext cx="0" cy="321236"/>
          </a:xfrm>
          <a:prstGeom prst="straightConnector1">
            <a:avLst/>
          </a:prstGeom>
          <a:ln w="63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3"/>
            <a:endCxn id="9" idx="0"/>
          </p:cNvCxnSpPr>
          <p:nvPr/>
        </p:nvCxnSpPr>
        <p:spPr>
          <a:xfrm>
            <a:off x="8124600" y="4623480"/>
            <a:ext cx="404330" cy="4472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971790" y="6238240"/>
            <a:ext cx="1025810" cy="6197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stCxn id="9" idx="2"/>
            <a:endCxn id="31" idx="3"/>
          </p:cNvCxnSpPr>
          <p:nvPr/>
        </p:nvCxnSpPr>
        <p:spPr>
          <a:xfrm flipH="1">
            <a:off x="7997600" y="6005400"/>
            <a:ext cx="531330" cy="54272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31" idx="1"/>
          </p:cNvCxnSpPr>
          <p:nvPr/>
        </p:nvCxnSpPr>
        <p:spPr>
          <a:xfrm>
            <a:off x="6163720" y="5872467"/>
            <a:ext cx="808070" cy="67565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2"/>
          </p:cNvCxnSpPr>
          <p:nvPr/>
        </p:nvCxnSpPr>
        <p:spPr>
          <a:xfrm>
            <a:off x="6562970" y="5750718"/>
            <a:ext cx="560870" cy="59436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3627120" y="924560"/>
            <a:ext cx="2257200" cy="107011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4010053" y="2987040"/>
            <a:ext cx="2262064" cy="355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010053" y="4534932"/>
            <a:ext cx="1565793" cy="72959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423920" y="640080"/>
            <a:ext cx="21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ConcreteEvalContext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4010053" y="2428240"/>
            <a:ext cx="2139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DeferredEvalContext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6692205" y="90126"/>
            <a:ext cx="12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Interpreter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850325" y="1143919"/>
            <a:ext cx="1036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Compiler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433735" y="3913788"/>
            <a:ext cx="1938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flow graph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4348480" y="4165600"/>
            <a:ext cx="194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FlowGraphContext</a:t>
            </a:r>
            <a:endParaRPr lang="en-US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3298743" y="4648693"/>
            <a:ext cx="711310" cy="10755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2664957" y="4796880"/>
            <a:ext cx="149363" cy="11777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 rot="20522766">
            <a:off x="1525229" y="5367326"/>
            <a:ext cx="957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. . . . . . .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691692" y="5875298"/>
            <a:ext cx="1034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Dataflow</a:t>
            </a:r>
          </a:p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2042682" y="6076542"/>
            <a:ext cx="1104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Symbolic </a:t>
            </a:r>
          </a:p>
          <a:p>
            <a:r>
              <a:rPr lang="en-US" dirty="0" smtClean="0"/>
              <a:t>execution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569294" y="1523417"/>
            <a:ext cx="2286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Single Source of Truth</a:t>
            </a:r>
            <a:endParaRPr lang="en-US" b="1" dirty="0"/>
          </a:p>
        </p:txBody>
      </p:sp>
      <p:sp>
        <p:nvSpPr>
          <p:cNvPr id="77" name="Rectangle 76"/>
          <p:cNvSpPr/>
          <p:nvPr/>
        </p:nvSpPr>
        <p:spPr>
          <a:xfrm>
            <a:off x="491141" y="2859128"/>
            <a:ext cx="2241624" cy="312616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Connector 78"/>
          <p:cNvCxnSpPr>
            <a:stCxn id="77" idx="2"/>
            <a:endCxn id="80" idx="1"/>
          </p:cNvCxnSpPr>
          <p:nvPr/>
        </p:nvCxnSpPr>
        <p:spPr>
          <a:xfrm flipV="1">
            <a:off x="1611953" y="3152998"/>
            <a:ext cx="1981015" cy="18746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3303411" y="2987040"/>
            <a:ext cx="1977218" cy="113323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Abstract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boolean</a:t>
            </a:r>
            <a:r>
              <a:rPr lang="en-US" dirty="0" smtClean="0">
                <a:solidFill>
                  <a:schemeClr val="tx1"/>
                </a:solidFill>
              </a:rPr>
              <a:t> type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048000" y="43505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015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8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Parametric Syntax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4205" y="4124370"/>
            <a:ext cx="6617026" cy="17543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</a:t>
            </a:r>
            <a:r>
              <a:rPr lang="en-US" dirty="0" smtClean="0">
                <a:solidFill>
                  <a:srgbClr val="0000FF"/>
                </a:solidFill>
              </a:rPr>
              <a:t>ublic class </a:t>
            </a:r>
            <a:r>
              <a:rPr lang="en-US" dirty="0" smtClean="0"/>
              <a:t>Assign&lt;L&gt; {</a:t>
            </a:r>
          </a:p>
          <a:p>
            <a:r>
              <a:rPr lang="en-US" dirty="0"/>
              <a:t> </a:t>
            </a:r>
            <a:r>
              <a:rPr lang="en-US" dirty="0" smtClean="0"/>
              <a:t> ….</a:t>
            </a:r>
          </a:p>
          <a:p>
            <a:r>
              <a:rPr lang="en-US" dirty="0"/>
              <a:t> </a:t>
            </a:r>
            <a:r>
              <a:rPr lang="en-US" dirty="0" smtClean="0">
                <a:solidFill>
                  <a:srgbClr val="0000FF"/>
                </a:solidFill>
              </a:rPr>
              <a:t> public </a:t>
            </a:r>
            <a:r>
              <a:rPr lang="en-US" dirty="0" smtClean="0"/>
              <a:t>Assign(</a:t>
            </a:r>
            <a:r>
              <a:rPr lang="en-US" dirty="0" err="1" smtClean="0"/>
              <a:t>Var</a:t>
            </a:r>
            <a:r>
              <a:rPr lang="en-US" dirty="0" smtClean="0"/>
              <a:t>&lt;L&gt; lhs, </a:t>
            </a:r>
            <a:r>
              <a:rPr lang="en-US" dirty="0" err="1" smtClean="0"/>
              <a:t>Exp</a:t>
            </a:r>
            <a:r>
              <a:rPr lang="en-US" dirty="0" smtClean="0"/>
              <a:t>&lt;L&gt; </a:t>
            </a:r>
            <a:r>
              <a:rPr lang="en-US" dirty="0" err="1" smtClean="0"/>
              <a:t>rhs</a:t>
            </a:r>
            <a:r>
              <a:rPr lang="en-US" dirty="0" smtClean="0"/>
              <a:t>, Has&lt;L, Assign&gt; h) {</a:t>
            </a:r>
          </a:p>
          <a:p>
            <a:r>
              <a:rPr lang="en-US" dirty="0"/>
              <a:t> </a:t>
            </a:r>
            <a:r>
              <a:rPr lang="en-US" dirty="0" smtClean="0"/>
              <a:t>   ….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24707" y="2272648"/>
            <a:ext cx="237946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(Java, Assign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∈ Has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3620" y="2101882"/>
            <a:ext cx="2622713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(C_PP, Assign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∈ Has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(C_PP, </a:t>
            </a:r>
            <a:r>
              <a:rPr lang="en-US" dirty="0" err="1" smtClean="0">
                <a:solidFill>
                  <a:srgbClr val="000000"/>
                </a:solidFill>
              </a:rPr>
              <a:t>Deref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)∈ Has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1" name="Straight Arrow Connector 10"/>
          <p:cNvCxnSpPr>
            <a:stCxn id="8" idx="2"/>
          </p:cNvCxnSpPr>
          <p:nvPr/>
        </p:nvCxnSpPr>
        <p:spPr>
          <a:xfrm>
            <a:off x="2514437" y="2641980"/>
            <a:ext cx="904794" cy="148239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259385" y="2748213"/>
            <a:ext cx="1934307" cy="137615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892843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4" imgW="114300" imgH="165100" progId="Equation.3">
                  <p:embed/>
                </p:oleObj>
              </mc:Choice>
              <mc:Fallback>
                <p:oleObj name="Equation" r:id="rId4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7490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Statically checking compatibility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01" y="3557766"/>
            <a:ext cx="6719770" cy="91830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p</a:t>
            </a:r>
            <a:r>
              <a:rPr lang="en-US" dirty="0" err="1" smtClean="0"/>
              <a:t>rog</a:t>
            </a:r>
            <a:r>
              <a:rPr lang="en-US" dirty="0" smtClean="0"/>
              <a:t> :: ∀c ⊆ </a:t>
            </a:r>
            <a:r>
              <a:rPr lang="en-US" dirty="0" err="1" smtClean="0"/>
              <a:t>Stateful</a:t>
            </a:r>
            <a:r>
              <a:rPr lang="en-US" dirty="0" smtClean="0"/>
              <a:t>[c] </a:t>
            </a:r>
            <a:r>
              <a:rPr lang="en-US" dirty="0"/>
              <a:t>∩ </a:t>
            </a:r>
            <a:r>
              <a:rPr lang="en-US" dirty="0" err="1" smtClean="0"/>
              <a:t>Cont</a:t>
            </a:r>
            <a:r>
              <a:rPr lang="en-US" dirty="0" smtClean="0"/>
              <a:t>[c], </a:t>
            </a:r>
            <a:r>
              <a:rPr lang="en-US" dirty="0" err="1" smtClean="0"/>
              <a:t>Exp</a:t>
            </a:r>
            <a:r>
              <a:rPr lang="en-US" dirty="0" smtClean="0"/>
              <a:t>[c]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12434" y="1742547"/>
            <a:ext cx="3174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Assign[U ⊆ </a:t>
            </a:r>
            <a:r>
              <a:rPr lang="en-US" sz="2400" dirty="0" err="1" smtClean="0"/>
              <a:t>Stateful</a:t>
            </a:r>
            <a:r>
              <a:rPr lang="en-US" sz="2400" dirty="0" smtClean="0"/>
              <a:t>[U]]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53999" y="2754785"/>
            <a:ext cx="27029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expression constrains</a:t>
            </a:r>
          </a:p>
          <a:p>
            <a:r>
              <a:rPr lang="en-US" dirty="0" smtClean="0"/>
              <a:t>what </a:t>
            </a:r>
            <a:r>
              <a:rPr lang="en-US" dirty="0" err="1" smtClean="0"/>
              <a:t>EvalContext’s</a:t>
            </a:r>
            <a:r>
              <a:rPr lang="en-US" dirty="0" smtClean="0"/>
              <a:t> the</a:t>
            </a:r>
          </a:p>
          <a:p>
            <a:r>
              <a:rPr lang="en-US" dirty="0"/>
              <a:t>p</a:t>
            </a:r>
            <a:r>
              <a:rPr lang="en-US" dirty="0" smtClean="0"/>
              <a:t>rogram can run in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06611" y="1742547"/>
            <a:ext cx="3889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CallCC</a:t>
            </a:r>
            <a:r>
              <a:rPr lang="en-US" sz="2400" dirty="0" smtClean="0"/>
              <a:t>[U ⊆ </a:t>
            </a:r>
            <a:r>
              <a:rPr lang="en-US" sz="2400" dirty="0" err="1" smtClean="0"/>
              <a:t>Cont</a:t>
            </a:r>
            <a:r>
              <a:rPr lang="en-US" sz="2400" dirty="0" smtClean="0"/>
              <a:t> [U]]</a:t>
            </a:r>
            <a:endParaRPr lang="en-US" sz="2400" dirty="0"/>
          </a:p>
        </p:txBody>
      </p:sp>
      <p:cxnSp>
        <p:nvCxnSpPr>
          <p:cNvPr id="11" name="Straight Arrow Connector 10"/>
          <p:cNvCxnSpPr>
            <a:stCxn id="4" idx="2"/>
          </p:cNvCxnSpPr>
          <p:nvPr/>
        </p:nvCxnSpPr>
        <p:spPr>
          <a:xfrm>
            <a:off x="3399693" y="2204212"/>
            <a:ext cx="1230922" cy="14820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509846" y="2204212"/>
            <a:ext cx="1374206" cy="15341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70663" y="5665591"/>
            <a:ext cx="3572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</a:t>
            </a:r>
            <a:r>
              <a:rPr lang="en-US" sz="2400" dirty="0" err="1" smtClean="0"/>
              <a:t>rog</a:t>
            </a:r>
            <a:r>
              <a:rPr lang="en-US" sz="2400" dirty="0" smtClean="0"/>
              <a:t>[</a:t>
            </a:r>
            <a:r>
              <a:rPr lang="en-US" sz="2400" dirty="0" err="1" smtClean="0"/>
              <a:t>ConcreteEvalContext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381212" y="5769797"/>
            <a:ext cx="3296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</a:t>
            </a:r>
            <a:r>
              <a:rPr lang="en-US" sz="2400" dirty="0" err="1" smtClean="0"/>
              <a:t>rog</a:t>
            </a:r>
            <a:r>
              <a:rPr lang="en-US" sz="2400" dirty="0" smtClean="0"/>
              <a:t>[</a:t>
            </a:r>
            <a:r>
              <a:rPr lang="en-US" sz="2400" dirty="0" err="1" smtClean="0"/>
              <a:t>FlowGraphContext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cxnSp>
        <p:nvCxnSpPr>
          <p:cNvPr id="8" name="Straight Arrow Connector 7"/>
          <p:cNvCxnSpPr>
            <a:endCxn id="15" idx="0"/>
          </p:cNvCxnSpPr>
          <p:nvPr/>
        </p:nvCxnSpPr>
        <p:spPr>
          <a:xfrm flipH="1">
            <a:off x="2956970" y="4090051"/>
            <a:ext cx="1673645" cy="157554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509846" y="4090051"/>
            <a:ext cx="1185876" cy="167974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019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000000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2490</TotalTime>
  <Words>746</Words>
  <Application>Microsoft Macintosh PowerPoint</Application>
  <PresentationFormat>On-screen Show (4:3)</PresentationFormat>
  <Paragraphs>175</Paragraphs>
  <Slides>14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Ridiculously Generic Program Analysis</vt:lpstr>
      <vt:lpstr>Actually writing a static analyzer</vt:lpstr>
      <vt:lpstr>Problems</vt:lpstr>
      <vt:lpstr>Goals</vt:lpstr>
      <vt:lpstr>Ideas</vt:lpstr>
      <vt:lpstr>General Type</vt:lpstr>
      <vt:lpstr>PowerPoint Presentation</vt:lpstr>
      <vt:lpstr>Parametric Syntax</vt:lpstr>
      <vt:lpstr>Statically checking compatibility</vt:lpstr>
      <vt:lpstr>Generalized representation 1</vt:lpstr>
      <vt:lpstr>Generalized Representation 2</vt:lpstr>
      <vt:lpstr>Monadic Combination</vt:lpstr>
      <vt:lpstr>Monads without Lambdas</vt:lpstr>
      <vt:lpstr>Result: Nullness Analysis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Parameterized abstractions for multi-use semantics  a.k.a.: ridiculously generic program analysis</dc:title>
  <dc:creator>James Koppel</dc:creator>
  <cp:lastModifiedBy>James Koppel</cp:lastModifiedBy>
  <cp:revision>70</cp:revision>
  <dcterms:created xsi:type="dcterms:W3CDTF">2016-05-06T03:42:24Z</dcterms:created>
  <dcterms:modified xsi:type="dcterms:W3CDTF">2016-07-24T23:05:27Z</dcterms:modified>
</cp:coreProperties>
</file>