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70" r:id="rId2"/>
    <p:sldId id="271" r:id="rId3"/>
    <p:sldId id="257" r:id="rId4"/>
    <p:sldId id="275" r:id="rId5"/>
    <p:sldId id="287" r:id="rId6"/>
    <p:sldId id="258" r:id="rId7"/>
    <p:sldId id="264" r:id="rId8"/>
    <p:sldId id="261" r:id="rId9"/>
    <p:sldId id="262" r:id="rId10"/>
    <p:sldId id="265" r:id="rId11"/>
    <p:sldId id="290" r:id="rId12"/>
    <p:sldId id="292" r:id="rId13"/>
    <p:sldId id="266" r:id="rId14"/>
    <p:sldId id="267" r:id="rId15"/>
    <p:sldId id="294" r:id="rId16"/>
    <p:sldId id="272" r:id="rId17"/>
    <p:sldId id="279" r:id="rId18"/>
    <p:sldId id="282" r:id="rId19"/>
    <p:sldId id="289" r:id="rId20"/>
    <p:sldId id="293" r:id="rId21"/>
    <p:sldId id="268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0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8"/>
    <p:restoredTop sz="93643"/>
  </p:normalViewPr>
  <p:slideViewPr>
    <p:cSldViewPr snapToGrid="0" snapToObjects="1">
      <p:cViewPr varScale="1">
        <p:scale>
          <a:sx n="93" d="100"/>
          <a:sy n="93" d="100"/>
        </p:scale>
        <p:origin x="149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D1AEE-1090-4E4F-BE64-C3C0D371DADC}" type="datetimeFigureOut">
              <a:rPr lang="en-US" smtClean="0"/>
              <a:t>4/19/18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65568-9612-C940-BB99-CB3D80C0F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17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5796E-0B89-9C4D-B5CB-ADFB8BE74B3D}" type="datetimeFigureOut">
              <a:rPr lang="en-US" smtClean="0"/>
              <a:t>4/19/18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70393-79E6-2244-B712-42B089E51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234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85B3-099F-6F45-9302-7B8D1855264D}" type="datetime1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5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CDA-73B5-AE48-A7C0-A86B4F066777}" type="datetime1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8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1C0A-D35C-8846-AEFE-0C97E850E63E}" type="datetime1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1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249C-CB76-8B4B-B535-74B982323D87}" type="datetime1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8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C066-5020-9545-981D-CF1FBF72FF85}" type="datetime1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5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2772-B42A-A84C-8FF4-B54270D609F2}" type="datetime1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8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9146-F7F7-D241-AB02-DDC695C608CD}" type="datetime1">
              <a:rPr lang="en-US" smtClean="0"/>
              <a:t>4/19/18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9A29-D771-4D41-927D-C9DC7610E956}" type="datetime1">
              <a:rPr lang="en-US" smtClean="0"/>
              <a:t>4/19/18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2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EAEF-23A3-7F41-99A6-14C31E5F0A49}" type="datetime1">
              <a:rPr lang="en-US" smtClean="0"/>
              <a:t>4/19/18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5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C9BC-D620-A040-BF35-CE6E56FF7C10}" type="datetime1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2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9948-2340-4443-93E5-EE381CD595F6}" type="datetime1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7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000000"/>
            </a:gs>
            <a:gs pos="78000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EFE67-D9E3-2F4D-AEED-1220F660452D}" type="datetime1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098E1-9F0F-B64F-BE29-6E867A2A1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2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Relevant Code with Causal Inference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James Koppel, MIT</a:t>
            </a:r>
          </a:p>
          <a:p>
            <a:r>
              <a:rPr lang="en-US" dirty="0" smtClean="0"/>
              <a:t>Armando Solar-</a:t>
            </a:r>
            <a:r>
              <a:rPr lang="en-US" dirty="0" err="1" smtClean="0"/>
              <a:t>Lezama</a:t>
            </a:r>
            <a:r>
              <a:rPr lang="en-US" dirty="0" smtClean="0"/>
              <a:t>, 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"/>
                <a:cs typeface="Gill Sans"/>
              </a:rPr>
              <a:t>Approaches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3787" y="1958788"/>
            <a:ext cx="7297271" cy="319591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"/>
                <a:cs typeface="Gill Sans"/>
              </a:rPr>
              <a:t>Finding correlations (cheap)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"/>
                <a:cs typeface="Gill Sans"/>
              </a:rPr>
              <a:t>Analyzing user code (cheap)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 smtClean="0">
                <a:latin typeface="Gill Sans"/>
                <a:cs typeface="Gill Sans"/>
              </a:rPr>
              <a:t>Analyzing framework code (expensive)</a:t>
            </a:r>
            <a:endParaRPr lang="en-US" strike="sngStrike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13961" y="4247832"/>
            <a:ext cx="3438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"/>
                <a:cs typeface="Gill Sans"/>
              </a:rPr>
              <a:t>Idea: Combine 1 and 2</a:t>
            </a:r>
            <a:endParaRPr lang="en-US" sz="2800" dirty="0">
              <a:latin typeface="Gill Sans"/>
              <a:cs typeface="Gill San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6121" y="2943898"/>
            <a:ext cx="8296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Gill Sans"/>
                <a:cs typeface="Gill Sans"/>
              </a:rPr>
              <a:t>Local Analysis + Data = Global Analysis</a:t>
            </a:r>
            <a:endParaRPr lang="en-US" sz="4000" dirty="0">
              <a:latin typeface="Gill Sans"/>
              <a:cs typeface="Gill San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557" y="2227480"/>
            <a:ext cx="4530784" cy="23623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Example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Abstracted 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Causal Inference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Application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8359" y="749676"/>
            <a:ext cx="1725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Outline</a:t>
            </a:r>
            <a:endParaRPr lang="en-US" sz="40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2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"/>
                <a:cs typeface="Gill Sans"/>
              </a:rPr>
              <a:t>Abstract Setting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031" y="1330767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Framework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852" y="2489154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User Code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41343" y="2489154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Output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60031" y="2122981"/>
            <a:ext cx="476271" cy="366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0"/>
          </p:cNvCxnSpPr>
          <p:nvPr/>
        </p:nvCxnSpPr>
        <p:spPr>
          <a:xfrm>
            <a:off x="2791293" y="2122981"/>
            <a:ext cx="617615" cy="366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  <a:endCxn id="9" idx="1"/>
          </p:cNvCxnSpPr>
          <p:nvPr/>
        </p:nvCxnSpPr>
        <p:spPr>
          <a:xfrm>
            <a:off x="2050981" y="2885261"/>
            <a:ext cx="4903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11774" y="1265050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F</a:t>
            </a:r>
          </a:p>
        </p:txBody>
      </p:sp>
      <p:sp>
        <p:nvSpPr>
          <p:cNvPr id="24" name="Oval 23"/>
          <p:cNvSpPr/>
          <p:nvPr/>
        </p:nvSpPr>
        <p:spPr>
          <a:xfrm>
            <a:off x="6153352" y="2460247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U</a:t>
            </a:r>
          </a:p>
        </p:txBody>
      </p:sp>
      <p:sp>
        <p:nvSpPr>
          <p:cNvPr id="25" name="Oval 24"/>
          <p:cNvSpPr/>
          <p:nvPr/>
        </p:nvSpPr>
        <p:spPr>
          <a:xfrm>
            <a:off x="8056298" y="2467323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O</a:t>
            </a:r>
          </a:p>
        </p:txBody>
      </p:sp>
      <p:cxnSp>
        <p:nvCxnSpPr>
          <p:cNvPr id="26" name="Straight Arrow Connector 25"/>
          <p:cNvCxnSpPr>
            <a:stCxn id="21" idx="5"/>
            <a:endCxn id="25" idx="1"/>
          </p:cNvCxnSpPr>
          <p:nvPr/>
        </p:nvCxnSpPr>
        <p:spPr>
          <a:xfrm>
            <a:off x="7787894" y="1941247"/>
            <a:ext cx="384408" cy="6420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3"/>
            <a:endCxn id="24" idx="7"/>
          </p:cNvCxnSpPr>
          <p:nvPr/>
        </p:nvCxnSpPr>
        <p:spPr>
          <a:xfrm flipH="1">
            <a:off x="6829472" y="1941247"/>
            <a:ext cx="398306" cy="635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6"/>
            <a:endCxn id="25" idx="2"/>
          </p:cNvCxnSpPr>
          <p:nvPr/>
        </p:nvCxnSpPr>
        <p:spPr>
          <a:xfrm>
            <a:off x="6945476" y="2856354"/>
            <a:ext cx="1110822" cy="70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4652155" y="2022195"/>
            <a:ext cx="1207046" cy="758065"/>
          </a:xfrm>
          <a:prstGeom prst="rightArrow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894229" y="3918862"/>
            <a:ext cx="49039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Extremes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Gill Sans"/>
                <a:cs typeface="Gill Sans"/>
              </a:rPr>
              <a:t>F</a:t>
            </a:r>
            <a:r>
              <a:rPr lang="en-US" dirty="0" smtClean="0">
                <a:latin typeface="Gill Sans"/>
                <a:cs typeface="Gill Sans"/>
              </a:rPr>
              <a:t> determines U and O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Gill Sans"/>
                <a:cs typeface="Gill Sans"/>
              </a:rPr>
              <a:t>All correlation may be confounding</a:t>
            </a:r>
            <a:endParaRPr lang="en-US" dirty="0">
              <a:latin typeface="Gill Sans"/>
              <a:cs typeface="Gill San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Gill Sans"/>
                <a:cs typeface="Gill Sans"/>
              </a:rPr>
              <a:t>F</a:t>
            </a:r>
            <a:r>
              <a:rPr lang="en-US" dirty="0" smtClean="0">
                <a:latin typeface="Gill Sans"/>
                <a:cs typeface="Gill Sans"/>
              </a:rPr>
              <a:t> has no effect on U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Gill Sans"/>
                <a:cs typeface="Gill Sans"/>
              </a:rPr>
              <a:t>Correlation between U and O is causation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4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"/>
                <a:cs typeface="Gill Sans"/>
              </a:rPr>
              <a:t>Abstract Setting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031" y="1330767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Framework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852" y="2489154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User Code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41343" y="2489154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Output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60031" y="2122981"/>
            <a:ext cx="476271" cy="366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0"/>
          </p:cNvCxnSpPr>
          <p:nvPr/>
        </p:nvCxnSpPr>
        <p:spPr>
          <a:xfrm>
            <a:off x="2791293" y="2122981"/>
            <a:ext cx="617615" cy="366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  <a:endCxn id="9" idx="1"/>
          </p:cNvCxnSpPr>
          <p:nvPr/>
        </p:nvCxnSpPr>
        <p:spPr>
          <a:xfrm>
            <a:off x="2050981" y="2885261"/>
            <a:ext cx="4903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11774" y="1265050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F</a:t>
            </a:r>
          </a:p>
        </p:txBody>
      </p:sp>
      <p:sp>
        <p:nvSpPr>
          <p:cNvPr id="24" name="Oval 23"/>
          <p:cNvSpPr/>
          <p:nvPr/>
        </p:nvSpPr>
        <p:spPr>
          <a:xfrm>
            <a:off x="6153352" y="2460247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U</a:t>
            </a:r>
          </a:p>
        </p:txBody>
      </p:sp>
      <p:sp>
        <p:nvSpPr>
          <p:cNvPr id="25" name="Oval 24"/>
          <p:cNvSpPr/>
          <p:nvPr/>
        </p:nvSpPr>
        <p:spPr>
          <a:xfrm>
            <a:off x="8056298" y="2467323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O</a:t>
            </a:r>
          </a:p>
        </p:txBody>
      </p:sp>
      <p:cxnSp>
        <p:nvCxnSpPr>
          <p:cNvPr id="26" name="Straight Arrow Connector 25"/>
          <p:cNvCxnSpPr>
            <a:stCxn id="21" idx="5"/>
            <a:endCxn id="25" idx="1"/>
          </p:cNvCxnSpPr>
          <p:nvPr/>
        </p:nvCxnSpPr>
        <p:spPr>
          <a:xfrm>
            <a:off x="7787894" y="1941247"/>
            <a:ext cx="384408" cy="6420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3"/>
            <a:endCxn id="24" idx="7"/>
          </p:cNvCxnSpPr>
          <p:nvPr/>
        </p:nvCxnSpPr>
        <p:spPr>
          <a:xfrm flipH="1">
            <a:off x="6829472" y="1941247"/>
            <a:ext cx="398306" cy="635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6"/>
            <a:endCxn id="25" idx="2"/>
          </p:cNvCxnSpPr>
          <p:nvPr/>
        </p:nvCxnSpPr>
        <p:spPr>
          <a:xfrm>
            <a:off x="6945476" y="2856354"/>
            <a:ext cx="1110822" cy="70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4652155" y="2022195"/>
            <a:ext cx="1207046" cy="758065"/>
          </a:xfrm>
          <a:prstGeom prst="rightArrow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894229" y="3529042"/>
            <a:ext cx="84048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In between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Gill Sans"/>
                <a:cs typeface="Gill Sans"/>
              </a:rPr>
              <a:t>If F has a “small” effect on O, then is correlation between U and O mostly causation?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Gill Sans"/>
                <a:cs typeface="Gill Sans"/>
              </a:rPr>
              <a:t>YES!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261457"/>
              </p:ext>
            </p:extLst>
          </p:nvPr>
        </p:nvGraphicFramePr>
        <p:xfrm>
          <a:off x="2276475" y="4545013"/>
          <a:ext cx="458311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3" imgW="1600200" imgH="215900" progId="Equation.3">
                  <p:embed/>
                </p:oleObj>
              </mc:Choice>
              <mc:Fallback>
                <p:oleObj name="Equation" r:id="rId3" imgW="1600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6475" y="4545013"/>
                        <a:ext cx="4583113" cy="617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557" y="2227480"/>
            <a:ext cx="4530784" cy="23623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Example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Abstracted 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Causal Inference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Application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8359" y="749676"/>
            <a:ext cx="1725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Outline</a:t>
            </a:r>
            <a:endParaRPr lang="en-US" sz="40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Tool: Causal Inference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802" y="1315820"/>
            <a:ext cx="3647375" cy="527547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9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Quantified Causal Influence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060665" y="2181412"/>
            <a:ext cx="930964" cy="9309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Gill Sans"/>
                <a:cs typeface="Gill Sans"/>
              </a:rPr>
              <a:t>X</a:t>
            </a:r>
            <a:endParaRPr lang="en-US" sz="24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03668" y="3045532"/>
            <a:ext cx="842127" cy="8421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Gill Sans"/>
                <a:cs typeface="Gill Sans"/>
              </a:rPr>
              <a:t>Z</a:t>
            </a:r>
            <a:r>
              <a:rPr lang="en-US" sz="2400" baseline="-25000" dirty="0" smtClean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  <a:endParaRPr lang="en-US" sz="24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708448" y="2181412"/>
            <a:ext cx="930347" cy="93034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Y</a:t>
            </a:r>
          </a:p>
        </p:txBody>
      </p:sp>
      <p:cxnSp>
        <p:nvCxnSpPr>
          <p:cNvPr id="9" name="Straight Arrow Connector 8"/>
          <p:cNvCxnSpPr>
            <a:stCxn id="6" idx="5"/>
            <a:endCxn id="7" idx="1"/>
          </p:cNvCxnSpPr>
          <p:nvPr/>
        </p:nvCxnSpPr>
        <p:spPr>
          <a:xfrm>
            <a:off x="1855292" y="2976039"/>
            <a:ext cx="1771703" cy="192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6" idx="5"/>
            <a:endCxn id="8" idx="1"/>
          </p:cNvCxnSpPr>
          <p:nvPr/>
        </p:nvCxnSpPr>
        <p:spPr>
          <a:xfrm>
            <a:off x="4099141" y="1882152"/>
            <a:ext cx="1745553" cy="4355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7"/>
            <a:endCxn id="8" idx="3"/>
          </p:cNvCxnSpPr>
          <p:nvPr/>
        </p:nvCxnSpPr>
        <p:spPr>
          <a:xfrm flipV="1">
            <a:off x="4222468" y="2975513"/>
            <a:ext cx="1622226" cy="1933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380341" y="1163352"/>
            <a:ext cx="842127" cy="8421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Gill Sans"/>
                <a:cs typeface="Gill Sans"/>
              </a:rPr>
              <a:t>Z</a:t>
            </a:r>
            <a:r>
              <a:rPr lang="en-US" sz="2400" baseline="-25000" dirty="0">
                <a:solidFill>
                  <a:srgbClr val="000000"/>
                </a:solidFill>
                <a:latin typeface="Gill Sans"/>
                <a:cs typeface="Gill Sans"/>
              </a:rPr>
              <a:t>2</a:t>
            </a:r>
            <a:endParaRPr lang="en-US" sz="24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22" name="Straight Arrow Connector 21"/>
          <p:cNvCxnSpPr>
            <a:stCxn id="6" idx="7"/>
            <a:endCxn id="16" idx="3"/>
          </p:cNvCxnSpPr>
          <p:nvPr/>
        </p:nvCxnSpPr>
        <p:spPr>
          <a:xfrm flipV="1">
            <a:off x="1855292" y="1882152"/>
            <a:ext cx="1648376" cy="4355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6611" y="3276237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X=rand({0,1})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92141" y="3854347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Z</a:t>
            </a:r>
            <a:r>
              <a:rPr lang="en-US" sz="2400" baseline="-25000" dirty="0" smtClean="0">
                <a:latin typeface="Gill Sans"/>
                <a:cs typeface="Gill Sans"/>
              </a:rPr>
              <a:t>1</a:t>
            </a:r>
            <a:r>
              <a:rPr lang="en-US" sz="2400" dirty="0" smtClean="0">
                <a:latin typeface="Gill Sans"/>
                <a:cs typeface="Gill Sans"/>
              </a:rPr>
              <a:t>=X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82128" y="2185229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Z</a:t>
            </a:r>
            <a:r>
              <a:rPr lang="en-US" sz="2400" baseline="-25000" dirty="0">
                <a:latin typeface="Gill Sans"/>
                <a:cs typeface="Gill Sans"/>
              </a:rPr>
              <a:t>2</a:t>
            </a:r>
            <a:r>
              <a:rPr lang="en-US" sz="2400" dirty="0" smtClean="0">
                <a:latin typeface="Gill Sans"/>
                <a:cs typeface="Gill Sans"/>
              </a:rPr>
              <a:t>=X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01482" y="2317003"/>
            <a:ext cx="16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Y=Z</a:t>
            </a:r>
            <a:r>
              <a:rPr lang="en-US" sz="2400" baseline="-25000" dirty="0" smtClean="0">
                <a:latin typeface="Gill Sans"/>
                <a:cs typeface="Gill Sans"/>
              </a:rPr>
              <a:t>1</a:t>
            </a:r>
            <a:r>
              <a:rPr lang="en-US" sz="2400" dirty="0" smtClean="0">
                <a:latin typeface="Gill Sans"/>
                <a:cs typeface="Gill Sans"/>
              </a:rPr>
              <a:t>xor Z</a:t>
            </a:r>
            <a:r>
              <a:rPr lang="en-US" sz="2400" baseline="-25000" dirty="0" smtClean="0">
                <a:latin typeface="Gill Sans"/>
                <a:cs typeface="Gill Sans"/>
              </a:rPr>
              <a:t>2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60665" y="5019297"/>
            <a:ext cx="43933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How can you summarize</a:t>
            </a:r>
          </a:p>
          <a:p>
            <a:r>
              <a:rPr lang="en-US" sz="3200" dirty="0">
                <a:latin typeface="Gill Sans"/>
                <a:cs typeface="Gill Sans"/>
              </a:rPr>
              <a:t>t</a:t>
            </a:r>
            <a:r>
              <a:rPr lang="en-US" sz="3200" dirty="0" smtClean="0">
                <a:latin typeface="Gill Sans"/>
                <a:cs typeface="Gill Sans"/>
              </a:rPr>
              <a:t>he effect of Z</a:t>
            </a:r>
            <a:r>
              <a:rPr lang="en-US" sz="3200" baseline="-25000" dirty="0" smtClean="0">
                <a:latin typeface="Gill Sans"/>
                <a:cs typeface="Gill Sans"/>
              </a:rPr>
              <a:t>1</a:t>
            </a:r>
            <a:r>
              <a:rPr lang="en-US" sz="3200" dirty="0" smtClean="0">
                <a:latin typeface="Gill Sans"/>
                <a:cs typeface="Gill Sans"/>
              </a:rPr>
              <a:t> on Y into</a:t>
            </a:r>
          </a:p>
          <a:p>
            <a:r>
              <a:rPr lang="en-US" sz="3200" dirty="0" smtClean="0">
                <a:latin typeface="Gill Sans"/>
                <a:cs typeface="Gill Sans"/>
              </a:rPr>
              <a:t>a single number?</a:t>
            </a:r>
            <a:endParaRPr lang="en-US" sz="3200" dirty="0">
              <a:latin typeface="Gill Sans"/>
              <a:cs typeface="Gill San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095088" y="3887659"/>
            <a:ext cx="2688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"/>
                <a:cs typeface="Gill Sans"/>
              </a:rPr>
              <a:t>Note I(Z</a:t>
            </a:r>
            <a:r>
              <a:rPr lang="en-US" sz="2800" baseline="-25000" dirty="0" smtClean="0">
                <a:latin typeface="Gill Sans"/>
                <a:cs typeface="Gill Sans"/>
              </a:rPr>
              <a:t>1 </a:t>
            </a:r>
            <a:r>
              <a:rPr lang="en-US" sz="2800" dirty="0" smtClean="0">
                <a:latin typeface="Gill Sans"/>
                <a:cs typeface="Gill Sans"/>
              </a:rPr>
              <a:t>: Y) = 0</a:t>
            </a:r>
            <a:endParaRPr lang="en-US" sz="2800" dirty="0">
              <a:latin typeface="Gill Sans"/>
              <a:cs typeface="Gill Sans"/>
            </a:endParaRPr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Quantified Causal Influence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060665" y="2181412"/>
            <a:ext cx="930964" cy="9309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Gill Sans"/>
                <a:cs typeface="Gill Sans"/>
              </a:rPr>
              <a:t>X</a:t>
            </a:r>
            <a:endParaRPr lang="en-US" sz="24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03668" y="3045532"/>
            <a:ext cx="842127" cy="8421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Gill Sans"/>
                <a:cs typeface="Gill Sans"/>
              </a:rPr>
              <a:t>Z</a:t>
            </a:r>
            <a:r>
              <a:rPr lang="en-US" sz="2400" baseline="-25000" dirty="0" smtClean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  <a:endParaRPr lang="en-US" sz="24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708448" y="2181412"/>
            <a:ext cx="930347" cy="93034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Y</a:t>
            </a:r>
          </a:p>
        </p:txBody>
      </p:sp>
      <p:cxnSp>
        <p:nvCxnSpPr>
          <p:cNvPr id="9" name="Straight Arrow Connector 8"/>
          <p:cNvCxnSpPr>
            <a:stCxn id="6" idx="5"/>
            <a:endCxn id="7" idx="1"/>
          </p:cNvCxnSpPr>
          <p:nvPr/>
        </p:nvCxnSpPr>
        <p:spPr>
          <a:xfrm>
            <a:off x="1855292" y="2976039"/>
            <a:ext cx="1771703" cy="192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6" idx="5"/>
            <a:endCxn id="8" idx="1"/>
          </p:cNvCxnSpPr>
          <p:nvPr/>
        </p:nvCxnSpPr>
        <p:spPr>
          <a:xfrm>
            <a:off x="4099141" y="1882152"/>
            <a:ext cx="1745553" cy="4355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7"/>
            <a:endCxn id="8" idx="3"/>
          </p:cNvCxnSpPr>
          <p:nvPr/>
        </p:nvCxnSpPr>
        <p:spPr>
          <a:xfrm flipV="1">
            <a:off x="4222468" y="2975513"/>
            <a:ext cx="1622226" cy="1933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380341" y="1163352"/>
            <a:ext cx="842127" cy="8421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Gill Sans"/>
                <a:cs typeface="Gill Sans"/>
              </a:rPr>
              <a:t>Z</a:t>
            </a:r>
            <a:r>
              <a:rPr lang="en-US" sz="2400" baseline="-25000" dirty="0">
                <a:solidFill>
                  <a:srgbClr val="000000"/>
                </a:solidFill>
                <a:latin typeface="Gill Sans"/>
                <a:cs typeface="Gill Sans"/>
              </a:rPr>
              <a:t>2</a:t>
            </a:r>
            <a:endParaRPr lang="en-US" sz="24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22" name="Straight Arrow Connector 21"/>
          <p:cNvCxnSpPr>
            <a:stCxn id="6" idx="7"/>
            <a:endCxn id="16" idx="3"/>
          </p:cNvCxnSpPr>
          <p:nvPr/>
        </p:nvCxnSpPr>
        <p:spPr>
          <a:xfrm flipV="1">
            <a:off x="1855292" y="1882152"/>
            <a:ext cx="1648376" cy="4355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6611" y="3276237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X=rand({0,1})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92141" y="3854347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Z</a:t>
            </a:r>
            <a:r>
              <a:rPr lang="en-US" sz="2400" baseline="-25000" dirty="0" smtClean="0">
                <a:latin typeface="Gill Sans"/>
                <a:cs typeface="Gill Sans"/>
              </a:rPr>
              <a:t>1</a:t>
            </a:r>
            <a:r>
              <a:rPr lang="en-US" sz="2400" dirty="0" smtClean="0">
                <a:latin typeface="Gill Sans"/>
                <a:cs typeface="Gill Sans"/>
              </a:rPr>
              <a:t>=X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82128" y="2185229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Z</a:t>
            </a:r>
            <a:r>
              <a:rPr lang="en-US" sz="2400" baseline="-25000" dirty="0">
                <a:latin typeface="Gill Sans"/>
                <a:cs typeface="Gill Sans"/>
              </a:rPr>
              <a:t>2</a:t>
            </a:r>
            <a:r>
              <a:rPr lang="en-US" sz="2400" dirty="0" smtClean="0">
                <a:latin typeface="Gill Sans"/>
                <a:cs typeface="Gill Sans"/>
              </a:rPr>
              <a:t>=X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01482" y="2317003"/>
            <a:ext cx="16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Y=Z</a:t>
            </a:r>
            <a:r>
              <a:rPr lang="en-US" sz="2400" baseline="-25000" dirty="0" smtClean="0">
                <a:latin typeface="Gill Sans"/>
                <a:cs typeface="Gill Sans"/>
              </a:rPr>
              <a:t>1</a:t>
            </a:r>
            <a:r>
              <a:rPr lang="en-US" sz="2400" dirty="0" smtClean="0">
                <a:latin typeface="Gill Sans"/>
                <a:cs typeface="Gill Sans"/>
              </a:rPr>
              <a:t>xor Z</a:t>
            </a:r>
            <a:r>
              <a:rPr lang="en-US" sz="2400" baseline="-25000" dirty="0" smtClean="0">
                <a:latin typeface="Gill Sans"/>
                <a:cs typeface="Gill Sans"/>
              </a:rPr>
              <a:t>2</a:t>
            </a:r>
            <a:endParaRPr lang="en-US" sz="2400" dirty="0">
              <a:latin typeface="Gill Sans"/>
              <a:cs typeface="Gill Sans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581314"/>
              </p:ext>
            </p:extLst>
          </p:nvPr>
        </p:nvGraphicFramePr>
        <p:xfrm>
          <a:off x="855040" y="4319548"/>
          <a:ext cx="7313613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3" imgW="2552700" imgH="584200" progId="Equation.3">
                  <p:embed/>
                </p:oleObj>
              </mc:Choice>
              <mc:Fallback>
                <p:oleObj name="Equation" r:id="rId3" imgW="2552700" imgH="584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5040" y="4319548"/>
                        <a:ext cx="7313613" cy="167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60545" y="6089207"/>
            <a:ext cx="65207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=</a:t>
            </a:r>
            <a:r>
              <a:rPr lang="en-US" sz="2400" dirty="0" smtClean="0">
                <a:latin typeface="Gill Sans"/>
                <a:cs typeface="Gill Sans"/>
              </a:rPr>
              <a:t> number of bits of control over Y from setting Z</a:t>
            </a:r>
            <a:r>
              <a:rPr lang="en-US" sz="2400" baseline="-25000" dirty="0" smtClean="0">
                <a:latin typeface="Gill Sans"/>
                <a:cs typeface="Gill Sans"/>
              </a:rPr>
              <a:t>1</a:t>
            </a:r>
            <a:endParaRPr lang="en-US" sz="2400" baseline="-25000" dirty="0">
              <a:latin typeface="Gill Sans"/>
              <a:cs typeface="Gill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557" y="2227480"/>
            <a:ext cx="4530784" cy="23623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Example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Abstracted 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Causal Inference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Application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8359" y="749676"/>
            <a:ext cx="1725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Outline</a:t>
            </a:r>
            <a:endParaRPr lang="en-US" sz="40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6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947" y="2111312"/>
            <a:ext cx="42479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sz="2400" dirty="0" smtClean="0">
                <a:latin typeface="Courier"/>
                <a:cs typeface="Courier"/>
              </a:rPr>
              <a:t>main(String x) {</a:t>
            </a:r>
          </a:p>
          <a:p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mystery(x);</a:t>
            </a:r>
          </a:p>
          <a:p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doSomethingRandom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r>
              <a:rPr lang="en-US" sz="2400" dirty="0" smtClean="0">
                <a:latin typeface="Courier"/>
                <a:cs typeface="Courier"/>
              </a:rPr>
              <a:t>}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86827"/>
              </p:ext>
            </p:extLst>
          </p:nvPr>
        </p:nvGraphicFramePr>
        <p:xfrm>
          <a:off x="4826000" y="1852172"/>
          <a:ext cx="4064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12431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Input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Output</a:t>
                      </a:r>
                      <a:endParaRPr lang="en-US" sz="2400" dirty="0"/>
                    </a:p>
                  </a:txBody>
                  <a:tcPr/>
                </a:tc>
              </a:tr>
              <a:tr h="12431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“Hello”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“Hello”</a:t>
                      </a:r>
                      <a:endParaRPr lang="en-US" sz="2400" dirty="0"/>
                    </a:p>
                  </a:txBody>
                  <a:tcPr/>
                </a:tc>
              </a:tr>
              <a:tr h="12431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“World”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“World”</a:t>
                      </a:r>
                      <a:endParaRPr lang="en-US" sz="2400" dirty="0"/>
                    </a:p>
                  </a:txBody>
                  <a:tcPr/>
                </a:tc>
              </a:tr>
              <a:tr h="12431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“NEPLS”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“NEPLS”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52178" y="4413188"/>
            <a:ext cx="60291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What is </a:t>
            </a:r>
            <a:r>
              <a:rPr lang="en-US" sz="2400" dirty="0" smtClean="0">
                <a:latin typeface="Courier"/>
                <a:cs typeface="Courier"/>
              </a:rPr>
              <a:t>mystery</a:t>
            </a:r>
            <a:r>
              <a:rPr lang="en-US" sz="2400" dirty="0" smtClean="0">
                <a:latin typeface="Gill Sans"/>
                <a:cs typeface="Gill Sans"/>
              </a:rPr>
              <a:t>?</a:t>
            </a:r>
          </a:p>
          <a:p>
            <a:endParaRPr lang="en-US" sz="2400" dirty="0">
              <a:latin typeface="Gill Sans"/>
              <a:cs typeface="Gill Sans"/>
            </a:endParaRPr>
          </a:p>
          <a:p>
            <a:r>
              <a:rPr lang="en-US" sz="2400" dirty="0" smtClean="0">
                <a:latin typeface="Gill Sans"/>
                <a:cs typeface="Gill Sans"/>
              </a:rPr>
              <a:t>How </a:t>
            </a:r>
            <a:r>
              <a:rPr lang="en-US" sz="2400" dirty="0">
                <a:latin typeface="Gill Sans"/>
                <a:cs typeface="Gill Sans"/>
              </a:rPr>
              <a:t>can </a:t>
            </a:r>
            <a:r>
              <a:rPr lang="en-US" sz="2400" dirty="0" smtClean="0">
                <a:latin typeface="Gill Sans"/>
                <a:cs typeface="Gill Sans"/>
              </a:rPr>
              <a:t>a program learn </a:t>
            </a:r>
            <a:r>
              <a:rPr lang="en-US" sz="2400" dirty="0">
                <a:latin typeface="Gill Sans"/>
                <a:cs typeface="Gill Sans"/>
              </a:rPr>
              <a:t>how to print output?</a:t>
            </a:r>
          </a:p>
          <a:p>
            <a:endParaRPr lang="en-US" sz="2400" dirty="0" smtClean="0">
              <a:latin typeface="Gill Sans"/>
              <a:cs typeface="Gill San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"/>
                <a:cs typeface="Gill Sans"/>
              </a:rPr>
              <a:t>Revisit: Abstract Setting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031" y="1330767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Framework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852" y="2489154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User Code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41343" y="2489154"/>
            <a:ext cx="1735129" cy="792214"/>
          </a:xfrm>
          <a:prstGeom prst="rect">
            <a:avLst/>
          </a:prstGeom>
          <a:solidFill>
            <a:srgbClr val="C700C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ill Sans"/>
                <a:cs typeface="Gill Sans"/>
              </a:rPr>
              <a:t>Output</a:t>
            </a:r>
            <a:endParaRPr lang="en-US" sz="2400" dirty="0">
              <a:solidFill>
                <a:schemeClr val="tx1"/>
              </a:solidFill>
              <a:latin typeface="Gill Sans"/>
              <a:cs typeface="Gill San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60031" y="2122981"/>
            <a:ext cx="476271" cy="366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0"/>
          </p:cNvCxnSpPr>
          <p:nvPr/>
        </p:nvCxnSpPr>
        <p:spPr>
          <a:xfrm>
            <a:off x="2791293" y="2122981"/>
            <a:ext cx="617615" cy="366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  <a:endCxn id="9" idx="1"/>
          </p:cNvCxnSpPr>
          <p:nvPr/>
        </p:nvCxnSpPr>
        <p:spPr>
          <a:xfrm>
            <a:off x="2050981" y="2885261"/>
            <a:ext cx="4903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11774" y="1265050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F</a:t>
            </a:r>
          </a:p>
        </p:txBody>
      </p:sp>
      <p:sp>
        <p:nvSpPr>
          <p:cNvPr id="24" name="Oval 23"/>
          <p:cNvSpPr/>
          <p:nvPr/>
        </p:nvSpPr>
        <p:spPr>
          <a:xfrm>
            <a:off x="6153352" y="2460247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U</a:t>
            </a:r>
          </a:p>
        </p:txBody>
      </p:sp>
      <p:sp>
        <p:nvSpPr>
          <p:cNvPr id="25" name="Oval 24"/>
          <p:cNvSpPr/>
          <p:nvPr/>
        </p:nvSpPr>
        <p:spPr>
          <a:xfrm>
            <a:off x="8056298" y="2467323"/>
            <a:ext cx="792124" cy="7922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O</a:t>
            </a:r>
          </a:p>
        </p:txBody>
      </p:sp>
      <p:cxnSp>
        <p:nvCxnSpPr>
          <p:cNvPr id="26" name="Straight Arrow Connector 25"/>
          <p:cNvCxnSpPr>
            <a:stCxn id="21" idx="5"/>
            <a:endCxn id="25" idx="1"/>
          </p:cNvCxnSpPr>
          <p:nvPr/>
        </p:nvCxnSpPr>
        <p:spPr>
          <a:xfrm>
            <a:off x="7787894" y="1941247"/>
            <a:ext cx="384408" cy="6420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3"/>
            <a:endCxn id="24" idx="7"/>
          </p:cNvCxnSpPr>
          <p:nvPr/>
        </p:nvCxnSpPr>
        <p:spPr>
          <a:xfrm flipH="1">
            <a:off x="6829472" y="1941247"/>
            <a:ext cx="398306" cy="6350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6"/>
            <a:endCxn id="25" idx="2"/>
          </p:cNvCxnSpPr>
          <p:nvPr/>
        </p:nvCxnSpPr>
        <p:spPr>
          <a:xfrm>
            <a:off x="6945476" y="2856354"/>
            <a:ext cx="1110822" cy="70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4652155" y="2022195"/>
            <a:ext cx="1207046" cy="758065"/>
          </a:xfrm>
          <a:prstGeom prst="rightArrow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371187" y="3916523"/>
            <a:ext cx="5856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Gill Sans"/>
                <a:cs typeface="Gill Sans"/>
              </a:rPr>
              <a:t>If F has a “small” effect on O, then correlation</a:t>
            </a:r>
          </a:p>
          <a:p>
            <a:pPr algn="ctr"/>
            <a:r>
              <a:rPr lang="en-US" sz="2400" dirty="0" smtClean="0">
                <a:latin typeface="Gill Sans"/>
                <a:cs typeface="Gill Sans"/>
              </a:rPr>
              <a:t> between U and O is mostly causation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227027"/>
              </p:ext>
            </p:extLst>
          </p:nvPr>
        </p:nvGraphicFramePr>
        <p:xfrm>
          <a:off x="2276475" y="5209511"/>
          <a:ext cx="458311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1600200" imgH="215900" progId="Equation.3">
                  <p:embed/>
                </p:oleObj>
              </mc:Choice>
              <mc:Fallback>
                <p:oleObj name="Equation" r:id="rId3" imgW="1600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6475" y="5209511"/>
                        <a:ext cx="4583113" cy="617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692"/>
            <a:ext cx="8229600" cy="1143000"/>
          </a:xfrm>
        </p:spPr>
        <p:txBody>
          <a:bodyPr/>
          <a:lstStyle/>
          <a:p>
            <a:r>
              <a:rPr lang="en-US" dirty="0" smtClean="0"/>
              <a:t>Back to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56622" y="1649647"/>
            <a:ext cx="3370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callback(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, j)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(0,1);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x = 2*</a:t>
            </a:r>
            <a:r>
              <a:rPr lang="en-US" dirty="0" err="1" smtClean="0">
                <a:latin typeface="Courier"/>
                <a:cs typeface="Courier"/>
              </a:rPr>
              <a:t>i+t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setOutput</a:t>
            </a:r>
            <a:r>
              <a:rPr lang="en-US" dirty="0" smtClean="0">
                <a:latin typeface="Courier"/>
                <a:cs typeface="Courier"/>
              </a:rPr>
              <a:t>(x);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47" y="1649647"/>
            <a:ext cx="3647716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</a:p>
          <a:p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setOutput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(k)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k;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  <a:endParaRPr lang="en-US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main()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n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 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true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n++;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j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(0,1);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callback(</a:t>
            </a:r>
            <a:r>
              <a:rPr lang="en-US" dirty="0" err="1" smtClean="0">
                <a:latin typeface="Courier"/>
                <a:cs typeface="Courier"/>
              </a:rPr>
              <a:t>i,j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print(</a:t>
            </a:r>
            <a:r>
              <a:rPr lang="en-US" dirty="0" err="1" smtClean="0">
                <a:latin typeface="Courier"/>
                <a:cs typeface="Courier"/>
              </a:rPr>
              <a:t>n+val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947" y="978042"/>
            <a:ext cx="2740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Framework code (F)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6622" y="978042"/>
            <a:ext cx="1987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User code (U)</a:t>
            </a:r>
            <a:endParaRPr lang="en-US" sz="2400" dirty="0">
              <a:latin typeface="Gill Sans"/>
              <a:cs typeface="Gill San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64964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7610" y="1439707"/>
            <a:ext cx="87196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07610" y="6173963"/>
            <a:ext cx="4469692" cy="18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7302" y="3253944"/>
            <a:ext cx="4249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77302" y="3253944"/>
            <a:ext cx="0" cy="2938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91502" y="3458079"/>
            <a:ext cx="1395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Approach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06016" y="4104410"/>
            <a:ext cx="44037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Estimate I(U : O)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Estimate I(F : U)</a:t>
            </a:r>
            <a:r>
              <a:rPr lang="en-US" baseline="-25000" dirty="0" smtClean="0">
                <a:latin typeface="Gill Sans"/>
                <a:cs typeface="Gill Sans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I(U : O) &gt; </a:t>
            </a:r>
            <a:r>
              <a:rPr lang="en-US" dirty="0" smtClean="0">
                <a:latin typeface="Gill Sans"/>
                <a:cs typeface="Gill Sans"/>
              </a:rPr>
              <a:t>I(F : U) , then  C</a:t>
            </a:r>
            <a:r>
              <a:rPr lang="en-US" baseline="-25000" dirty="0">
                <a:latin typeface="Gill Sans"/>
                <a:cs typeface="Gill Sans"/>
              </a:rPr>
              <a:t>U</a:t>
            </a:r>
            <a:r>
              <a:rPr lang="en-US" baseline="-25000" dirty="0" smtClean="0">
                <a:latin typeface="Gill Sans"/>
                <a:cs typeface="Gill Sans"/>
              </a:rPr>
              <a:t>→</a:t>
            </a:r>
            <a:r>
              <a:rPr lang="en-US" baseline="-25000" dirty="0">
                <a:latin typeface="Gill Sans"/>
                <a:cs typeface="Gill Sans"/>
              </a:rPr>
              <a:t>O</a:t>
            </a:r>
            <a:r>
              <a:rPr lang="en-US" dirty="0" smtClean="0">
                <a:latin typeface="Gill Sans"/>
                <a:cs typeface="Gill Sans"/>
              </a:rPr>
              <a:t> &gt; 0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Gill Sans"/>
                <a:cs typeface="Gill Sans"/>
              </a:rPr>
              <a:t>call to </a:t>
            </a:r>
            <a:r>
              <a:rPr lang="en-US" dirty="0" err="1" smtClean="0">
                <a:latin typeface="Gill Sans"/>
                <a:cs typeface="Gill Sans"/>
              </a:rPr>
              <a:t>setOutput</a:t>
            </a:r>
            <a:r>
              <a:rPr lang="en-US" dirty="0" smtClean="0">
                <a:latin typeface="Gill Sans"/>
                <a:cs typeface="Gill Sans"/>
              </a:rPr>
              <a:t> must affect output!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06016" y="5764768"/>
            <a:ext cx="2621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I(U : O) = 1.25 (for n&lt;2)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Gill Sans"/>
                <a:cs typeface="Gill Sans"/>
              </a:rPr>
              <a:t>I(F : U) = 1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Gill Sans"/>
                <a:cs typeface="Gill Sans"/>
              </a:rPr>
              <a:t>C</a:t>
            </a:r>
            <a:r>
              <a:rPr lang="en-US" baseline="-25000" dirty="0">
                <a:latin typeface="Gill Sans"/>
                <a:cs typeface="Gill Sans"/>
              </a:rPr>
              <a:t>U</a:t>
            </a:r>
            <a:r>
              <a:rPr lang="en-US" baseline="-25000" dirty="0" smtClean="0">
                <a:latin typeface="Gill Sans"/>
                <a:cs typeface="Gill Sans"/>
              </a:rPr>
              <a:t>→</a:t>
            </a:r>
            <a:r>
              <a:rPr lang="en-US" baseline="-25000" dirty="0">
                <a:latin typeface="Gill Sans"/>
                <a:cs typeface="Gill Sans"/>
              </a:rPr>
              <a:t>O</a:t>
            </a:r>
            <a:r>
              <a:rPr lang="en-US" dirty="0" smtClean="0">
                <a:latin typeface="Gill Sans"/>
                <a:cs typeface="Gill Sans"/>
              </a:rPr>
              <a:t> = 2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5897" y="5364658"/>
            <a:ext cx="1535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"/>
                <a:cs typeface="Gill Sans"/>
              </a:rPr>
              <a:t>Actual Values</a:t>
            </a:r>
            <a:endParaRPr lang="en-US" sz="2000" dirty="0">
              <a:latin typeface="Gill Sans"/>
              <a:cs typeface="Gill San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78000" y="5304739"/>
            <a:ext cx="751417" cy="2726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07167" y="5577419"/>
            <a:ext cx="444500" cy="18734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2656417" y="5761619"/>
            <a:ext cx="416126" cy="3693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683999" y="5761619"/>
            <a:ext cx="304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O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460" y="1962579"/>
            <a:ext cx="5851117" cy="3392245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 smtClean="0">
                <a:latin typeface="Gill Sans"/>
                <a:cs typeface="Gill Sans"/>
              </a:rPr>
              <a:t>Using the quantified causal influence, we can extract natural experiments from program traces to determine when code causes an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6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ui_co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2" y="164353"/>
            <a:ext cx="4517720" cy="6412794"/>
          </a:xfrm>
          <a:prstGeom prst="rect">
            <a:avLst/>
          </a:prstGeom>
        </p:spPr>
      </p:pic>
      <p:pic>
        <p:nvPicPr>
          <p:cNvPr id="4" name="Picture 3" descr="gui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608" y="915824"/>
            <a:ext cx="5052862" cy="3557114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107765" y="3272118"/>
            <a:ext cx="5428670" cy="623189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46072" y="4622348"/>
            <a:ext cx="6637134" cy="9130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58313" y="4620246"/>
            <a:ext cx="6524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How can we tell what code </a:t>
            </a:r>
            <a:r>
              <a:rPr lang="en-US" sz="2400" b="1" dirty="0" smtClean="0">
                <a:latin typeface="Gill Sans"/>
                <a:cs typeface="Gill Sans"/>
              </a:rPr>
              <a:t>causes </a:t>
            </a:r>
            <a:r>
              <a:rPr lang="en-US" sz="2400" dirty="0" smtClean="0">
                <a:latin typeface="Gill Sans"/>
                <a:cs typeface="Gill Sans"/>
              </a:rPr>
              <a:t>an effect</a:t>
            </a:r>
            <a:endParaRPr lang="en-US" sz="2400" b="1" dirty="0" smtClean="0">
              <a:latin typeface="Gill Sans"/>
              <a:cs typeface="Gill Sans"/>
            </a:endParaRPr>
          </a:p>
          <a:p>
            <a:r>
              <a:rPr lang="en-US" sz="2400" dirty="0" smtClean="0">
                <a:latin typeface="Gill Sans"/>
                <a:cs typeface="Gill Sans"/>
              </a:rPr>
              <a:t>…..without needing to understand the framework?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8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557" y="2227480"/>
            <a:ext cx="4530784" cy="23623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Example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Abstract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Causal Inference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Application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8359" y="749676"/>
            <a:ext cx="1725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Outline</a:t>
            </a:r>
            <a:endParaRPr lang="en-US" sz="4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5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557" y="2227480"/>
            <a:ext cx="4530784" cy="23623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Example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Abstracted 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Causal Inference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Application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18359" y="749676"/>
            <a:ext cx="1725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Outline</a:t>
            </a:r>
            <a:endParaRPr lang="en-US" sz="40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1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692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56622" y="1649647"/>
            <a:ext cx="3370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callback(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, j)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(0,1);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x = 2*</a:t>
            </a:r>
            <a:r>
              <a:rPr lang="en-US" dirty="0" err="1" smtClean="0">
                <a:latin typeface="Courier"/>
                <a:cs typeface="Courier"/>
              </a:rPr>
              <a:t>i+</a:t>
            </a:r>
            <a:r>
              <a:rPr lang="en-US" b="1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setOutput</a:t>
            </a:r>
            <a:r>
              <a:rPr lang="en-US" dirty="0" smtClean="0">
                <a:latin typeface="Courier"/>
                <a:cs typeface="Courier"/>
              </a:rPr>
              <a:t>(x);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47" y="1649647"/>
            <a:ext cx="3647716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</a:p>
          <a:p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setOutput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(k)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k;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  <a:endParaRPr lang="en-US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main()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n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 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true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n++;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j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(0,1);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callback(</a:t>
            </a:r>
            <a:r>
              <a:rPr lang="en-US" dirty="0" err="1" smtClean="0">
                <a:latin typeface="Courier"/>
                <a:cs typeface="Courier"/>
              </a:rPr>
              <a:t>i,j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print(</a:t>
            </a:r>
            <a:r>
              <a:rPr lang="en-US" dirty="0" err="1" smtClean="0">
                <a:latin typeface="Courier"/>
                <a:cs typeface="Courier"/>
              </a:rPr>
              <a:t>n+val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}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947" y="978042"/>
            <a:ext cx="2311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Framework code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6622" y="978042"/>
            <a:ext cx="148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User code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738" y="6245741"/>
            <a:ext cx="843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Does the call to </a:t>
            </a:r>
            <a:r>
              <a:rPr lang="en-US" sz="2400" dirty="0" err="1" smtClean="0">
                <a:latin typeface="Courier"/>
                <a:cs typeface="Courier"/>
              </a:rPr>
              <a:t>setOutput</a:t>
            </a:r>
            <a:r>
              <a:rPr lang="en-US" sz="2400" dirty="0" smtClean="0">
                <a:latin typeface="Gill Sans"/>
                <a:cs typeface="Gill Sans"/>
              </a:rPr>
              <a:t> affect the output of the program?</a:t>
            </a:r>
            <a:endParaRPr lang="en-US" sz="2400" dirty="0">
              <a:latin typeface="Gill Sans"/>
              <a:cs typeface="Gill San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64964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7610" y="1439707"/>
            <a:ext cx="87196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7610" y="6173963"/>
            <a:ext cx="87196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"/>
                <a:cs typeface="Gill Sans"/>
              </a:rPr>
              <a:t>Approaches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118" y="2063375"/>
            <a:ext cx="7446682" cy="237415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"/>
                <a:cs typeface="Gill Sans"/>
              </a:rPr>
              <a:t>Finding correlations (cheap)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"/>
                <a:cs typeface="Gill Sans"/>
              </a:rPr>
              <a:t>Analyzing user code (cheap)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 smtClean="0">
                <a:latin typeface="Gill Sans"/>
                <a:cs typeface="Gill Sans"/>
              </a:rPr>
              <a:t>Analyzing framework code (expensive)</a:t>
            </a:r>
            <a:endParaRPr lang="en-US" strike="sngStrike" dirty="0">
              <a:latin typeface="Gill Sans"/>
              <a:cs typeface="Gill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692"/>
            <a:ext cx="8229600" cy="1143000"/>
          </a:xfrm>
        </p:spPr>
        <p:txBody>
          <a:bodyPr/>
          <a:lstStyle/>
          <a:p>
            <a:r>
              <a:rPr lang="en-US" dirty="0" smtClean="0"/>
              <a:t>Correlation is not enough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56622" y="1649647"/>
            <a:ext cx="3370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callback(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,j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strike="sngStrike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strike="sngStrike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strike="sngStrike" dirty="0">
                <a:latin typeface="Courier"/>
                <a:cs typeface="Courier"/>
              </a:rPr>
              <a:t>t</a:t>
            </a:r>
            <a:r>
              <a:rPr lang="en-US" strike="sngStrike" dirty="0" smtClean="0">
                <a:latin typeface="Courier"/>
                <a:cs typeface="Courier"/>
              </a:rPr>
              <a:t> = </a:t>
            </a:r>
            <a:r>
              <a:rPr lang="en-US" strike="sngStrike" dirty="0" err="1" smtClean="0">
                <a:latin typeface="Courier"/>
                <a:cs typeface="Courier"/>
              </a:rPr>
              <a:t>randInt</a:t>
            </a:r>
            <a:r>
              <a:rPr lang="en-US" strike="sngStrike" dirty="0" smtClean="0">
                <a:latin typeface="Courier"/>
                <a:cs typeface="Courier"/>
              </a:rPr>
              <a:t>(0,1);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x = 2*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+</a:t>
            </a:r>
            <a:r>
              <a:rPr lang="en-US" b="1" dirty="0" err="1" smtClean="0">
                <a:latin typeface="Courier"/>
                <a:cs typeface="Courier"/>
              </a:rPr>
              <a:t>j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setOutput</a:t>
            </a:r>
            <a:r>
              <a:rPr lang="en-US" dirty="0" smtClean="0">
                <a:latin typeface="Courier"/>
                <a:cs typeface="Courier"/>
              </a:rPr>
              <a:t>(x);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47" y="1649647"/>
            <a:ext cx="363112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</a:p>
          <a:p>
            <a:endParaRPr lang="en-US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setOutput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(k)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k;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  <a:endParaRPr lang="en-US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main()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n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 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true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n++;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j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callback(</a:t>
            </a:r>
            <a:r>
              <a:rPr lang="en-US" dirty="0" err="1" smtClean="0">
                <a:latin typeface="Courier"/>
                <a:cs typeface="Courier"/>
              </a:rPr>
              <a:t>i, j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947" y="978042"/>
            <a:ext cx="2311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Framework code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6622" y="978042"/>
            <a:ext cx="148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User code</a:t>
            </a:r>
            <a:endParaRPr lang="en-US" sz="2400" dirty="0">
              <a:latin typeface="Gill Sans"/>
              <a:cs typeface="Gill San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64964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7610" y="1439707"/>
            <a:ext cx="87196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49878" y="5369454"/>
            <a:ext cx="433782" cy="264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401933" y="5784424"/>
            <a:ext cx="163454" cy="3269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90455" y="6039700"/>
            <a:ext cx="3234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Version 1: </a:t>
            </a:r>
            <a:r>
              <a:rPr lang="en-US" dirty="0" smtClean="0">
                <a:latin typeface="Courier"/>
                <a:cs typeface="Courier"/>
              </a:rPr>
              <a:t>print(</a:t>
            </a:r>
            <a:r>
              <a:rPr lang="en-US" dirty="0" err="1" smtClean="0">
                <a:latin typeface="Courier"/>
                <a:cs typeface="Courier"/>
              </a:rPr>
              <a:t>n+val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 smtClean="0">
              <a:latin typeface="Gill Sans"/>
              <a:cs typeface="Gill Sans"/>
            </a:endParaRPr>
          </a:p>
          <a:p>
            <a:r>
              <a:rPr lang="en-US" dirty="0" smtClean="0">
                <a:latin typeface="Gill Sans"/>
                <a:cs typeface="Gill Sans"/>
              </a:rPr>
              <a:t>Version 2: </a:t>
            </a:r>
            <a:r>
              <a:rPr lang="en-US" dirty="0" smtClean="0">
                <a:latin typeface="Courier"/>
                <a:cs typeface="Courier"/>
              </a:rPr>
              <a:t>print(n+2*</a:t>
            </a:r>
            <a:r>
              <a:rPr lang="en-US" dirty="0" err="1" smtClean="0">
                <a:latin typeface="Courier"/>
                <a:cs typeface="Courier"/>
              </a:rPr>
              <a:t>i+j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270751"/>
              </p:ext>
            </p:extLst>
          </p:nvPr>
        </p:nvGraphicFramePr>
        <p:xfrm>
          <a:off x="6120901" y="4114950"/>
          <a:ext cx="2693046" cy="184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841"/>
                <a:gridCol w="448841"/>
                <a:gridCol w="448841"/>
                <a:gridCol w="448841"/>
                <a:gridCol w="448841"/>
                <a:gridCol w="44884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-25000" dirty="0" smtClean="0"/>
                        <a:t>8</a:t>
                      </a:r>
                      <a:endParaRPr lang="en-US" baseline="300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338869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747556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Equation" r:id="rId5" imgW="114300" imgH="165100" progId="Equation.3">
                  <p:embed/>
                </p:oleObj>
              </mc:Choice>
              <mc:Fallback>
                <p:oleObj name="Equation" r:id="rId5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6580006" y="3560862"/>
            <a:ext cx="1857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ill Sans"/>
                <a:cs typeface="Gill Sans"/>
              </a:rPr>
              <a:t>o</a:t>
            </a:r>
            <a:r>
              <a:rPr lang="en-US" dirty="0" smtClean="0">
                <a:latin typeface="Gill Sans"/>
                <a:cs typeface="Gill Sans"/>
              </a:rPr>
              <a:t>utput (for n &lt; 2)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04352" y="48548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x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24634" y="6531529"/>
            <a:ext cx="18798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772018" y="6173963"/>
            <a:ext cx="2132416" cy="1889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67382" y="6215820"/>
            <a:ext cx="2147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Can’t tell these apart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692"/>
            <a:ext cx="8229600" cy="1143000"/>
          </a:xfrm>
        </p:spPr>
        <p:txBody>
          <a:bodyPr/>
          <a:lstStyle/>
          <a:p>
            <a:r>
              <a:rPr lang="en-US" dirty="0" smtClean="0"/>
              <a:t>User code is not enough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56622" y="1649647"/>
            <a:ext cx="3370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callback(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,j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(0,1);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x = 2*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 err="1" smtClean="0">
                <a:latin typeface="Courier"/>
                <a:cs typeface="Courier"/>
              </a:rPr>
              <a:t>+</a:t>
            </a:r>
            <a:r>
              <a:rPr lang="en-US" b="1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setOutput</a:t>
            </a:r>
            <a:r>
              <a:rPr lang="en-US" dirty="0" smtClean="0">
                <a:latin typeface="Courier"/>
                <a:cs typeface="Courier"/>
              </a:rPr>
              <a:t>(x);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47" y="1649647"/>
            <a:ext cx="363112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</a:p>
          <a:p>
            <a:endParaRPr lang="en-US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setOutput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(k)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= k;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}</a:t>
            </a:r>
            <a:endParaRPr lang="en-US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dirty="0" smtClean="0">
                <a:latin typeface="Courier"/>
                <a:cs typeface="Courier"/>
              </a:rPr>
              <a:t>main()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n = 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 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true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n++;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j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randInt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0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callback(</a:t>
            </a:r>
            <a:r>
              <a:rPr lang="en-US" dirty="0" err="1" smtClean="0">
                <a:latin typeface="Courier"/>
                <a:cs typeface="Courier"/>
              </a:rPr>
              <a:t>i, j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947" y="978042"/>
            <a:ext cx="2311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Framework code</a:t>
            </a:r>
            <a:endParaRPr lang="en-US" sz="2400" dirty="0">
              <a:latin typeface="Gill Sans"/>
              <a:cs typeface="Gill San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6622" y="978042"/>
            <a:ext cx="148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"/>
                <a:cs typeface="Gill Sans"/>
              </a:rPr>
              <a:t>User code</a:t>
            </a:r>
            <a:endParaRPr lang="en-US" sz="2400" dirty="0">
              <a:latin typeface="Gill Sans"/>
              <a:cs typeface="Gill San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64964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7610" y="1439707"/>
            <a:ext cx="87196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49878" y="5369454"/>
            <a:ext cx="433782" cy="264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401933" y="5784424"/>
            <a:ext cx="163454" cy="3269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90455" y="6039700"/>
            <a:ext cx="3234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Version 1: </a:t>
            </a:r>
            <a:r>
              <a:rPr lang="en-US" dirty="0" smtClean="0">
                <a:latin typeface="Courier"/>
                <a:cs typeface="Courier"/>
              </a:rPr>
              <a:t>print(</a:t>
            </a:r>
            <a:r>
              <a:rPr lang="en-US" dirty="0" err="1" smtClean="0">
                <a:latin typeface="Courier"/>
                <a:cs typeface="Courier"/>
              </a:rPr>
              <a:t>n+val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 smtClean="0">
              <a:latin typeface="Gill Sans"/>
              <a:cs typeface="Gill Sans"/>
            </a:endParaRPr>
          </a:p>
          <a:p>
            <a:r>
              <a:rPr lang="en-US" dirty="0" smtClean="0">
                <a:latin typeface="Gill Sans"/>
                <a:cs typeface="Gill Sans"/>
              </a:rPr>
              <a:t>Version 2: </a:t>
            </a:r>
            <a:r>
              <a:rPr lang="en-US" dirty="0" smtClean="0">
                <a:latin typeface="Courier"/>
                <a:cs typeface="Courier"/>
              </a:rPr>
              <a:t>print(n+2*</a:t>
            </a:r>
            <a:r>
              <a:rPr lang="en-US" dirty="0" err="1" smtClean="0">
                <a:latin typeface="Courier"/>
                <a:cs typeface="Courier"/>
              </a:rPr>
              <a:t>i+j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147485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676743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Equation" r:id="rId5" imgW="114300" imgH="165100" progId="Equation.3">
                  <p:embed/>
                </p:oleObj>
              </mc:Choice>
              <mc:Fallback>
                <p:oleObj name="Equation" r:id="rId5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024634" y="6531529"/>
            <a:ext cx="18798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772018" y="6173963"/>
            <a:ext cx="2132416" cy="1889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67382" y="6215820"/>
            <a:ext cx="2482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Still can’t tell these apart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98E1-9F0F-B64F-BE29-6E867A2A17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3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852</Words>
  <Application>Microsoft Macintosh PowerPoint</Application>
  <PresentationFormat>On-screen Show (4:3)</PresentationFormat>
  <Paragraphs>279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Courier</vt:lpstr>
      <vt:lpstr>Gill Sans</vt:lpstr>
      <vt:lpstr>Arial</vt:lpstr>
      <vt:lpstr>Office Theme</vt:lpstr>
      <vt:lpstr>Equation</vt:lpstr>
      <vt:lpstr>Finding Relevant Code with Causal Inference</vt:lpstr>
      <vt:lpstr>Motivating Example</vt:lpstr>
      <vt:lpstr>PowerPoint Presentation</vt:lpstr>
      <vt:lpstr>PowerPoint Presentation</vt:lpstr>
      <vt:lpstr>PowerPoint Presentation</vt:lpstr>
      <vt:lpstr>Example</vt:lpstr>
      <vt:lpstr>Approaches</vt:lpstr>
      <vt:lpstr>Correlation is not enough</vt:lpstr>
      <vt:lpstr>User code is not enough</vt:lpstr>
      <vt:lpstr>Approaches</vt:lpstr>
      <vt:lpstr>PowerPoint Presentation</vt:lpstr>
      <vt:lpstr>PowerPoint Presentation</vt:lpstr>
      <vt:lpstr>Abstract Setting</vt:lpstr>
      <vt:lpstr>Abstract Setting</vt:lpstr>
      <vt:lpstr>PowerPoint Presentation</vt:lpstr>
      <vt:lpstr>Tool: Causal Inference</vt:lpstr>
      <vt:lpstr>Quantified Causal Influence</vt:lpstr>
      <vt:lpstr>Quantified Causal Influence</vt:lpstr>
      <vt:lpstr>PowerPoint Presentation</vt:lpstr>
      <vt:lpstr>Revisit: Abstract Setting</vt:lpstr>
      <vt:lpstr>Back to Example</vt:lpstr>
      <vt:lpstr>Summary</vt:lpstr>
    </vt:vector>
  </TitlesOfParts>
  <Company>MIT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Koppel</dc:creator>
  <cp:lastModifiedBy>Microsoft Office User</cp:lastModifiedBy>
  <cp:revision>91</cp:revision>
  <dcterms:created xsi:type="dcterms:W3CDTF">2015-07-01T19:39:31Z</dcterms:created>
  <dcterms:modified xsi:type="dcterms:W3CDTF">2018-04-19T19:40:41Z</dcterms:modified>
</cp:coreProperties>
</file>