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9" r:id="rId4"/>
    <p:sldId id="260" r:id="rId5"/>
    <p:sldId id="267" r:id="rId6"/>
    <p:sldId id="262" r:id="rId7"/>
    <p:sldId id="280" r:id="rId8"/>
    <p:sldId id="264" r:id="rId9"/>
    <p:sldId id="263" r:id="rId10"/>
    <p:sldId id="265" r:id="rId11"/>
    <p:sldId id="269" r:id="rId12"/>
    <p:sldId id="274" r:id="rId13"/>
    <p:sldId id="268" r:id="rId14"/>
    <p:sldId id="275" r:id="rId15"/>
    <p:sldId id="276" r:id="rId16"/>
    <p:sldId id="277" r:id="rId17"/>
    <p:sldId id="278" r:id="rId18"/>
    <p:sldId id="266" r:id="rId19"/>
    <p:sldId id="270" r:id="rId20"/>
    <p:sldId id="271" r:id="rId21"/>
    <p:sldId id="272" r:id="rId22"/>
    <p:sldId id="273" r:id="rId23"/>
    <p:sldId id="284" r:id="rId24"/>
    <p:sldId id="279" r:id="rId25"/>
    <p:sldId id="290" r:id="rId26"/>
    <p:sldId id="281" r:id="rId27"/>
    <p:sldId id="295" r:id="rId28"/>
    <p:sldId id="296" r:id="rId29"/>
    <p:sldId id="297" r:id="rId30"/>
    <p:sldId id="294" r:id="rId31"/>
    <p:sldId id="282" r:id="rId32"/>
    <p:sldId id="291" r:id="rId33"/>
    <p:sldId id="293" r:id="rId34"/>
    <p:sldId id="289" r:id="rId35"/>
    <p:sldId id="298" r:id="rId36"/>
    <p:sldId id="285" r:id="rId37"/>
    <p:sldId id="286" r:id="rId38"/>
    <p:sldId id="287" r:id="rId39"/>
    <p:sldId id="299" r:id="rId40"/>
    <p:sldId id="288" r:id="rId41"/>
    <p:sldId id="300" r:id="rId42"/>
    <p:sldId id="301" r:id="rId43"/>
    <p:sldId id="302" r:id="rId44"/>
    <p:sldId id="303" r:id="rId45"/>
    <p:sldId id="306" r:id="rId46"/>
    <p:sldId id="307" r:id="rId47"/>
    <p:sldId id="304" r:id="rId48"/>
    <p:sldId id="305" r:id="rId49"/>
    <p:sldId id="308" r:id="rId50"/>
    <p:sldId id="309" r:id="rId51"/>
    <p:sldId id="312" r:id="rId52"/>
    <p:sldId id="313" r:id="rId53"/>
    <p:sldId id="311" r:id="rId54"/>
    <p:sldId id="261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C808E-3123-DD46-9BFA-0A714AD65C8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D7DE-862F-6443-BD9C-DA89686D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9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E9B77-20DD-334D-9FFB-3953624F1CAF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A894-1AA0-F54D-ACF8-9DF519FBE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f (Fix</a:t>
            </a:r>
            <a:r>
              <a:rPr lang="en-US" baseline="0" dirty="0" smtClean="0"/>
              <a:t> 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3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 just data</a:t>
            </a:r>
            <a:r>
              <a:rPr lang="en-US" baseline="0" dirty="0" smtClean="0"/>
              <a:t> types a la carte with stuff, but big idea 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way I’ve written things here, need separate functions for terms and contexts. Actual </a:t>
            </a:r>
            <a:r>
              <a:rPr lang="en-US" baseline="0" smtClean="0"/>
              <a:t>definition doesn’t.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A894-1AA0-F54D-ACF8-9DF519FBEF3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6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6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3AD7-1FBA-784E-AA5B-AD5729536BE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C974-5D65-A44F-9E09-73F08B4F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9256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Rewriting Code in Every Language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45031"/>
            <a:ext cx="6400800" cy="1752600"/>
          </a:xfrm>
        </p:spPr>
        <p:txBody>
          <a:bodyPr/>
          <a:lstStyle/>
          <a:p>
            <a:r>
              <a:rPr lang="en-US" dirty="0">
                <a:latin typeface="CMU Sans Serif"/>
                <a:cs typeface="CMU Sans Serif"/>
              </a:rPr>
              <a:t>Strategy Combinators</a:t>
            </a:r>
          </a:p>
          <a:p>
            <a:r>
              <a:rPr lang="en-US" dirty="0" smtClean="0">
                <a:latin typeface="CMU Sans Serif"/>
                <a:cs typeface="CMU Sans Serif"/>
              </a:rPr>
              <a:t> for Compositional </a:t>
            </a:r>
            <a:r>
              <a:rPr lang="en-US" dirty="0" smtClean="0">
                <a:latin typeface="CMU Sans Serif"/>
                <a:cs typeface="CMU Sans Serif"/>
              </a:rPr>
              <a:t>Data Types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281" y="4697631"/>
            <a:ext cx="159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Sans Serif"/>
                <a:cs typeface="CMU Sans Serif"/>
              </a:rPr>
              <a:t>James Koppel</a:t>
            </a:r>
          </a:p>
          <a:p>
            <a:pPr algn="ctr"/>
            <a:r>
              <a:rPr lang="en-US" dirty="0" smtClean="0">
                <a:latin typeface="CMU Sans Serif"/>
                <a:cs typeface="CMU Sans Serif"/>
              </a:rPr>
              <a:t>MIT CSAIL</a:t>
            </a:r>
            <a:endParaRPr lang="en-US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44316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Sum of Products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38585"/>
            <a:ext cx="503209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(f :+: g) e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Inl</a:t>
            </a:r>
            <a:r>
              <a:rPr lang="en-US" dirty="0" smtClean="0">
                <a:latin typeface="CMU Typewriter Text Regular"/>
                <a:cs typeface="CMU Typewriter Text Regular"/>
              </a:rPr>
              <a:t> (f e)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Inr</a:t>
            </a:r>
            <a:r>
              <a:rPr lang="en-US" dirty="0" smtClean="0">
                <a:latin typeface="CMU Typewriter Text Regular"/>
                <a:cs typeface="CMU Typewriter Text Regular"/>
              </a:rPr>
              <a:t> (g e)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e = Add e 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| Val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d</a:t>
            </a:r>
            <a:r>
              <a:rPr lang="en-US" dirty="0" smtClean="0">
                <a:latin typeface="CMU Typewriter Text Regular"/>
                <a:cs typeface="CMU Typewriter Text Regular"/>
              </a:rPr>
              <a:t>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 e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e e</a:t>
            </a: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t</a:t>
            </a:r>
            <a:r>
              <a:rPr lang="en-US" dirty="0" smtClean="0">
                <a:latin typeface="CMU Typewriter Text Regular"/>
                <a:cs typeface="CMU Typewriter Text Regular"/>
              </a:rPr>
              <a:t>ype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e =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:+: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) e</a:t>
            </a:r>
            <a:endParaRPr lang="en-US" dirty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Fix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≅ </a:t>
            </a:r>
            <a:r>
              <a:rPr lang="en-US" dirty="0" err="1" smtClean="0">
                <a:latin typeface="CMU Typewriter Text Regular"/>
                <a:ea typeface="ＭＳ ゴシック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</a:p>
        </p:txBody>
      </p:sp>
      <p:pic>
        <p:nvPicPr>
          <p:cNvPr id="5" name="Picture 4" descr="datatype_graph_sum_produ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64" y="1809670"/>
            <a:ext cx="5255136" cy="46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Creating Terms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1417638"/>
            <a:ext cx="781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MU Typewriter Text Regular"/>
                <a:ea typeface="ＭＳ ゴシック"/>
                <a:cs typeface="CMU Typewriter Text Regular"/>
              </a:rPr>
              <a:t>Fix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Inl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Add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Fix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Inr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Mul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Fix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Inl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(Val 80)))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Fix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Inl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(Val 5)))))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)(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Fix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Inl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(Val 5))))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664936"/>
            <a:ext cx="430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MU Typewriter Text Regular"/>
                <a:ea typeface="ＭＳ ゴシック"/>
                <a:cs typeface="CMU Typewriter Text Regular"/>
              </a:rPr>
              <a:t>add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mul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(val 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80) (val 5)) (val 4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)</a:t>
            </a:r>
            <a:endParaRPr lang="fr-FR" dirty="0">
              <a:latin typeface="CMU Typewriter Text Regular"/>
              <a:ea typeface="ＭＳ ゴシック"/>
              <a:cs typeface="CMU Typewriter Text Regular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505200" y="2063969"/>
            <a:ext cx="520700" cy="412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1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0200" y="1439508"/>
            <a:ext cx="56380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class (f :&lt;: g) where</a:t>
            </a: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 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inj</a:t>
            </a:r>
            <a:r>
              <a:rPr lang="en-US" dirty="0" smtClean="0">
                <a:latin typeface="CMU Typewriter Text Regular"/>
                <a:cs typeface="CMU Typewriter Text Regular"/>
              </a:rPr>
              <a:t> :: f a -&gt; g a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(f :&lt;: f)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inj</a:t>
            </a:r>
            <a:r>
              <a:rPr lang="en-US" dirty="0" smtClean="0">
                <a:latin typeface="CMU Typewriter Text Regular"/>
                <a:cs typeface="CMU Typewriter Text Regular"/>
              </a:rPr>
              <a:t> x = x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instance (f :&lt;: (f :+: g))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inj</a:t>
            </a:r>
            <a:r>
              <a:rPr lang="en-US" dirty="0" smtClean="0">
                <a:latin typeface="CMU Typewriter Text Regular"/>
                <a:cs typeface="CMU Typewriter Text Regular"/>
              </a:rPr>
              <a:t> x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Inl</a:t>
            </a:r>
            <a:r>
              <a:rPr lang="en-US" dirty="0" smtClean="0">
                <a:latin typeface="CMU Typewriter Text Regular"/>
                <a:cs typeface="CMU Typewriter Text Regular"/>
              </a:rPr>
              <a:t> x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instance (f :&lt;: g) =&gt; (f :&lt;: (h :+: g))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inj</a:t>
            </a:r>
            <a:r>
              <a:rPr lang="en-US" dirty="0" smtClean="0">
                <a:latin typeface="CMU Typewriter Text Regular"/>
                <a:cs typeface="CMU Typewriter Text Regular"/>
              </a:rPr>
              <a:t> x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Inr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inj</a:t>
            </a:r>
            <a:r>
              <a:rPr lang="en-US" dirty="0" smtClean="0">
                <a:latin typeface="CMU Typewriter Text Regular"/>
                <a:cs typeface="CMU Typewriter Text Regular"/>
              </a:rPr>
              <a:t> 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9957" y="1439508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nject ::  (f :&lt;: g) =&gt;  f (Fix g) -&gt; Fix g</a:t>
            </a: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inject x = Fix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inj</a:t>
            </a:r>
            <a:r>
              <a:rPr lang="en-US" dirty="0" smtClean="0">
                <a:latin typeface="CMU Typewriter Text Regular"/>
                <a:cs typeface="CMU Typewriter Text Regular"/>
              </a:rPr>
              <a:t> 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8218" y="2448341"/>
            <a:ext cx="2366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a</a:t>
            </a:r>
            <a:r>
              <a:rPr lang="en-US" dirty="0" smtClean="0">
                <a:latin typeface="CMU Typewriter Text Regular"/>
                <a:cs typeface="CMU Typewriter Text Regular"/>
              </a:rPr>
              <a:t>dd = </a:t>
            </a:r>
            <a:r>
              <a:rPr lang="en-US" dirty="0">
                <a:latin typeface="CMU Typewriter Text Regular"/>
                <a:cs typeface="CMU Typewriter Text Regular"/>
              </a:rPr>
              <a:t>inject </a:t>
            </a:r>
            <a:r>
              <a:rPr lang="en-US" dirty="0" smtClean="0">
                <a:latin typeface="CMU Typewriter Text Regular"/>
                <a:cs typeface="CMU Typewriter Text Regular"/>
              </a:rPr>
              <a:t>◦ Add</a:t>
            </a:r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>
                <a:latin typeface="CMU Typewriter Text Regular"/>
                <a:cs typeface="CMU Typewriter Text Regular"/>
              </a:rPr>
              <a:t>= inject </a:t>
            </a:r>
            <a:r>
              <a:rPr lang="en-US" dirty="0" smtClean="0">
                <a:latin typeface="CMU Typewriter Text Regular"/>
                <a:cs typeface="CMU Typewriter Text Regular"/>
              </a:rPr>
              <a:t>◦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>
                <a:latin typeface="CMU Typewriter Text Regular"/>
                <a:cs typeface="CMU Typewriter Text Regular"/>
              </a:rPr>
              <a:t>= inject </a:t>
            </a:r>
            <a:r>
              <a:rPr lang="en-US" dirty="0" smtClean="0">
                <a:latin typeface="CMU Typewriter Text Regular"/>
                <a:cs typeface="CMU Typewriter Text Regular"/>
              </a:rPr>
              <a:t>◦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1336"/>
            <a:ext cx="503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MU Typewriter Text Regular"/>
                <a:ea typeface="ＭＳ ゴシック"/>
                <a:cs typeface="CMU Typewriter Text Regular"/>
              </a:rPr>
              <a:t>Want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: </a:t>
            </a:r>
            <a:r>
              <a:rPr lang="fr-FR" dirty="0" err="1" smtClean="0">
                <a:latin typeface="CMU Typewriter Text Regular"/>
                <a:ea typeface="ＭＳ ゴシック"/>
                <a:cs typeface="CMU Typewriter Text Regular"/>
              </a:rPr>
              <a:t>add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(</a:t>
            </a:r>
            <a:r>
              <a:rPr lang="fr-FR" dirty="0" err="1">
                <a:latin typeface="CMU Typewriter Text Regular"/>
                <a:ea typeface="ＭＳ ゴシック"/>
                <a:cs typeface="CMU Typewriter Text Regular"/>
              </a:rPr>
              <a:t>mul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 (val 80) (val 5)) (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val </a:t>
            </a:r>
            <a:r>
              <a:rPr lang="fr-FR" dirty="0">
                <a:latin typeface="CMU Typewriter Text Regular"/>
                <a:ea typeface="ＭＳ ゴシック"/>
                <a:cs typeface="CMU Typewriter Text Regular"/>
              </a:rPr>
              <a:t>4</a:t>
            </a:r>
            <a:r>
              <a:rPr lang="fr-FR" dirty="0" smtClean="0">
                <a:latin typeface="CMU Typewriter Text Regular"/>
                <a:ea typeface="ＭＳ ゴシック"/>
                <a:cs typeface="CMU Typewriter Text Regular"/>
              </a:rPr>
              <a:t>)</a:t>
            </a:r>
            <a:endParaRPr lang="fr-FR" dirty="0">
              <a:latin typeface="CMU Typewriter Text Regular"/>
              <a:ea typeface="ＭＳ ゴシック"/>
              <a:cs typeface="CMU Typewriter T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9956" y="1439508"/>
            <a:ext cx="5848543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2362838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292100" y="3179408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850900" y="4188241"/>
            <a:ext cx="6438900" cy="7056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206500" y="4893908"/>
            <a:ext cx="7174718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2095500" y="1439508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How to Program?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2372046"/>
            <a:ext cx="4547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>
                <a:latin typeface="CMU Typewriter Text Regular"/>
                <a:cs typeface="CMU Typewriter Text Regular"/>
              </a:rPr>
              <a:t>e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(Val n)   = n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e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(Add a b) =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a) +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b)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e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a b) =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a) *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b)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029200" y="2641600"/>
            <a:ext cx="990600" cy="584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60" y="2372046"/>
            <a:ext cx="1471740" cy="10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8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500" y="1752600"/>
            <a:ext cx="3329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Pattern Matching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7040" y="4648488"/>
            <a:ext cx="1955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Recursion</a:t>
            </a:r>
          </a:p>
        </p:txBody>
      </p:sp>
      <p:sp>
        <p:nvSpPr>
          <p:cNvPr id="8" name="Circular Arrow 7"/>
          <p:cNvSpPr/>
          <p:nvPr/>
        </p:nvSpPr>
        <p:spPr>
          <a:xfrm>
            <a:off x="3327400" y="1601064"/>
            <a:ext cx="3733800" cy="3632200"/>
          </a:xfrm>
          <a:prstGeom prst="circularArrow">
            <a:avLst>
              <a:gd name="adj1" fmla="val 6397"/>
              <a:gd name="adj2" fmla="val 1282557"/>
              <a:gd name="adj3" fmla="val 2381843"/>
              <a:gd name="adj4" fmla="val 16035337"/>
              <a:gd name="adj5" fmla="val 126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1676400" y="901700"/>
            <a:ext cx="3733800" cy="4763364"/>
          </a:xfrm>
          <a:prstGeom prst="circularArrow">
            <a:avLst>
              <a:gd name="adj1" fmla="val 6903"/>
              <a:gd name="adj2" fmla="val 1282557"/>
              <a:gd name="adj3" fmla="val 11255913"/>
              <a:gd name="adj4" fmla="val 5080512"/>
              <a:gd name="adj5" fmla="val 126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How to Program?</a:t>
            </a:r>
            <a:endParaRPr lang="en-US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895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How to Program?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33823"/>
            <a:ext cx="612276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c</a:t>
            </a:r>
            <a:r>
              <a:rPr lang="en-US" dirty="0" smtClean="0">
                <a:latin typeface="CMU Typewriter Text Regular"/>
                <a:cs typeface="CMU Typewriter Text Regular"/>
              </a:rPr>
              <a:t>lass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f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:: f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(Val n)   = n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(Add a b) = a + b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a b) = a * b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f,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g) =&gt;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(f :+: g)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Inl</a:t>
            </a:r>
            <a:r>
              <a:rPr lang="en-US" dirty="0" smtClean="0">
                <a:latin typeface="CMU Typewriter Text Regular"/>
                <a:cs typeface="CMU Typewriter Text Regular"/>
              </a:rPr>
              <a:t> x)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x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Inr</a:t>
            </a:r>
            <a:r>
              <a:rPr lang="en-US" dirty="0" smtClean="0">
                <a:latin typeface="CMU Typewriter Text Regular"/>
                <a:cs typeface="CMU Typewriter Text Regular"/>
              </a:rPr>
              <a:t> x)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x</a:t>
            </a:r>
          </a:p>
        </p:txBody>
      </p:sp>
      <p:sp>
        <p:nvSpPr>
          <p:cNvPr id="6" name="Rectangle 5"/>
          <p:cNvSpPr/>
          <p:nvPr/>
        </p:nvSpPr>
        <p:spPr>
          <a:xfrm>
            <a:off x="-850900" y="2536631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50900" y="3545464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39800" y="4424008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800" y="5318309"/>
            <a:ext cx="62738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0919" y="1455738"/>
            <a:ext cx="3329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Pattern Matching</a:t>
            </a:r>
          </a:p>
        </p:txBody>
      </p:sp>
    </p:spTree>
    <p:extLst>
      <p:ext uri="{BB962C8B-B14F-4D97-AF65-F5344CB8AC3E}">
        <p14:creationId xmlns:p14="http://schemas.microsoft.com/office/powerpoint/2010/main" val="1439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How to Program?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00" y="2024223"/>
            <a:ext cx="72134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c</a:t>
            </a:r>
            <a:r>
              <a:rPr lang="en-US" dirty="0" smtClean="0">
                <a:latin typeface="CMU Typewriter Text Regular"/>
                <a:cs typeface="CMU Typewriter Text Regular"/>
              </a:rPr>
              <a:t>lass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f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:: (a -&gt; b) -&gt; (f a -&gt; f b)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f (Val n)   = Val n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f (Add a b) = Add (f a) (f b)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f </a:t>
            </a:r>
            <a:r>
              <a:rPr lang="en-US" dirty="0" smtClean="0">
                <a:latin typeface="CMU Typewriter Text Regular"/>
                <a:cs typeface="CMU Typewriter Text Regular"/>
              </a:rPr>
              <a:t>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a b)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(f a) (f b)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f,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g) =&gt;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(f :+: g)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f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Inl</a:t>
            </a:r>
            <a:r>
              <a:rPr lang="en-US" dirty="0" smtClean="0">
                <a:latin typeface="CMU Typewriter Text Regular"/>
                <a:cs typeface="CMU Typewriter Text Regular"/>
              </a:rPr>
              <a:t> x)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Inl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f </a:t>
            </a:r>
            <a:r>
              <a:rPr lang="en-US" dirty="0" smtClean="0">
                <a:latin typeface="CMU Typewriter Text Regular"/>
                <a:cs typeface="CMU Typewriter Text Regular"/>
              </a:rPr>
              <a:t>x)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f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Inr</a:t>
            </a:r>
            <a:r>
              <a:rPr lang="en-US" dirty="0" smtClean="0">
                <a:latin typeface="CMU Typewriter Text Regular"/>
                <a:cs typeface="CMU Typewriter Text Regular"/>
              </a:rPr>
              <a:t> x)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Inr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f </a:t>
            </a:r>
            <a:r>
              <a:rPr lang="en-US" dirty="0" smtClean="0">
                <a:latin typeface="CMU Typewriter Text Regular"/>
                <a:cs typeface="CMU Typewriter Text Regular"/>
              </a:rPr>
              <a:t>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319" y="1282700"/>
            <a:ext cx="1955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Recursion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03200" y="1867476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77800" y="2773008"/>
            <a:ext cx="54356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66869" y="3876723"/>
            <a:ext cx="7797800" cy="8767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81000" y="4753472"/>
            <a:ext cx="8369300" cy="10088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How to Program?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717057"/>
            <a:ext cx="5880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::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f) =&gt; (f a -&gt; a) -&gt; Fix f -&gt; a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f t = f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f) t)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evalTerm</a:t>
            </a:r>
            <a:r>
              <a:rPr lang="en-US" dirty="0" smtClean="0">
                <a:latin typeface="CMU Typewriter Text Regular"/>
                <a:cs typeface="CMU Typewriter Text Regular"/>
              </a:rPr>
              <a:t> :: Fix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:+: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)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evalTerm</a:t>
            </a:r>
            <a:r>
              <a:rPr lang="en-US" dirty="0" smtClean="0">
                <a:latin typeface="CMU Typewriter Text Regular"/>
                <a:cs typeface="CMU Typewriter Text Regular"/>
              </a:rPr>
              <a:t>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319" y="1282700"/>
            <a:ext cx="1955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359607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Multi-Sorted?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519238"/>
            <a:ext cx="33354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= </a:t>
            </a:r>
            <a:r>
              <a:rPr lang="en-US" dirty="0" smtClean="0">
                <a:latin typeface="CMU Typewriter Text Regular"/>
                <a:cs typeface="CMU Typewriter Text Regular"/>
              </a:rPr>
              <a:t>Val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| Add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</a:t>
            </a:r>
            <a:r>
              <a:rPr lang="en-US" dirty="0" smtClean="0">
                <a:latin typeface="CMU Typewriter Text Regular"/>
                <a:cs typeface="CMU Typewriter Text Regular"/>
              </a:rPr>
              <a:t> = Assign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Var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Seq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type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Var</a:t>
            </a:r>
            <a:r>
              <a:rPr lang="en-US" dirty="0" smtClean="0">
                <a:latin typeface="CMU Typewriter Text Regular"/>
                <a:cs typeface="CMU Typewriter Text Regular"/>
              </a:rPr>
              <a:t> = String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826000"/>
            <a:ext cx="60015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data (f :+:</a:t>
            </a:r>
            <a:r>
              <a:rPr lang="en-US" baseline="-25000" dirty="0">
                <a:latin typeface="CMU Typewriter Text Regular"/>
                <a:cs typeface="CMU Typewriter Text Regular"/>
              </a:rPr>
              <a:t>2</a:t>
            </a:r>
            <a:r>
              <a:rPr lang="en-US" dirty="0">
                <a:latin typeface="CMU Typewriter Text Regular"/>
                <a:cs typeface="CMU Typewriter Text Regular"/>
              </a:rPr>
              <a:t> g) d e = Inl</a:t>
            </a:r>
            <a:r>
              <a:rPr lang="en-US" baseline="-25000" dirty="0">
                <a:latin typeface="CMU Typewriter Text Regular"/>
                <a:cs typeface="CMU Typewriter Text Regular"/>
              </a:rPr>
              <a:t>2</a:t>
            </a:r>
            <a:r>
              <a:rPr lang="en-US" dirty="0">
                <a:latin typeface="CMU Typewriter Text Regular"/>
                <a:cs typeface="CMU Typewriter Text Regular"/>
              </a:rPr>
              <a:t> (f d e) | Inr</a:t>
            </a:r>
            <a:r>
              <a:rPr lang="en-US" baseline="-25000" dirty="0">
                <a:latin typeface="CMU Typewriter Text Regular"/>
                <a:cs typeface="CMU Typewriter Text Regular"/>
              </a:rPr>
              <a:t>2</a:t>
            </a:r>
            <a:r>
              <a:rPr lang="en-US" dirty="0">
                <a:latin typeface="CMU Typewriter Text Regular"/>
                <a:cs typeface="CMU Typewriter Text Regular"/>
              </a:rPr>
              <a:t> (g d e</a:t>
            </a:r>
            <a:r>
              <a:rPr lang="en-US" dirty="0" smtClean="0">
                <a:latin typeface="CMU Typewriter Text Regular"/>
                <a:cs typeface="CMU Typewriter Text Regular"/>
              </a:rPr>
              <a:t>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21 </a:t>
            </a:r>
            <a:r>
              <a:rPr lang="en-US" dirty="0" smtClean="0">
                <a:latin typeface="CMU Typewriter Text Regular"/>
                <a:cs typeface="CMU Typewriter Text Regular"/>
              </a:rPr>
              <a:t>f g = 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21</a:t>
            </a:r>
            <a:r>
              <a:rPr lang="en-US" dirty="0" smtClean="0">
                <a:latin typeface="CMU Typewriter Text Regular"/>
                <a:cs typeface="CMU Typewriter Text Regular"/>
              </a:rPr>
              <a:t> (f (Fix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21</a:t>
            </a:r>
            <a:r>
              <a:rPr lang="en-US" dirty="0" smtClean="0">
                <a:latin typeface="CMU Typewriter Text Regular"/>
                <a:cs typeface="CMU Typewriter Text Regular"/>
              </a:rPr>
              <a:t> f g) (Fix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22</a:t>
            </a:r>
            <a:r>
              <a:rPr lang="en-US" dirty="0" smtClean="0">
                <a:latin typeface="CMU Typewriter Text Regular"/>
                <a:cs typeface="CMU Typewriter Text Regular"/>
              </a:rPr>
              <a:t> f g))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data </a:t>
            </a:r>
            <a:r>
              <a:rPr lang="en-US" dirty="0" smtClean="0">
                <a:latin typeface="CMU Typewriter Text Regular"/>
                <a:cs typeface="CMU Typewriter Text Regular"/>
              </a:rPr>
              <a:t>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22 </a:t>
            </a:r>
            <a:r>
              <a:rPr lang="en-US" dirty="0" smtClean="0">
                <a:latin typeface="CMU Typewriter Text Regular"/>
                <a:cs typeface="CMU Typewriter Text Regular"/>
              </a:rPr>
              <a:t>f g = </a:t>
            </a:r>
            <a:r>
              <a:rPr lang="en-US" dirty="0">
                <a:latin typeface="CMU Typewriter Text Regular"/>
                <a:cs typeface="CMU Typewriter Text Regular"/>
              </a:rPr>
              <a:t>Fix</a:t>
            </a:r>
            <a:r>
              <a:rPr lang="en-US" baseline="-25000" dirty="0">
                <a:latin typeface="CMU Typewriter Text Regular"/>
                <a:cs typeface="CMU Typewriter Text Regular"/>
              </a:rPr>
              <a:t>21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(g </a:t>
            </a:r>
            <a:r>
              <a:rPr lang="en-US" dirty="0">
                <a:latin typeface="CMU Typewriter Text Regular"/>
                <a:cs typeface="CMU Typewriter Text Regular"/>
              </a:rPr>
              <a:t>(Fix</a:t>
            </a:r>
            <a:r>
              <a:rPr lang="en-US" baseline="-25000" dirty="0">
                <a:latin typeface="CMU Typewriter Text Regular"/>
                <a:cs typeface="CMU Typewriter Text Regular"/>
              </a:rPr>
              <a:t>21</a:t>
            </a:r>
            <a:r>
              <a:rPr lang="en-US" dirty="0">
                <a:latin typeface="CMU Typewriter Text Regular"/>
                <a:cs typeface="CMU Typewriter Text Regular"/>
              </a:rPr>
              <a:t> f g) (Fix</a:t>
            </a:r>
            <a:r>
              <a:rPr lang="en-US" baseline="-25000" dirty="0">
                <a:latin typeface="CMU Typewriter Text Regular"/>
                <a:cs typeface="CMU Typewriter Text Regular"/>
              </a:rPr>
              <a:t>22</a:t>
            </a:r>
            <a:r>
              <a:rPr lang="en-US" dirty="0">
                <a:latin typeface="CMU Typewriter Text Regular"/>
                <a:cs typeface="CMU Typewriter Text Regular"/>
              </a:rPr>
              <a:t> f g)</a:t>
            </a:r>
            <a:r>
              <a:rPr lang="en-US" dirty="0" smtClean="0">
                <a:latin typeface="CMU Typewriter Text Regular"/>
                <a:cs typeface="CMU Typewriter Text Regular"/>
              </a:rPr>
              <a:t>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22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:+: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)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≅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ea typeface="ＭＳ ゴシック"/>
                <a:cs typeface="CMU Typewriter Text Regular"/>
              </a:rPr>
              <a:t>Decl</a:t>
            </a:r>
            <a:endParaRPr lang="en-US" dirty="0">
              <a:latin typeface="CMU Typewriter Text Regular"/>
              <a:cs typeface="CMU Typewriter T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751" y="1519238"/>
            <a:ext cx="36990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d</a:t>
            </a:r>
            <a:r>
              <a:rPr lang="en-US" dirty="0" smtClean="0">
                <a:latin typeface="CMU Typewriter Text Regular"/>
                <a:cs typeface="CMU Typewriter Text Regular"/>
              </a:rPr>
              <a:t>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d </a:t>
            </a:r>
            <a:r>
              <a:rPr lang="en-US" dirty="0" smtClean="0">
                <a:latin typeface="CMU Typewriter Text Regular"/>
                <a:cs typeface="CMU Typewriter Text Regular"/>
              </a:rPr>
              <a:t>e  = Val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 | Add </a:t>
            </a:r>
            <a:r>
              <a:rPr lang="en-US" dirty="0" smtClean="0">
                <a:latin typeface="CMU Typewriter Text Regular"/>
                <a:cs typeface="CMU Typewriter Text Regular"/>
              </a:rPr>
              <a:t>e </a:t>
            </a:r>
            <a:r>
              <a:rPr lang="en-US" dirty="0" smtClean="0">
                <a:latin typeface="CMU Typewriter Text Regular"/>
                <a:cs typeface="CMU Typewriter Text Regular"/>
              </a:rPr>
              <a:t>e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 d e 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>
                <a:latin typeface="CMU Typewriter Text Regular"/>
                <a:cs typeface="CMU Typewriter Text Regular"/>
              </a:rPr>
              <a:t>e</a:t>
            </a:r>
            <a:r>
              <a:rPr lang="en-US" dirty="0" smtClean="0">
                <a:latin typeface="CMU Typewriter Text Regular"/>
                <a:cs typeface="CMU Typewriter Text Regular"/>
              </a:rPr>
              <a:t> e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 d e = Assign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Var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e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Seq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d d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type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Var</a:t>
            </a:r>
            <a:r>
              <a:rPr lang="en-US" dirty="0" smtClean="0">
                <a:latin typeface="CMU Typewriter Text Regular"/>
                <a:cs typeface="CMU Typewriter Text Regular"/>
              </a:rPr>
              <a:t> = String</a:t>
            </a:r>
          </a:p>
        </p:txBody>
      </p:sp>
      <p:sp>
        <p:nvSpPr>
          <p:cNvPr id="11" name="Right Arrow 10"/>
          <p:cNvSpPr/>
          <p:nvPr/>
        </p:nvSpPr>
        <p:spPr>
          <a:xfrm flipV="1">
            <a:off x="4051300" y="2565399"/>
            <a:ext cx="736600" cy="6223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2900" y="4191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1426" y="1417638"/>
            <a:ext cx="4787900" cy="27006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447849" y="4229100"/>
            <a:ext cx="8991600" cy="1193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635000" y="5422900"/>
            <a:ext cx="8991600" cy="1320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182" y="2463800"/>
            <a:ext cx="7692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“Generic programming with fixed points for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mutually recursive </a:t>
            </a:r>
            <a:r>
              <a:rPr lang="en-US" sz="3200" dirty="0" err="1" smtClean="0">
                <a:latin typeface="CMU Sans Serif"/>
                <a:cs typeface="CMU Sans Serif"/>
              </a:rPr>
              <a:t>datatypes</a:t>
            </a:r>
            <a:r>
              <a:rPr lang="en-US" sz="3200" dirty="0" smtClean="0">
                <a:latin typeface="CMU Sans Serif"/>
                <a:cs typeface="CMU Sans Serif"/>
              </a:rPr>
              <a:t>”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      </a:t>
            </a:r>
            <a:r>
              <a:rPr lang="en-US" sz="2400" dirty="0" smtClean="0">
                <a:latin typeface="CMU Sans Serif"/>
                <a:cs typeface="CMU Sans Serif"/>
              </a:rPr>
              <a:t>A. Rodriguez et al, 2009</a:t>
            </a:r>
          </a:p>
        </p:txBody>
      </p:sp>
    </p:spTree>
    <p:extLst>
      <p:ext uri="{BB962C8B-B14F-4D97-AF65-F5344CB8AC3E}">
        <p14:creationId xmlns:p14="http://schemas.microsoft.com/office/powerpoint/2010/main" val="37052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Sans Serif"/>
                <a:cs typeface="CMU Sans Serif"/>
              </a:rPr>
              <a:t>Replace a statement?</a:t>
            </a:r>
            <a:endParaRPr lang="en-US" sz="2400" dirty="0">
              <a:latin typeface="CMU Sans Serif"/>
              <a:cs typeface="CMU Sans Serif"/>
            </a:endParaRPr>
          </a:p>
        </p:txBody>
      </p:sp>
      <p:pic>
        <p:nvPicPr>
          <p:cNvPr id="5" name="Picture 4" descr="tarski_repl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601753"/>
            <a:ext cx="4514850" cy="858957"/>
          </a:xfrm>
          <a:prstGeom prst="rect">
            <a:avLst/>
          </a:prstGeom>
        </p:spPr>
      </p:pic>
      <p:pic>
        <p:nvPicPr>
          <p:cNvPr id="9" name="Picture 8" descr="tarski_run_java_rewr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3741153"/>
            <a:ext cx="4406900" cy="697496"/>
          </a:xfrm>
          <a:prstGeom prst="rect">
            <a:avLst/>
          </a:prstGeom>
        </p:spPr>
      </p:pic>
      <p:pic>
        <p:nvPicPr>
          <p:cNvPr id="10" name="Picture 9" descr="genprog_repl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559406"/>
            <a:ext cx="5230937" cy="4067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4250" y="812800"/>
            <a:ext cx="1529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MU Sans Serif"/>
                <a:cs typeface="CMU Sans Serif"/>
              </a:rPr>
              <a:t>Genprog</a:t>
            </a:r>
            <a:endParaRPr lang="en-US" sz="2800" dirty="0">
              <a:latin typeface="CMU Sans Serif"/>
              <a:cs typeface="CMU Sans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250" y="81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984250" y="1409322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MU Sans Serif"/>
                <a:cs typeface="CMU Sans Serif"/>
              </a:rPr>
              <a:t>Statement-specific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MU Sans Serif"/>
                <a:cs typeface="CMU Sans Serif"/>
              </a:rPr>
              <a:t>24 SLOC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9950" y="886102"/>
            <a:ext cx="2262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MU Sans Serif"/>
                <a:cs typeface="CMU Sans Serif"/>
              </a:rPr>
              <a:t>Tarski</a:t>
            </a:r>
            <a:r>
              <a:rPr lang="en-US" sz="2800" dirty="0" smtClean="0">
                <a:latin typeface="CMU Sans Serif"/>
                <a:cs typeface="CMU Sans Serif"/>
              </a:rPr>
              <a:t> Repair</a:t>
            </a:r>
            <a:endParaRPr lang="en-US" sz="2800" dirty="0">
              <a:latin typeface="CMU Sans Serif"/>
              <a:cs typeface="CMU Sans Serif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4050" y="1504950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MU Sans Serif"/>
                <a:cs typeface="CMU Sans Serif"/>
              </a:rPr>
              <a:t>Sort generic (almost)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MU Sans Serif"/>
                <a:cs typeface="CMU Sans Serif"/>
              </a:rPr>
              <a:t>6 SLOC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4250" y="1820742"/>
            <a:ext cx="3262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CMU Sans Serif"/>
                <a:cs typeface="CMU Sans Serif"/>
              </a:rPr>
              <a:t>called from a 500-line traversal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MU Sans Serif"/>
                <a:cs typeface="CMU Sans Serif"/>
              </a:rPr>
              <a:t>in 50K lines of C infrastructure (CIL)</a:t>
            </a:r>
          </a:p>
          <a:p>
            <a:endParaRPr lang="en-US" sz="1400" dirty="0" err="1" smtClean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050" y="1921984"/>
            <a:ext cx="342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MU Sans Serif"/>
                <a:cs typeface="CMU Sans Serif"/>
              </a:rPr>
              <a:t>+ 2 SLOC language-specific machinery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MU Sans Serif"/>
                <a:cs typeface="CMU Sans Serif"/>
              </a:rPr>
              <a:t>and 300 lines of generic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5597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General Form of </a:t>
            </a:r>
            <a:r>
              <a:rPr lang="en-US" dirty="0" err="1" smtClean="0">
                <a:latin typeface="CMU Sans Serif"/>
                <a:cs typeface="CMU Sans Serif"/>
              </a:rPr>
              <a:t>Fixpoints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300" y="2400300"/>
            <a:ext cx="603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Fix 	:: ((* -&gt; *)                       -&gt; *)</a:t>
            </a: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2</a:t>
            </a:r>
            <a:r>
              <a:rPr lang="en-US" dirty="0" smtClean="0">
                <a:latin typeface="CMU Typewriter Text Regular"/>
                <a:cs typeface="CMU Typewriter Text Regular"/>
              </a:rPr>
              <a:t> 	:: ((* -&gt; * -&gt; *) -&gt; (* -&gt; * -&gt; *) -&gt; *)</a:t>
            </a:r>
            <a:r>
              <a:rPr lang="en-US" baseline="30000" dirty="0" smtClean="0">
                <a:latin typeface="CMU Typewriter Text Regular"/>
                <a:cs typeface="CMU Typewriter Text Regular"/>
              </a:rPr>
              <a:t>2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7800" y="3046631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299" y="3785295"/>
            <a:ext cx="528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Fix</a:t>
            </a:r>
            <a:r>
              <a:rPr lang="en-US" baseline="-25000" dirty="0" smtClean="0">
                <a:latin typeface="CMU Typewriter Text Regular"/>
                <a:cs typeface="CMU Typewriter Text Regular"/>
              </a:rPr>
              <a:t>n		</a:t>
            </a:r>
            <a:r>
              <a:rPr lang="en-US" dirty="0" smtClean="0">
                <a:latin typeface="CMU Typewriter Text Regular"/>
                <a:cs typeface="CMU Typewriter Text Regular"/>
              </a:rPr>
              <a:t>:: ((*</a:t>
            </a:r>
            <a:r>
              <a:rPr lang="en-US" baseline="30000" dirty="0" smtClean="0">
                <a:latin typeface="CMU Typewriter Text Regular"/>
                <a:cs typeface="CMU Typewriter Text Regular"/>
              </a:rPr>
              <a:t>n </a:t>
            </a:r>
            <a:r>
              <a:rPr lang="en-US" dirty="0" smtClean="0">
                <a:latin typeface="CMU Typewriter Text Regular"/>
                <a:cs typeface="CMU Typewriter Text Regular"/>
              </a:rPr>
              <a:t>-&gt; *)</a:t>
            </a:r>
            <a:r>
              <a:rPr lang="en-US" baseline="30000" dirty="0" smtClean="0">
                <a:latin typeface="CMU Typewriter Text Regular"/>
                <a:cs typeface="CMU Typewriter Text Regular"/>
              </a:rPr>
              <a:t>n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-&gt; *)</a:t>
            </a:r>
            <a:r>
              <a:rPr lang="en-US" baseline="30000" dirty="0" smtClean="0">
                <a:latin typeface="CMU Typewriter Text Regular"/>
                <a:cs typeface="CMU Typewriter Text Regular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4400" y="3785295"/>
            <a:ext cx="188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ans Serif"/>
                <a:cs typeface="CMU Sans Serif"/>
              </a:rPr>
              <a:t>(</a:t>
            </a:r>
            <a:r>
              <a:rPr lang="en-US" dirty="0" smtClean="0">
                <a:latin typeface="CMU Sans Serif"/>
                <a:cs typeface="CMU Sans Serif"/>
              </a:rPr>
              <a:t>*)</a:t>
            </a:r>
            <a:r>
              <a:rPr lang="en-US" baseline="30000" dirty="0" smtClean="0">
                <a:latin typeface="CMU Sans Serif"/>
                <a:cs typeface="CMU Sans Serif"/>
              </a:rPr>
              <a:t>n 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≅ (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n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-&gt; *)</a:t>
            </a:r>
            <a:endParaRPr lang="en-US" dirty="0" smtClean="0">
              <a:latin typeface="CMU Sans Serif"/>
              <a:cs typeface="CMU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300" y="4154627"/>
            <a:ext cx="5511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       ≅  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n 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-&gt; (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n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-&gt; (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n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-&gt; *) -&gt; *) -&gt; *</a:t>
            </a:r>
          </a:p>
          <a:p>
            <a:r>
              <a:rPr lang="en-US" dirty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      ≅ (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(n</a:t>
            </a:r>
            <a:r>
              <a:rPr lang="en-US" b="1" dirty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-&gt; *) -&gt; (n</a:t>
            </a:r>
            <a:r>
              <a:rPr lang="en-US" dirty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-&gt; *)) -&gt; (</a:t>
            </a:r>
            <a:r>
              <a:rPr lang="en-US" b="1" dirty="0" smtClean="0">
                <a:latin typeface="CMU Typewriter Text Regular"/>
                <a:ea typeface="ＭＳ ゴシック"/>
                <a:cs typeface="CMU Typewriter Text Regular"/>
              </a:rPr>
              <a:t>n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-&gt; *)</a:t>
            </a:r>
          </a:p>
          <a:p>
            <a:r>
              <a:rPr lang="en-US" dirty="0">
                <a:latin typeface="CMU Typewriter Text Regular"/>
                <a:ea typeface="ＭＳ ゴシック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     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((* -&gt; *) -&gt; (* -&gt; *)) -&gt; (* -&gt; *)</a:t>
            </a:r>
            <a:endParaRPr lang="en-US" dirty="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4732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182" y="2463800"/>
            <a:ext cx="5514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“Compositional Datatypes”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      </a:t>
            </a:r>
            <a:r>
              <a:rPr lang="en-US" sz="2400" dirty="0">
                <a:latin typeface="CMU Sans Serif"/>
                <a:cs typeface="CMU Sans Serif"/>
              </a:rPr>
              <a:t>P</a:t>
            </a:r>
            <a:r>
              <a:rPr lang="en-US" sz="2400" dirty="0" smtClean="0">
                <a:latin typeface="CMU Sans Serif"/>
                <a:cs typeface="CMU Sans Serif"/>
              </a:rPr>
              <a:t>. Bahr and T. </a:t>
            </a:r>
            <a:r>
              <a:rPr lang="en-US" sz="2400" dirty="0" err="1" smtClean="0">
                <a:latin typeface="CMU Sans Serif"/>
                <a:cs typeface="CMU Sans Serif"/>
              </a:rPr>
              <a:t>Hvitved</a:t>
            </a:r>
            <a:r>
              <a:rPr lang="en-US" sz="2400" dirty="0" smtClean="0">
                <a:latin typeface="CMU Sans Serif"/>
                <a:cs typeface="CMU Sans Serif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80853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Multi-Sorted CDTs</a:t>
            </a:r>
            <a:endParaRPr lang="en-US" dirty="0">
              <a:latin typeface="CMU Sans Serif"/>
              <a:cs typeface="CMU Sans Serif"/>
            </a:endParaRPr>
          </a:p>
        </p:txBody>
      </p:sp>
      <p:pic>
        <p:nvPicPr>
          <p:cNvPr id="5" name="Picture 4" descr="term_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91" y="1752599"/>
            <a:ext cx="2965909" cy="4440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87" y="1752599"/>
            <a:ext cx="5880390" cy="489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r>
              <a:rPr lang="en-US" dirty="0" smtClean="0">
                <a:latin typeface="CMU Typewriter Text Regular"/>
                <a:cs typeface="CMU Typewriter Text Regular"/>
              </a:rPr>
              <a:t>; 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r>
              <a:rPr lang="en-US" dirty="0" smtClean="0">
                <a:latin typeface="CMU Typewriter Text Regular"/>
                <a:cs typeface="CMU Typewriter Text Regular"/>
              </a:rPr>
              <a:t>;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>
                <a:latin typeface="CMU Typewriter Text Regular"/>
                <a:cs typeface="CMU Typewriter Text Regular"/>
              </a:rPr>
              <a:t>e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l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Assign 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Var</a:t>
            </a:r>
            <a:r>
              <a:rPr lang="en-US" dirty="0" smtClean="0">
                <a:latin typeface="CMU Typewriter Text Regular"/>
                <a:cs typeface="CMU Typewriter Text Regular"/>
              </a:rPr>
              <a:t>     -&gt;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r>
              <a:rPr lang="en-US" dirty="0" smtClean="0">
                <a:latin typeface="CMU Typewriter Text Regular"/>
                <a:cs typeface="CMU Typewriter Text Regular"/>
              </a:rPr>
              <a:t> 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Seq</a:t>
            </a:r>
            <a:r>
              <a:rPr lang="en-US" dirty="0" smtClean="0">
                <a:latin typeface="CMU Typewriter Text Regular"/>
                <a:cs typeface="CMU Typewriter Text Regular"/>
              </a:rPr>
              <a:t>    ::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e l where</a:t>
            </a: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  Val 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  Add ::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::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d</a:t>
            </a:r>
            <a:r>
              <a:rPr lang="en-US" dirty="0" smtClean="0">
                <a:latin typeface="CMU Typewriter Text Regular"/>
                <a:cs typeface="CMU Typewriter Text Regular"/>
              </a:rPr>
              <a:t>ata (f :+: g) e l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Inl</a:t>
            </a:r>
            <a:r>
              <a:rPr lang="en-US" dirty="0" smtClean="0">
                <a:latin typeface="CMU Typewriter Text Regular"/>
                <a:cs typeface="CMU Typewriter Text Regular"/>
              </a:rPr>
              <a:t> (f e l)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Inr</a:t>
            </a:r>
            <a:r>
              <a:rPr lang="en-US" dirty="0" smtClean="0">
                <a:latin typeface="CMU Typewriter Text Regular"/>
                <a:cs typeface="CMU Typewriter Text Regular"/>
              </a:rPr>
              <a:t> (g e l)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data Term f l = Term (f (Term f l) l)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Term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:+: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)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≅ </a:t>
            </a:r>
            <a:r>
              <a:rPr lang="en-US" dirty="0" err="1" smtClean="0">
                <a:latin typeface="CMU Typewriter Text Regular"/>
                <a:ea typeface="ＭＳ ゴシック"/>
                <a:cs typeface="CMU Typewriter Text Regular"/>
              </a:rPr>
              <a:t>Decl</a:t>
            </a:r>
            <a:endParaRPr lang="en-US" dirty="0" smtClean="0">
              <a:latin typeface="CMU Typewriter Text Regular"/>
              <a:ea typeface="ＭＳ ゴシック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Term (</a:t>
            </a:r>
            <a:r>
              <a:rPr lang="en-US" dirty="0" err="1" smtClean="0">
                <a:latin typeface="CMU Typewriter Text Regular"/>
                <a:ea typeface="ＭＳ ゴシック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:+: </a:t>
            </a:r>
            <a:r>
              <a:rPr lang="en-US" dirty="0" err="1" smtClean="0">
                <a:latin typeface="CMU Typewriter Text Regular"/>
                <a:ea typeface="ＭＳ ゴシック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) </a:t>
            </a:r>
            <a:r>
              <a:rPr lang="en-US" dirty="0" err="1" smtClean="0">
                <a:latin typeface="CMU Typewriter Text Regular"/>
                <a:ea typeface="ＭＳ ゴシック"/>
                <a:cs typeface="CMU Typewriter Text Regular"/>
              </a:rPr>
              <a:t>ExpL</a:t>
            </a:r>
            <a:r>
              <a:rPr lang="en-US" dirty="0" smtClean="0">
                <a:latin typeface="CMU Typewriter Text Regular"/>
                <a:ea typeface="ＭＳ ゴシック"/>
                <a:cs typeface="CMU Typewriter Text Regular"/>
              </a:rPr>
              <a:t>  ≅ </a:t>
            </a:r>
            <a:r>
              <a:rPr lang="en-US" dirty="0" err="1" smtClean="0">
                <a:latin typeface="CMU Typewriter Text Regular"/>
                <a:ea typeface="ＭＳ ゴシック"/>
                <a:cs typeface="CMU Typewriter Text Regular"/>
              </a:rPr>
              <a:t>Exp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69109" y="4667250"/>
            <a:ext cx="8991600" cy="6477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038600" y="5314949"/>
            <a:ext cx="8991600" cy="13312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Annotations and Holes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87" y="1752599"/>
            <a:ext cx="59019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(f :&amp;: c) e l = c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:&amp;: (f e l)</a:t>
            </a: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Sans Serif"/>
                <a:cs typeface="CMU Sans Serif"/>
              </a:rPr>
              <a:t>Labeled terms: </a:t>
            </a:r>
          </a:p>
          <a:p>
            <a:endParaRPr lang="en-US" dirty="0">
              <a:latin typeface="CMU Sans Serif"/>
              <a:cs typeface="CMU Sans Serif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Term ((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:+: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) :&amp;: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r>
              <a:rPr lang="en-US" dirty="0" smtClean="0">
                <a:latin typeface="CMU Typewriter Text Regular"/>
                <a:cs typeface="CMU Typewriter Text Regular"/>
              </a:rPr>
              <a:t>)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d</a:t>
            </a:r>
            <a:r>
              <a:rPr lang="en-US" dirty="0" smtClean="0">
                <a:latin typeface="CMU Typewriter Text Regular"/>
                <a:cs typeface="CMU Typewriter Text Regular"/>
              </a:rPr>
              <a:t>ata Context f l a = Term (f (Context f l a) l)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     | Hole a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Sans Serif"/>
                <a:cs typeface="CMU Sans Serif"/>
              </a:rPr>
              <a:t>Terms with holes: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Context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:+: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DeclF</a:t>
            </a:r>
            <a:r>
              <a:rPr lang="en-US" dirty="0" smtClean="0">
                <a:latin typeface="CMU Typewriter Text Regular"/>
                <a:cs typeface="CMU Typewriter Text Regular"/>
              </a:rPr>
              <a:t>)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DeclL</a:t>
            </a:r>
            <a:r>
              <a:rPr lang="en-US" dirty="0" smtClean="0">
                <a:latin typeface="CMU Typewriter Text Regular"/>
                <a:cs typeface="CMU Typewriter Text Regular"/>
              </a:rPr>
              <a:t> a</a:t>
            </a:r>
            <a:endParaRPr lang="en-US" dirty="0">
              <a:latin typeface="CMU Typewriter Text Regular"/>
              <a:cs typeface="CMU Typewriter Text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2400" y="3898900"/>
            <a:ext cx="8991600" cy="25527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4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Modular Representation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Data types </a:t>
            </a:r>
            <a:r>
              <a:rPr lang="en-US" dirty="0" err="1">
                <a:latin typeface="CMU Sans Serif"/>
                <a:cs typeface="CMU Sans Serif"/>
              </a:rPr>
              <a:t>á</a:t>
            </a:r>
            <a:r>
              <a:rPr lang="en-US" dirty="0">
                <a:latin typeface="CMU Sans Serif"/>
                <a:cs typeface="CMU Sans Serif"/>
              </a:rPr>
              <a:t> la carte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Generic, Mutually-Recursive Datatypes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Compositional Data </a:t>
            </a:r>
            <a:r>
              <a:rPr lang="en-US" dirty="0" smtClean="0">
                <a:latin typeface="CMU Sans Serif"/>
                <a:cs typeface="CMU Sans Serif"/>
              </a:rPr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MU Sans Serif"/>
                <a:cs typeface="CMU Sans Serif"/>
              </a:rPr>
              <a:t>Modular Operations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Recursion Schemes</a:t>
            </a:r>
            <a:endParaRPr lang="en-US" dirty="0">
              <a:latin typeface="CMU Sans Serif"/>
              <a:cs typeface="CMU Sans Serif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Updatable Fold Algebras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Strategic </a:t>
            </a:r>
            <a:r>
              <a:rPr lang="en-US" dirty="0" smtClean="0">
                <a:latin typeface="CMU Sans Serif"/>
                <a:cs typeface="CMU Sans Serif"/>
              </a:rPr>
              <a:t>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Putting It Together: </a:t>
            </a:r>
            <a:r>
              <a:rPr lang="en-US" dirty="0" err="1" smtClean="0">
                <a:latin typeface="CMU Sans Serif"/>
                <a:cs typeface="CMU Sans Serif"/>
              </a:rPr>
              <a:t>compstrat</a:t>
            </a:r>
            <a:endParaRPr lang="en-US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6407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Desiderata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925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182" y="2603500"/>
            <a:ext cx="3340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MU Sans Serif"/>
                <a:cs typeface="CMU Sans Serif"/>
              </a:rPr>
              <a:t>Non-Solutions</a:t>
            </a:r>
          </a:p>
        </p:txBody>
      </p:sp>
    </p:spTree>
    <p:extLst>
      <p:ext uri="{BB962C8B-B14F-4D97-AF65-F5344CB8AC3E}">
        <p14:creationId xmlns:p14="http://schemas.microsoft.com/office/powerpoint/2010/main" val="290212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“By-Hand”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6652" y="2017802"/>
            <a:ext cx="4547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>
                <a:latin typeface="CMU Typewriter Text Regular"/>
                <a:cs typeface="CMU Typewriter Text Regular"/>
              </a:rPr>
              <a:t>e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(Val n)   = n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e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(Add a b) =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a) +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b)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e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a b) =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a) *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b)</a:t>
            </a:r>
          </a:p>
        </p:txBody>
      </p:sp>
      <p:sp>
        <p:nvSpPr>
          <p:cNvPr id="2" name="Multiply 1"/>
          <p:cNvSpPr/>
          <p:nvPr/>
        </p:nvSpPr>
        <p:spPr>
          <a:xfrm>
            <a:off x="38100" y="3492500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8100" y="2946400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76200" y="1727200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" y="23000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1542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96124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Visitor Pattern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 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 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 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 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76200" y="4155638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8100" y="2946400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76200" y="1727200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" y="23000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3509307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31" y="1828421"/>
            <a:ext cx="5440064" cy="31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Uniform Representation + By-Hand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494" y="1746071"/>
            <a:ext cx="3214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ASTNode</a:t>
            </a:r>
            <a:r>
              <a:rPr lang="en-US" dirty="0" smtClean="0">
                <a:latin typeface="CMU Typewriter Text Regular"/>
                <a:cs typeface="CMU Typewriter Text Regular"/>
              </a:rPr>
              <a:t>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ASTNode</a:t>
            </a:r>
            <a:r>
              <a:rPr lang="en-US" dirty="0" smtClean="0">
                <a:latin typeface="CMU Typewriter Text Regular"/>
                <a:cs typeface="CMU Typewriter Text Regular"/>
              </a:rPr>
              <a:t> {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name     :: String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, children :: [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ASTNode</a:t>
            </a:r>
            <a:r>
              <a:rPr lang="en-US" dirty="0" smtClean="0">
                <a:latin typeface="CMU Typewriter Text Regular"/>
                <a:cs typeface="CMU Typewriter Text Regular"/>
              </a:rPr>
              <a:t>]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}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-63500" y="3608169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8100" y="2946400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2169" y="2390338"/>
            <a:ext cx="4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1542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1729938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2" name="Multiply 11"/>
          <p:cNvSpPr/>
          <p:nvPr/>
        </p:nvSpPr>
        <p:spPr>
          <a:xfrm>
            <a:off x="139700" y="2300069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55600" y="3609538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100" y="2679700"/>
            <a:ext cx="744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MU Concrete Roman"/>
                <a:cs typeface="CMU Concrete Roman"/>
              </a:rPr>
              <a:t>t</a:t>
            </a:r>
            <a:r>
              <a:rPr lang="en-US" sz="2400" dirty="0" smtClean="0">
                <a:latin typeface="CMU Concrete Roman"/>
                <a:cs typeface="CMU Concrete Roman"/>
              </a:rPr>
              <a:t>ype </a:t>
            </a:r>
            <a:r>
              <a:rPr lang="en-US" sz="2400" dirty="0" err="1" smtClean="0">
                <a:latin typeface="CMU Concrete Roman"/>
                <a:cs typeface="CMU Concrete Roman"/>
              </a:rPr>
              <a:t>ProgramTransformation</a:t>
            </a:r>
            <a:r>
              <a:rPr lang="en-US" sz="2400" dirty="0" smtClean="0">
                <a:latin typeface="CMU Concrete Roman"/>
                <a:cs typeface="CMU Concrete Roman"/>
              </a:rPr>
              <a:t> = Program -&gt; Program</a:t>
            </a:r>
          </a:p>
        </p:txBody>
      </p:sp>
      <p:pic>
        <p:nvPicPr>
          <p:cNvPr id="5" name="Picture 4" descr="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78" y="1262243"/>
            <a:ext cx="3492021" cy="34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182" y="2463800"/>
            <a:ext cx="7386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“Functional Programming with Bananas,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 Lenses, Envelopes, and Barbed Wire”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      </a:t>
            </a:r>
            <a:r>
              <a:rPr lang="en-US" sz="2400" dirty="0" smtClean="0">
                <a:latin typeface="CMU Sans Serif"/>
                <a:cs typeface="CMU Sans Serif"/>
              </a:rPr>
              <a:t>Erik Meijer et al, 1991</a:t>
            </a:r>
          </a:p>
        </p:txBody>
      </p:sp>
    </p:spTree>
    <p:extLst>
      <p:ext uri="{BB962C8B-B14F-4D97-AF65-F5344CB8AC3E}">
        <p14:creationId xmlns:p14="http://schemas.microsoft.com/office/powerpoint/2010/main" val="302791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Remember </a:t>
            </a:r>
            <a:r>
              <a:rPr lang="en-US" dirty="0" err="1" smtClean="0">
                <a:latin typeface="CMU Sans Serif"/>
                <a:cs typeface="CMU Sans Serif"/>
              </a:rPr>
              <a:t>Catamorphisms</a:t>
            </a:r>
            <a:r>
              <a:rPr lang="en-US" dirty="0" smtClean="0">
                <a:latin typeface="CMU Sans Serif"/>
                <a:cs typeface="CMU Sans Serif"/>
              </a:rPr>
              <a:t>?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285" y="1922623"/>
            <a:ext cx="32143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c</a:t>
            </a:r>
            <a:r>
              <a:rPr lang="en-US" dirty="0" smtClean="0">
                <a:latin typeface="CMU Typewriter Text Regular"/>
                <a:cs typeface="CMU Typewriter Text Regular"/>
              </a:rPr>
              <a:t>lass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f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:: f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i</a:t>
            </a:r>
            <a:r>
              <a:rPr lang="en-US" dirty="0" smtClean="0">
                <a:latin typeface="CMU Typewriter Text Regular"/>
                <a:cs typeface="CMU Typewriter Text Regular"/>
              </a:rPr>
              <a:t>nstance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(Val n)   = n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r>
              <a:rPr lang="en-US" dirty="0" smtClean="0">
                <a:latin typeface="CMU Typewriter Text Regular"/>
                <a:cs typeface="CMU Typewriter Text Regular"/>
              </a:rPr>
              <a:t> (Add a b) = a + b</a:t>
            </a: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. . . (other cases) . . .</a:t>
            </a:r>
            <a:endParaRPr lang="en-US" dirty="0">
              <a:latin typeface="CMU Typewriter Text Regular"/>
              <a:cs typeface="CMU Typewriter T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810" y="1922623"/>
            <a:ext cx="478971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::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f) =&gt;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		(f a -&gt; a) -&gt; Fix f -&gt; a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f t = f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f) t)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evalTerm</a:t>
            </a:r>
            <a:r>
              <a:rPr lang="en-US" dirty="0" smtClean="0">
                <a:latin typeface="CMU Typewriter Text Regular"/>
                <a:cs typeface="CMU Typewriter Text Regular"/>
              </a:rPr>
              <a:t> :: Fix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AddF</a:t>
            </a:r>
            <a:r>
              <a:rPr lang="en-US" dirty="0" smtClean="0">
                <a:latin typeface="CMU Typewriter Text Regular"/>
                <a:cs typeface="CMU Typewriter Text Regular"/>
              </a:rPr>
              <a:t> :+: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MulF</a:t>
            </a:r>
            <a:r>
              <a:rPr lang="en-US" dirty="0" smtClean="0">
                <a:latin typeface="CMU Typewriter Text Regular"/>
                <a:cs typeface="CMU Typewriter Text Regular"/>
              </a:rPr>
              <a:t>)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evalTerm</a:t>
            </a:r>
            <a:r>
              <a:rPr lang="en-US" dirty="0" smtClean="0">
                <a:latin typeface="CMU Typewriter Text Regular"/>
                <a:cs typeface="CMU Typewriter Text Regular"/>
              </a:rPr>
              <a:t>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eval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5941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Enhancing </a:t>
            </a:r>
            <a:r>
              <a:rPr lang="en-US" dirty="0" err="1" smtClean="0">
                <a:latin typeface="CMU Sans Serif"/>
                <a:cs typeface="CMU Sans Serif"/>
              </a:rPr>
              <a:t>Catamorphisms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985" y="2410146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Rewrites?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Use f (Fix f) -&gt; Fix f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1810" y="3056477"/>
            <a:ext cx="7417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t</a:t>
            </a:r>
            <a:r>
              <a:rPr lang="en-US" dirty="0" smtClean="0">
                <a:latin typeface="CMU Typewriter Text Regular"/>
                <a:cs typeface="CMU Typewriter Text Regular"/>
              </a:rPr>
              <a:t>ype Program = Fix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LangF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substVar</a:t>
            </a:r>
            <a:r>
              <a:rPr lang="en-US" dirty="0" smtClean="0">
                <a:latin typeface="CMU Typewriter Text Regular"/>
                <a:cs typeface="CMU Typewriter Text Regular"/>
              </a:rPr>
              <a:t>’ :: String -&gt; Program -&gt; f Program -&gt; Program</a:t>
            </a:r>
          </a:p>
          <a:p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substVar</a:t>
            </a:r>
            <a:r>
              <a:rPr lang="en-US" dirty="0" smtClean="0">
                <a:latin typeface="CMU Typewriter Text Regular"/>
                <a:cs typeface="CMU Typewriter Text Regular"/>
              </a:rPr>
              <a:t> :: String -&gt; Program -&gt; Program -&gt; Program</a:t>
            </a: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substVar</a:t>
            </a:r>
            <a:r>
              <a:rPr lang="en-US" dirty="0" smtClean="0">
                <a:latin typeface="CMU Typewriter Text Regular"/>
                <a:cs typeface="CMU Typewriter Text Regular"/>
              </a:rPr>
              <a:t> name replace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substVar</a:t>
            </a:r>
            <a:r>
              <a:rPr lang="en-US" dirty="0" smtClean="0">
                <a:latin typeface="CMU Typewriter Text Regular"/>
                <a:cs typeface="CMU Typewriter Text Regular"/>
              </a:rPr>
              <a:t>’ name replace)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5885" y="1486816"/>
            <a:ext cx="4478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::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f) =&gt;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		(f a -&gt; a) -&gt; Fix f -&gt; a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f t = f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f) t)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5885" y="1508446"/>
            <a:ext cx="4447517" cy="901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Enhancing </a:t>
            </a:r>
            <a:r>
              <a:rPr lang="en-US" dirty="0" err="1" smtClean="0">
                <a:latin typeface="CMU Sans Serif"/>
                <a:cs typeface="CMU Sans Serif"/>
              </a:rPr>
              <a:t>Catamorphisms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985" y="241014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Context?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Use (c -&gt; a)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510" y="3056477"/>
            <a:ext cx="6001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MU Typewriter Text Regular"/>
                <a:cs typeface="CMU Typewriter Text Regular"/>
              </a:rPr>
              <a:t>typeCheck</a:t>
            </a:r>
            <a:r>
              <a:rPr lang="en-US" dirty="0" smtClean="0">
                <a:latin typeface="CMU Typewriter Text Regular"/>
                <a:cs typeface="CMU Typewriter Text Regular"/>
              </a:rPr>
              <a:t>’ 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LangF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Env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Type)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Env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Type</a:t>
            </a:r>
          </a:p>
          <a:p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typeCheck</a:t>
            </a:r>
            <a:r>
              <a:rPr lang="en-US" dirty="0" smtClean="0">
                <a:latin typeface="CMU Typewriter Text Regular"/>
                <a:cs typeface="CMU Typewriter Text Regular"/>
              </a:rPr>
              <a:t>  :: Fix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LangF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Env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Type</a:t>
            </a: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typeCheck</a:t>
            </a:r>
            <a:r>
              <a:rPr lang="en-US" dirty="0" smtClean="0">
                <a:latin typeface="CMU Typewriter Text Regular"/>
                <a:cs typeface="CMU Typewriter Text Regular"/>
              </a:rPr>
              <a:t>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typecheck</a:t>
            </a:r>
            <a:r>
              <a:rPr lang="en-US" dirty="0" smtClean="0">
                <a:latin typeface="CMU Typewriter Text Regular"/>
                <a:cs typeface="CMU Typewriter Text Regular"/>
              </a:rPr>
              <a:t>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5885" y="1486816"/>
            <a:ext cx="4478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::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Functor</a:t>
            </a:r>
            <a:r>
              <a:rPr lang="en-US" dirty="0" smtClean="0">
                <a:latin typeface="CMU Typewriter Text Regular"/>
                <a:cs typeface="CMU Typewriter Text Regular"/>
              </a:rPr>
              <a:t> f) =&gt;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		(f a -&gt; a) -&gt; Fix f -&gt; a</a:t>
            </a:r>
          </a:p>
          <a:p>
            <a:r>
              <a:rPr lang="en-US" dirty="0" err="1">
                <a:latin typeface="CMU Typewriter Text Regular"/>
                <a:cs typeface="CMU Typewriter Text Regular"/>
              </a:rPr>
              <a:t>c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ata</a:t>
            </a:r>
            <a:r>
              <a:rPr lang="en-US" dirty="0" smtClean="0">
                <a:latin typeface="CMU Typewriter Text Regular"/>
                <a:cs typeface="CMU Typewriter Text Regular"/>
              </a:rPr>
              <a:t> f t = f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fmap</a:t>
            </a:r>
            <a:r>
              <a:rPr lang="en-US" dirty="0" smtClean="0">
                <a:latin typeface="CMU Typewriter Text Regular"/>
                <a:cs typeface="CMU Typewriter Text Regular"/>
              </a:rPr>
              <a:t>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f) t)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5885" y="1508446"/>
            <a:ext cx="4447517" cy="901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3985" y="4256806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Failure? State? Outputs?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Use monads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985" y="547300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Default cases?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MU Sans Serif"/>
                <a:cs typeface="CMU Sans Serif"/>
              </a:rPr>
              <a:t>With generic ways of combining,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5407" y="6119336"/>
            <a:ext cx="406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Typewriter Text Regular"/>
                <a:cs typeface="CMU Typewriter Text Regular"/>
              </a:rPr>
              <a:t>c</a:t>
            </a:r>
            <a:r>
              <a:rPr lang="en-US" dirty="0" smtClean="0">
                <a:latin typeface="CMU Typewriter Text Regular"/>
                <a:cs typeface="CMU Typewriter Text Regular"/>
              </a:rPr>
              <a:t>lass Foldable f where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fold ::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Monoid</a:t>
            </a:r>
            <a:r>
              <a:rPr lang="en-US" dirty="0" smtClean="0">
                <a:latin typeface="CMU Typewriter Text Regular"/>
                <a:cs typeface="CMU Typewriter Text Regular"/>
              </a:rPr>
              <a:t> m) =&gt; f m -&gt;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4510" y="4888110"/>
            <a:ext cx="53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MU Typewriter Text Regular"/>
                <a:cs typeface="CMU Typewriter Text Regular"/>
              </a:rPr>
              <a:t>safeEval</a:t>
            </a:r>
            <a:r>
              <a:rPr lang="en-US" dirty="0" smtClean="0">
                <a:latin typeface="CMU Typewriter Text Regular"/>
                <a:cs typeface="CMU Typewriter Text Regular"/>
              </a:rPr>
              <a:t>’ 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LangF</a:t>
            </a:r>
            <a:r>
              <a:rPr lang="en-US" dirty="0" smtClean="0">
                <a:latin typeface="CMU Typewriter Text Regular"/>
                <a:cs typeface="CMU Typewriter Text Regular"/>
              </a:rPr>
              <a:t> (Maybe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r>
              <a:rPr lang="en-US" dirty="0" smtClean="0">
                <a:latin typeface="CMU Typewriter Text Regular"/>
                <a:cs typeface="CMU Typewriter Text Regular"/>
              </a:rPr>
              <a:t>) -&gt; Maybe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495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12900"/>
            <a:ext cx="769147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MU Typewriter Text Regular"/>
                <a:cs typeface="CMU Typewriter Text Regular"/>
              </a:rPr>
              <a:t>catamorphism</a:t>
            </a:r>
            <a:r>
              <a:rPr lang="en-US" dirty="0" smtClean="0">
                <a:latin typeface="CMU Typewriter Text Regular"/>
                <a:cs typeface="CMU Typewriter Text Regular"/>
              </a:rPr>
              <a:t>  :: (f a -&gt; a) -&gt; Fix f -&gt; a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	</a:t>
            </a:r>
            <a:r>
              <a:rPr lang="en-US" dirty="0" smtClean="0">
                <a:latin typeface="CMU Sans Serif"/>
                <a:cs typeface="CMU Sans Serif"/>
              </a:rPr>
              <a:t>Fold: breaking down layer-by-layer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b="1" dirty="0" err="1">
                <a:latin typeface="CMU Typewriter Text Regular"/>
                <a:cs typeface="CMU Typewriter Text Regular"/>
              </a:rPr>
              <a:t>a</a:t>
            </a:r>
            <a:r>
              <a:rPr lang="en-US" b="1" dirty="0" err="1" smtClean="0">
                <a:latin typeface="CMU Typewriter Text Regular"/>
                <a:cs typeface="CMU Typewriter Text Regular"/>
              </a:rPr>
              <a:t>namorphism</a:t>
            </a:r>
            <a:r>
              <a:rPr lang="en-US" dirty="0" smtClean="0">
                <a:latin typeface="CMU Typewriter Text Regular"/>
                <a:cs typeface="CMU Typewriter Text Regular"/>
              </a:rPr>
              <a:t>   :: (a -&gt; f a) -&gt; a -&gt; Fix f</a:t>
            </a:r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		</a:t>
            </a:r>
            <a:r>
              <a:rPr lang="en-US" dirty="0" smtClean="0">
                <a:latin typeface="CMU Sans Serif"/>
                <a:cs typeface="CMU Sans Serif"/>
              </a:rPr>
              <a:t>Unfold: building up layer-by-layer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b="1" dirty="0" err="1" smtClean="0">
                <a:latin typeface="CMU Typewriter Text Regular"/>
                <a:cs typeface="CMU Typewriter Text Regular"/>
              </a:rPr>
              <a:t>hylomorphism</a:t>
            </a:r>
            <a:r>
              <a:rPr lang="en-US" dirty="0" smtClean="0">
                <a:latin typeface="CMU Typewriter Text Regular"/>
                <a:cs typeface="CMU Typewriter Text Regular"/>
              </a:rPr>
              <a:t>  :: (a -&gt; f a) -&gt; (f b -&gt; b) -&gt; a -&gt; b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	</a:t>
            </a:r>
            <a:r>
              <a:rPr lang="en-US" dirty="0" smtClean="0">
                <a:latin typeface="CMU Sans Serif"/>
                <a:cs typeface="CMU Sans Serif"/>
              </a:rPr>
              <a:t>General recursion: Build up a tree of </a:t>
            </a:r>
            <a:r>
              <a:rPr lang="en-US" dirty="0" err="1" smtClean="0">
                <a:latin typeface="CMU Sans Serif"/>
                <a:cs typeface="CMU Sans Serif"/>
              </a:rPr>
              <a:t>subproblems</a:t>
            </a:r>
            <a:r>
              <a:rPr lang="en-US" dirty="0" smtClean="0">
                <a:latin typeface="CMU Sans Serif"/>
                <a:cs typeface="CMU Sans Serif"/>
              </a:rPr>
              <a:t>, then tear it down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b="1" dirty="0">
                <a:latin typeface="CMU Typewriter Text Regular"/>
                <a:cs typeface="CMU Typewriter Text Regular"/>
              </a:rPr>
              <a:t>p</a:t>
            </a:r>
            <a:r>
              <a:rPr lang="en-US" b="1" dirty="0" smtClean="0">
                <a:latin typeface="CMU Typewriter Text Regular"/>
                <a:cs typeface="CMU Typewriter Text Regular"/>
              </a:rPr>
              <a:t>aramorphism</a:t>
            </a:r>
            <a:r>
              <a:rPr lang="en-US" dirty="0" smtClean="0">
                <a:latin typeface="CMU Typewriter Text Regular"/>
                <a:cs typeface="CMU Typewriter Text Regular"/>
              </a:rPr>
              <a:t>  :: (f (Fix f, a) -&gt; a) -&gt; Fix f -&gt; a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	</a:t>
            </a:r>
            <a:r>
              <a:rPr lang="en-US" dirty="0" smtClean="0">
                <a:latin typeface="CMU Sans Serif"/>
                <a:cs typeface="CMU Sans Serif"/>
              </a:rPr>
              <a:t>Primitive recursion: Fold with original value</a:t>
            </a:r>
            <a:endParaRPr lang="en-US" dirty="0">
              <a:latin typeface="CMU Typewriter Text Regular"/>
              <a:cs typeface="CMU Typewriter Text Regular"/>
            </a:endParaRPr>
          </a:p>
          <a:p>
            <a:r>
              <a:rPr lang="en-US" b="1" dirty="0" err="1">
                <a:latin typeface="CMU Typewriter Text Regular"/>
                <a:cs typeface="CMU Typewriter Text Regular"/>
              </a:rPr>
              <a:t>apomorphism</a:t>
            </a:r>
            <a:r>
              <a:rPr lang="en-US" dirty="0">
                <a:latin typeface="CMU Typewriter Text Regular"/>
                <a:cs typeface="CMU Typewriter Text Regular"/>
              </a:rPr>
              <a:t>   :: (a -&gt; f (Either a (Fix f))) -&gt; a -&gt; Fix f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	</a:t>
            </a:r>
            <a:r>
              <a:rPr lang="en-US" dirty="0" smtClean="0">
                <a:latin typeface="CMU Sans Serif"/>
                <a:cs typeface="CMU Sans Serif"/>
              </a:rPr>
              <a:t>Unfold with short-circuiting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b="1" dirty="0" err="1">
                <a:latin typeface="CMU Typewriter Text Regular"/>
                <a:cs typeface="CMU Typewriter Text Regular"/>
              </a:rPr>
              <a:t>z</a:t>
            </a:r>
            <a:r>
              <a:rPr lang="en-US" b="1" dirty="0" err="1" smtClean="0">
                <a:latin typeface="CMU Typewriter Text Regular"/>
                <a:cs typeface="CMU Typewriter Text Regular"/>
              </a:rPr>
              <a:t>ygomorphism</a:t>
            </a:r>
            <a:r>
              <a:rPr lang="en-US" dirty="0" smtClean="0">
                <a:latin typeface="CMU Typewriter Text Regular"/>
                <a:cs typeface="CMU Typewriter Text Regular"/>
              </a:rPr>
              <a:t>  :: (f b -&gt; b) -&gt; (f (a, b) -&gt; a) -&gt; Fix f -&gt; a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	</a:t>
            </a:r>
            <a:r>
              <a:rPr lang="en-US" dirty="0" smtClean="0">
                <a:latin typeface="CMU Sans Serif"/>
                <a:cs typeface="CMU Sans Serif"/>
              </a:rPr>
              <a:t>Fold with a helper function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b="1" dirty="0" err="1">
                <a:latin typeface="CMU Typewriter Text Regular"/>
                <a:cs typeface="CMU Typewriter Text Regular"/>
              </a:rPr>
              <a:t>h</a:t>
            </a:r>
            <a:r>
              <a:rPr lang="en-US" b="1" dirty="0" err="1" smtClean="0">
                <a:latin typeface="CMU Typewriter Text Regular"/>
                <a:cs typeface="CMU Typewriter Text Regular"/>
              </a:rPr>
              <a:t>istomorphism</a:t>
            </a:r>
            <a:r>
              <a:rPr lang="en-US" dirty="0" smtClean="0">
                <a:latin typeface="CMU Typewriter Text Regular"/>
                <a:cs typeface="CMU Typewriter Text Regular"/>
              </a:rPr>
              <a:t> :: (f (Fix (a :&amp;: f)) -&gt; a) -&gt; Fix f -&gt; a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	</a:t>
            </a:r>
            <a:r>
              <a:rPr lang="en-US" dirty="0" smtClean="0">
                <a:latin typeface="CMU Sans Serif"/>
                <a:cs typeface="CMU Sans Serif"/>
              </a:rPr>
              <a:t>Fold with previous results</a:t>
            </a:r>
          </a:p>
          <a:p>
            <a:r>
              <a:rPr lang="en-US" b="1" dirty="0" err="1" smtClean="0">
                <a:latin typeface="CMU Typewriter Text Regular"/>
                <a:cs typeface="CMU Typewriter Text Regular"/>
              </a:rPr>
              <a:t>futumorphism</a:t>
            </a:r>
            <a:r>
              <a:rPr lang="en-US" b="1" dirty="0">
                <a:latin typeface="CMU Typewriter Text Regular"/>
                <a:cs typeface="CMU Typewriter Text Regular"/>
              </a:rPr>
              <a:t> </a:t>
            </a:r>
            <a:r>
              <a:rPr lang="en-US" b="1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:: (a -&gt; Context f a) -&gt; a -&gt; Fix f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		</a:t>
            </a:r>
            <a:r>
              <a:rPr lang="en-US" dirty="0" smtClean="0">
                <a:latin typeface="CMU Sans Serif"/>
                <a:cs typeface="CMU Sans Serif"/>
              </a:rPr>
              <a:t>Unfold, multiple layers at a time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Recursion Scheme Zoo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1231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Recursion Schemes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8100" y="2946400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" y="23000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1714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7569" y="4324508"/>
            <a:ext cx="4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4" name="Multiply 13"/>
          <p:cNvSpPr/>
          <p:nvPr/>
        </p:nvSpPr>
        <p:spPr>
          <a:xfrm>
            <a:off x="114300" y="4234239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00" y="3492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47698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182" y="2463800"/>
            <a:ext cx="7147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“Dealing with Large Bananas”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      </a:t>
            </a:r>
            <a:r>
              <a:rPr lang="en-US" sz="2400" dirty="0" smtClean="0">
                <a:latin typeface="CMU Sans Serif"/>
                <a:cs typeface="CMU Sans Serif"/>
              </a:rPr>
              <a:t>Ralf </a:t>
            </a:r>
            <a:r>
              <a:rPr lang="en-US" sz="2400" dirty="0" err="1" smtClean="0">
                <a:latin typeface="CMU Sans Serif"/>
                <a:cs typeface="CMU Sans Serif"/>
              </a:rPr>
              <a:t>Laemmel</a:t>
            </a:r>
            <a:r>
              <a:rPr lang="en-US" sz="2400" dirty="0" smtClean="0">
                <a:latin typeface="CMU Sans Serif"/>
                <a:cs typeface="CMU Sans Serif"/>
              </a:rPr>
              <a:t>, </a:t>
            </a:r>
            <a:r>
              <a:rPr lang="en-US" sz="2400" dirty="0" err="1" smtClean="0">
                <a:latin typeface="CMU Sans Serif"/>
                <a:cs typeface="CMU Sans Serif"/>
              </a:rPr>
              <a:t>Joost</a:t>
            </a:r>
            <a:r>
              <a:rPr lang="en-US" sz="2400" dirty="0" smtClean="0">
                <a:latin typeface="CMU Sans Serif"/>
                <a:cs typeface="CMU Sans Serif"/>
              </a:rPr>
              <a:t> </a:t>
            </a:r>
            <a:r>
              <a:rPr lang="en-US" sz="2400" dirty="0" err="1" smtClean="0">
                <a:latin typeface="CMU Sans Serif"/>
                <a:cs typeface="CMU Sans Serif"/>
              </a:rPr>
              <a:t>Visser</a:t>
            </a:r>
            <a:r>
              <a:rPr lang="en-US" sz="2400" dirty="0" smtClean="0">
                <a:latin typeface="CMU Sans Serif"/>
                <a:cs typeface="CMU Sans Serif"/>
              </a:rPr>
              <a:t>, Jan </a:t>
            </a:r>
            <a:r>
              <a:rPr lang="en-US" sz="2400" dirty="0" err="1" smtClean="0">
                <a:latin typeface="CMU Sans Serif"/>
                <a:cs typeface="CMU Sans Serif"/>
              </a:rPr>
              <a:t>Kort</a:t>
            </a:r>
            <a:r>
              <a:rPr lang="en-US" sz="2400" dirty="0" smtClean="0">
                <a:latin typeface="CMU Sans Serif"/>
                <a:cs typeface="CMU Sans Serif"/>
              </a:rPr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120640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Updatable Fold Algebras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306" y="1841500"/>
            <a:ext cx="2850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= Add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| Val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7806" y="1518334"/>
            <a:ext cx="27295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type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e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{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add :: e -&gt; e -&gt; 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,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r>
              <a:rPr lang="en-US" dirty="0" smtClean="0">
                <a:latin typeface="CMU Typewriter Text Regular"/>
                <a:cs typeface="CMU Typewriter Text Regular"/>
              </a:rPr>
              <a:t>    -&gt; 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,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:: e –&gt; e -&gt; 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}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305300"/>
            <a:ext cx="549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Idea: Program with </a:t>
            </a:r>
            <a:r>
              <a:rPr lang="en-US" sz="2800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sz="2800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sz="2800" dirty="0" err="1" smtClean="0">
                <a:latin typeface="CMU Typewriter Text Regular"/>
                <a:cs typeface="CMU Typewriter Text Regular"/>
              </a:rPr>
              <a:t>Cata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703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Updatable Fold Algebras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400" y="1417638"/>
            <a:ext cx="549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Idea: Program with </a:t>
            </a:r>
            <a:r>
              <a:rPr lang="en-US" sz="2800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sz="2800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sz="2800" dirty="0" err="1" smtClean="0">
                <a:latin typeface="CMU Typewriter Text Regular"/>
                <a:cs typeface="CMU Typewriter Text Regular"/>
              </a:rPr>
              <a:t>Cata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3300" y="327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601" y="2399436"/>
            <a:ext cx="38833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crush ::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Monoid</a:t>
            </a:r>
            <a:r>
              <a:rPr lang="en-US" dirty="0" smtClean="0">
                <a:latin typeface="CMU Typewriter Text Regular"/>
                <a:cs typeface="CMU Typewriter Text Regular"/>
              </a:rPr>
              <a:t> e) =&gt;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c</a:t>
            </a:r>
            <a:r>
              <a:rPr lang="en-US" dirty="0" smtClean="0">
                <a:latin typeface="CMU Typewriter Text Regular"/>
                <a:cs typeface="CMU Typewriter Text Regular"/>
              </a:rPr>
              <a:t>rush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Cata</a:t>
            </a:r>
            <a:r>
              <a:rPr lang="en-US" dirty="0" smtClean="0">
                <a:latin typeface="CMU Typewriter Text Regular"/>
                <a:cs typeface="CMU Typewriter Text Regular"/>
              </a:rPr>
              <a:t> {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add = \x y -&gt; x </a:t>
            </a:r>
            <a:r>
              <a:rPr lang="en-US" dirty="0" smtClean="0"/>
              <a:t>⊕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y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,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 = \x  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mempty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,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= \x y -&gt; x </a:t>
            </a:r>
            <a:r>
              <a:rPr lang="en-US" dirty="0" smtClean="0"/>
              <a:t>⊕</a:t>
            </a:r>
            <a:r>
              <a:rPr lang="en-US" dirty="0" smtClean="0">
                <a:latin typeface="CMU Typewriter Text Regular"/>
                <a:cs typeface="CMU Typewriter Text Regular"/>
              </a:rPr>
              <a:t> y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}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800" y="4571136"/>
            <a:ext cx="60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MU Typewriter Text Regular"/>
                <a:cs typeface="CMU Typewriter Text Regular"/>
              </a:rPr>
              <a:t>collectVals</a:t>
            </a:r>
            <a:r>
              <a:rPr lang="en-US" dirty="0" smtClean="0">
                <a:latin typeface="CMU Typewriter Text Regular"/>
                <a:cs typeface="CMU Typewriter Text Regular"/>
              </a:rPr>
              <a:t>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[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r>
              <a:rPr lang="en-US" dirty="0" smtClean="0">
                <a:latin typeface="CMU Typewriter Text Regular"/>
                <a:cs typeface="CMU Typewriter Text Regular"/>
              </a:rPr>
              <a:t>]</a:t>
            </a: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collectVals</a:t>
            </a:r>
            <a:r>
              <a:rPr lang="en-US" dirty="0" smtClean="0">
                <a:latin typeface="CMU Typewriter Text Regular"/>
                <a:cs typeface="CMU Typewriter Text Regular"/>
              </a:rPr>
              <a:t> = fold (crush {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val</a:t>
            </a:r>
            <a:r>
              <a:rPr lang="en-US" dirty="0" smtClean="0">
                <a:latin typeface="CMU Typewriter Text Regular"/>
                <a:cs typeface="CMU Typewriter Text Regular"/>
              </a:rPr>
              <a:t>=\x -&gt; [x] })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800" y="5726668"/>
            <a:ext cx="60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MU Typewriter Text Regular"/>
                <a:cs typeface="CMU Typewriter Text Regular"/>
              </a:rPr>
              <a:t>countMul</a:t>
            </a:r>
            <a:r>
              <a:rPr lang="en-US" dirty="0" smtClean="0">
                <a:latin typeface="CMU Typewriter Text Regular"/>
                <a:cs typeface="CMU Typewriter Text Regular"/>
              </a:rPr>
              <a:t>::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-&gt;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countMul</a:t>
            </a:r>
            <a:r>
              <a:rPr lang="en-US" dirty="0" smtClean="0">
                <a:latin typeface="CMU Typewriter Text Regular"/>
                <a:cs typeface="CMU Typewriter Text Regular"/>
              </a:rPr>
              <a:t> = fold (crush {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=\x y -&gt; x + y + 1 })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90500" y="4559300"/>
            <a:ext cx="8991600" cy="1003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52400" y="5562600"/>
            <a:ext cx="8991600" cy="1003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2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Updatable Recursion Schemes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3000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1714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7569" y="4324508"/>
            <a:ext cx="4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4" name="Multiply 13"/>
          <p:cNvSpPr/>
          <p:nvPr/>
        </p:nvSpPr>
        <p:spPr>
          <a:xfrm>
            <a:off x="114300" y="4234239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00" y="3492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50898" y="2998190"/>
            <a:ext cx="4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7" name="Multiply 16"/>
          <p:cNvSpPr/>
          <p:nvPr/>
        </p:nvSpPr>
        <p:spPr>
          <a:xfrm>
            <a:off x="120971" y="2907921"/>
            <a:ext cx="635000" cy="5461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ction_subtyp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27305"/>
            <a:ext cx="5022850" cy="1513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8250" y="1001067"/>
            <a:ext cx="2424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MU Sans Serif"/>
                <a:cs typeface="CMU Sans Serif"/>
              </a:rPr>
              <a:t>(Subtype-Arrow)</a:t>
            </a:r>
          </a:p>
        </p:txBody>
      </p:sp>
      <p:pic>
        <p:nvPicPr>
          <p:cNvPr id="8" name="Picture 7" descr="datatype_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55" y="2040857"/>
            <a:ext cx="5619750" cy="3738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306" y="3105150"/>
            <a:ext cx="2850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= Add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| Val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</a:t>
            </a:r>
            <a:r>
              <a:rPr lang="en-US" dirty="0" smtClean="0">
                <a:latin typeface="CMU Typewriter Text Regular"/>
                <a:cs typeface="CMU Typewriter Text Regular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3558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682" y="1310670"/>
            <a:ext cx="9127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</a:t>
            </a:r>
            <a:r>
              <a:rPr lang="en-US" sz="3200" dirty="0" err="1" smtClean="0">
                <a:latin typeface="CMU Sans Serif"/>
                <a:cs typeface="CMU Sans Serif"/>
              </a:rPr>
              <a:t>Stratego</a:t>
            </a:r>
            <a:r>
              <a:rPr lang="en-US" sz="3200" dirty="0" smtClean="0">
                <a:latin typeface="CMU Sans Serif"/>
                <a:cs typeface="CMU Sans Serif"/>
              </a:rPr>
              <a:t>: A Language for Program Transformation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 Based on Rewriting Strategies”</a:t>
            </a:r>
          </a:p>
          <a:p>
            <a:r>
              <a:rPr lang="en-US" sz="3200" dirty="0" smtClean="0">
                <a:latin typeface="CMU Sans Serif"/>
                <a:cs typeface="CMU Sans Serif"/>
              </a:rPr>
              <a:t>         </a:t>
            </a:r>
            <a:r>
              <a:rPr lang="en-US" sz="2400" dirty="0" err="1" smtClean="0">
                <a:latin typeface="CMU Sans Serif"/>
                <a:cs typeface="CMU Sans Serif"/>
              </a:rPr>
              <a:t>Eelco</a:t>
            </a:r>
            <a:r>
              <a:rPr lang="en-US" sz="2400" dirty="0" smtClean="0">
                <a:latin typeface="CMU Sans Serif"/>
                <a:cs typeface="CMU Sans Serif"/>
              </a:rPr>
              <a:t> </a:t>
            </a:r>
            <a:r>
              <a:rPr lang="en-US" sz="2400" dirty="0" err="1" smtClean="0">
                <a:latin typeface="CMU Sans Serif"/>
                <a:cs typeface="CMU Sans Serif"/>
              </a:rPr>
              <a:t>Visser</a:t>
            </a:r>
            <a:r>
              <a:rPr lang="en-US" sz="2400" dirty="0" smtClean="0">
                <a:latin typeface="CMU Sans Serif"/>
                <a:cs typeface="CMU Sans Serif"/>
              </a:rPr>
              <a:t>, 2001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82" y="3380770"/>
            <a:ext cx="7674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“The Essence of Strategic Programming”</a:t>
            </a:r>
          </a:p>
          <a:p>
            <a:r>
              <a:rPr lang="en-US" sz="3200" dirty="0" smtClean="0">
                <a:latin typeface="CMU Sans Serif"/>
                <a:cs typeface="CMU Sans Serif"/>
              </a:rPr>
              <a:t>         </a:t>
            </a:r>
            <a:r>
              <a:rPr lang="en-US" sz="2400" dirty="0">
                <a:latin typeface="CMU Sans Serif"/>
                <a:cs typeface="CMU Sans Serif"/>
              </a:rPr>
              <a:t>R</a:t>
            </a:r>
            <a:r>
              <a:rPr lang="en-US" sz="2400" dirty="0" smtClean="0">
                <a:latin typeface="CMU Sans Serif"/>
                <a:cs typeface="CMU Sans Serif"/>
              </a:rPr>
              <a:t>alf </a:t>
            </a:r>
            <a:r>
              <a:rPr lang="en-US" sz="2400" dirty="0" err="1" smtClean="0">
                <a:latin typeface="CMU Sans Serif"/>
                <a:cs typeface="CMU Sans Serif"/>
              </a:rPr>
              <a:t>Laemmel</a:t>
            </a:r>
            <a:r>
              <a:rPr lang="en-US" sz="2400" dirty="0" smtClean="0">
                <a:latin typeface="CMU Sans Serif"/>
                <a:cs typeface="CMU Sans Serif"/>
              </a:rPr>
              <a:t>, </a:t>
            </a:r>
            <a:r>
              <a:rPr lang="en-US" sz="2400" dirty="0" err="1" smtClean="0">
                <a:latin typeface="CMU Sans Serif"/>
                <a:cs typeface="CMU Sans Serif"/>
              </a:rPr>
              <a:t>Eelco</a:t>
            </a:r>
            <a:r>
              <a:rPr lang="en-US" sz="2400" dirty="0" smtClean="0">
                <a:latin typeface="CMU Sans Serif"/>
                <a:cs typeface="CMU Sans Serif"/>
              </a:rPr>
              <a:t> </a:t>
            </a:r>
            <a:r>
              <a:rPr lang="en-US" sz="2400" dirty="0" err="1" smtClean="0">
                <a:latin typeface="CMU Sans Serif"/>
                <a:cs typeface="CMU Sans Serif"/>
              </a:rPr>
              <a:t>Visser</a:t>
            </a:r>
            <a:r>
              <a:rPr lang="en-US" sz="2400" dirty="0" smtClean="0">
                <a:latin typeface="CMU Sans Serif"/>
                <a:cs typeface="CMU Sans Serif"/>
              </a:rPr>
              <a:t>, </a:t>
            </a:r>
            <a:r>
              <a:rPr lang="en-US" sz="2400" dirty="0" err="1" smtClean="0">
                <a:latin typeface="CMU Sans Serif"/>
                <a:cs typeface="CMU Sans Serif"/>
              </a:rPr>
              <a:t>Joost</a:t>
            </a:r>
            <a:r>
              <a:rPr lang="en-US" sz="2400" dirty="0" smtClean="0">
                <a:latin typeface="CMU Sans Serif"/>
                <a:cs typeface="CMU Sans Serif"/>
              </a:rPr>
              <a:t> </a:t>
            </a:r>
            <a:r>
              <a:rPr lang="en-US" sz="2400" dirty="0" err="1" smtClean="0">
                <a:latin typeface="CMU Sans Serif"/>
                <a:cs typeface="CMU Sans Serif"/>
              </a:rPr>
              <a:t>Visser</a:t>
            </a:r>
            <a:r>
              <a:rPr lang="en-US" sz="2400" dirty="0" smtClean="0">
                <a:latin typeface="CMU Sans Serif"/>
                <a:cs typeface="CMU Sans Serif"/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355562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800" y="1805970"/>
            <a:ext cx="803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MU Sans Serif"/>
                <a:cs typeface="CMU Sans Serif"/>
              </a:rPr>
              <a:t>General setup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CMU Sans Serif"/>
                <a:cs typeface="CMU Sans Serif"/>
              </a:rPr>
              <a:t>Write generic actions called “strategies”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CMU Sans Serif"/>
                <a:cs typeface="CMU Sans Serif"/>
              </a:rPr>
              <a:t>Combine with strategy </a:t>
            </a:r>
            <a:r>
              <a:rPr lang="en-US" sz="2800" dirty="0" err="1" smtClean="0">
                <a:latin typeface="CMU Sans Serif"/>
                <a:cs typeface="CMU Sans Serif"/>
              </a:rPr>
              <a:t>combinators</a:t>
            </a:r>
            <a:endParaRPr lang="en-US" sz="2800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0727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38980"/>
            <a:ext cx="7955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Idea #1: Failure and type-casing allow combination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  <p:pic>
        <p:nvPicPr>
          <p:cNvPr id="4" name="Picture 3" descr="basic_strat_comb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731532"/>
            <a:ext cx="6324600" cy="2832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8800" y="2362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CMU Typewriter Text Regular"/>
                <a:cs typeface="CMU Typewriter Text Regular"/>
              </a:rPr>
              <a:t>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</a:t>
            </a:r>
            <a:r>
              <a:rPr lang="en-US" dirty="0" err="1">
                <a:latin typeface="CMU Typewriter Text Regular"/>
                <a:cs typeface="CMU Typewriter Text Regular"/>
              </a:rPr>
              <a:t>@t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>
                <a:latin typeface="CMU Sans Serif"/>
                <a:cs typeface="CMU Sans Serif"/>
              </a:rPr>
              <a:t>means “strategy s applied to t</a:t>
            </a:r>
            <a:r>
              <a:rPr lang="en-US" dirty="0" smtClean="0">
                <a:latin typeface="CMU Sans Serif"/>
                <a:cs typeface="CMU Sans Serif"/>
              </a:rPr>
              <a:t>”)</a:t>
            </a:r>
            <a:endParaRPr lang="en-US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5618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1719540"/>
            <a:ext cx="5772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Idea</a:t>
            </a:r>
            <a:r>
              <a:rPr lang="en-US" sz="2800" dirty="0">
                <a:latin typeface="CMU Sans Serif"/>
                <a:cs typeface="CMU Sans Serif"/>
              </a:rPr>
              <a:t> </a:t>
            </a:r>
            <a:r>
              <a:rPr lang="en-US" sz="2800" dirty="0" smtClean="0">
                <a:latin typeface="CMU Sans Serif"/>
                <a:cs typeface="CMU Sans Serif"/>
              </a:rPr>
              <a:t>#2: Create traversal strategies </a:t>
            </a:r>
          </a:p>
          <a:p>
            <a:r>
              <a:rPr lang="en-US" sz="2800" dirty="0">
                <a:latin typeface="CMU Sans Serif"/>
                <a:cs typeface="CMU Sans Serif"/>
              </a:rPr>
              <a:t>	</a:t>
            </a:r>
            <a:r>
              <a:rPr lang="en-US" sz="2800" dirty="0" smtClean="0">
                <a:latin typeface="CMU Sans Serif"/>
                <a:cs typeface="CMU Sans Serif"/>
              </a:rPr>
              <a:t>			from one-layer traversals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  <p:pic>
        <p:nvPicPr>
          <p:cNvPr id="8" name="Picture 7" descr="basic_strat_comb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390900"/>
            <a:ext cx="6019800" cy="10094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5700" y="3021568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CMU Typewriter Text Regular"/>
                <a:cs typeface="CMU Typewriter Text Regular"/>
              </a:rPr>
              <a:t>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</a:t>
            </a:r>
            <a:r>
              <a:rPr lang="en-US" dirty="0" err="1">
                <a:latin typeface="CMU Typewriter Text Regular"/>
                <a:cs typeface="CMU Typewriter Text Regular"/>
              </a:rPr>
              <a:t>@t</a:t>
            </a:r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>
                <a:latin typeface="CMU Sans Serif"/>
                <a:cs typeface="CMU Sans Serif"/>
              </a:rPr>
              <a:t>means “strategy s applied to t</a:t>
            </a:r>
            <a:r>
              <a:rPr lang="en-US" dirty="0" smtClean="0">
                <a:latin typeface="CMU Sans Serif"/>
                <a:cs typeface="CMU Sans Serif"/>
              </a:rPr>
              <a:t>”)</a:t>
            </a:r>
            <a:endParaRPr lang="en-US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3861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pic>
        <p:nvPicPr>
          <p:cNvPr id="8" name="Picture 7" descr="basic_strat_comb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572000" cy="766647"/>
          </a:xfrm>
          <a:prstGeom prst="rect">
            <a:avLst/>
          </a:prstGeom>
        </p:spPr>
      </p:pic>
      <p:pic>
        <p:nvPicPr>
          <p:cNvPr id="6" name="Picture 5" descr="basic_strat_comb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1750"/>
            <a:ext cx="4826000" cy="2161040"/>
          </a:xfrm>
          <a:prstGeom prst="rect">
            <a:avLst/>
          </a:prstGeom>
        </p:spPr>
      </p:pic>
      <p:pic>
        <p:nvPicPr>
          <p:cNvPr id="2" name="Picture 1" descr="combo_comb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251177"/>
            <a:ext cx="6286500" cy="36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3000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1714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00" y="3492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" y="29464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" y="4164231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5455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Type-safe</a:t>
            </a: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3000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1714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00" y="3492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" y="29464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" y="4164231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-38100" y="4810561"/>
            <a:ext cx="692471" cy="579179"/>
          </a:xfrm>
          <a:prstGeom prst="actionButtonHelp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4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Modular Representation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Data types </a:t>
            </a:r>
            <a:r>
              <a:rPr lang="en-US" dirty="0" err="1">
                <a:latin typeface="CMU Sans Serif"/>
                <a:cs typeface="CMU Sans Serif"/>
              </a:rPr>
              <a:t>á</a:t>
            </a:r>
            <a:r>
              <a:rPr lang="en-US" dirty="0">
                <a:latin typeface="CMU Sans Serif"/>
                <a:cs typeface="CMU Sans Serif"/>
              </a:rPr>
              <a:t> la carte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Generic, Mutually-Recursive Datatypes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Compositional Data </a:t>
            </a:r>
            <a:r>
              <a:rPr lang="en-US" dirty="0" smtClean="0">
                <a:latin typeface="CMU Sans Serif"/>
                <a:cs typeface="CMU Sans Serif"/>
              </a:rPr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Modular Operations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Recursion Schemes</a:t>
            </a:r>
            <a:endParaRPr lang="en-US" dirty="0">
              <a:latin typeface="CMU Sans Serif"/>
              <a:cs typeface="CMU Sans Serif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Updatable Fold Algebras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Strategic </a:t>
            </a:r>
            <a:r>
              <a:rPr lang="en-US" dirty="0" smtClean="0">
                <a:latin typeface="CMU Sans Serif"/>
                <a:cs typeface="CMU Sans Serif"/>
              </a:rPr>
              <a:t>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MU Sans Serif"/>
                <a:cs typeface="CMU Sans Serif"/>
              </a:rPr>
              <a:t>Putting It Together: </a:t>
            </a:r>
            <a:r>
              <a:rPr lang="en-US" b="1" dirty="0" err="1" smtClean="0">
                <a:latin typeface="CMU Sans Serif"/>
                <a:cs typeface="CMU Sans Serif"/>
              </a:rPr>
              <a:t>compstrat</a:t>
            </a:r>
            <a:endParaRPr lang="en-US" b="1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309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Functional 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34936"/>
              </p:ext>
            </p:extLst>
          </p:nvPr>
        </p:nvGraphicFramePr>
        <p:xfrm>
          <a:off x="228599" y="1625600"/>
          <a:ext cx="8788401" cy="345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09"/>
                <a:gridCol w="2230090"/>
                <a:gridCol w="1637971"/>
                <a:gridCol w="676031"/>
                <a:gridCol w="30171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Library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Paper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Authors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Year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Encoding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Strafunski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Typed Combinators for Generic Traversal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Ralf </a:t>
                      </a:r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Laemmel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,</a:t>
                      </a:r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</a:t>
                      </a:r>
                      <a:r>
                        <a:rPr lang="en-US" baseline="0" dirty="0" err="1" smtClean="0">
                          <a:latin typeface="CMU Sans Serif"/>
                          <a:cs typeface="CMU Sans Serif"/>
                        </a:rPr>
                        <a:t>Joost</a:t>
                      </a:r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</a:t>
                      </a:r>
                      <a:r>
                        <a:rPr lang="en-US" baseline="0" dirty="0" err="1" smtClean="0">
                          <a:latin typeface="CMU Sans Serif"/>
                          <a:cs typeface="CMU Sans Serif"/>
                        </a:rPr>
                        <a:t>Visser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2003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(Monad m) =&gt;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∀x. Data x =&gt; x -&gt; m x</a:t>
                      </a: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RecLib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A Generic Recursion Toolbox</a:t>
                      </a:r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for Haskell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Deling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 </a:t>
                      </a:r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Ren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, Martin </a:t>
                      </a:r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Erwig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2006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∀x. Data x =&gt;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c -&gt; a -&gt; x -&gt; Maybe</a:t>
                      </a:r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(a, x)</a:t>
                      </a:r>
                      <a:endParaRPr lang="en-US" dirty="0" smtClean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KURE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A Haskell</a:t>
                      </a:r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Hosted DSL for Writing Transformation Systems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Andy Gill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2007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(Monad m) =&gt;</a:t>
                      </a:r>
                    </a:p>
                    <a:p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 c -&gt; G -&gt; m G</a:t>
                      </a:r>
                      <a:endParaRPr lang="en-US" dirty="0" smtClean="0">
                        <a:latin typeface="CMU Sans Serif"/>
                        <a:cs typeface="CMU Sans Serif"/>
                      </a:endParaRPr>
                    </a:p>
                    <a:p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where</a:t>
                      </a:r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 G = </a:t>
                      </a:r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GExp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 </a:t>
                      </a:r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Exp</a:t>
                      </a:r>
                      <a:endParaRPr lang="en-US" dirty="0" smtClean="0">
                        <a:latin typeface="CMU Sans Serif"/>
                        <a:cs typeface="CMU Sans Serif"/>
                      </a:endParaRPr>
                    </a:p>
                    <a:p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            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| </a:t>
                      </a:r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GDecl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 </a:t>
                      </a:r>
                      <a:r>
                        <a:rPr lang="en-US" dirty="0" err="1" smtClean="0">
                          <a:latin typeface="CMU Sans Serif"/>
                          <a:cs typeface="CMU Sans Serif"/>
                        </a:rPr>
                        <a:t>Decl</a:t>
                      </a:r>
                      <a:r>
                        <a:rPr lang="en-US" dirty="0" smtClean="0">
                          <a:latin typeface="CMU Sans Serif"/>
                          <a:cs typeface="CMU Sans Serif"/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latin typeface="CMU Sans Serif"/>
                          <a:cs typeface="CMU Sans Serif"/>
                        </a:rPr>
                        <a:t>             | ….</a:t>
                      </a:r>
                    </a:p>
                    <a:p>
                      <a:endParaRPr lang="en-US" dirty="0" smtClean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7900" y="5543034"/>
            <a:ext cx="465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MU Sans Serif"/>
                <a:cs typeface="CMU Sans Serif"/>
              </a:rPr>
              <a:t>Problem</a:t>
            </a:r>
            <a:r>
              <a:rPr lang="en-US" sz="2800" dirty="0" smtClean="0">
                <a:latin typeface="CMU Sans Serif"/>
                <a:cs typeface="CMU Sans Serif"/>
              </a:rPr>
              <a:t>: Dynamically typed</a:t>
            </a:r>
            <a:endParaRPr lang="en-US" sz="2800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1044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570" y="1821240"/>
            <a:ext cx="671485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</a:t>
            </a:r>
            <a:r>
              <a:rPr lang="en-US" sz="3200" dirty="0" err="1" smtClean="0">
                <a:latin typeface="CMU Sans Serif"/>
                <a:cs typeface="CMU Sans Serif"/>
              </a:rPr>
              <a:t>compstrat</a:t>
            </a:r>
            <a:r>
              <a:rPr lang="en-US" sz="3200" dirty="0" smtClean="0">
                <a:latin typeface="CMU Sans Serif"/>
                <a:cs typeface="CMU Sans Serif"/>
              </a:rPr>
              <a:t>: Strategy </a:t>
            </a:r>
            <a:r>
              <a:rPr lang="en-US" sz="3200" dirty="0" err="1" smtClean="0">
                <a:latin typeface="CMU Sans Serif"/>
                <a:cs typeface="CMU Sans Serif"/>
              </a:rPr>
              <a:t>combinators</a:t>
            </a:r>
            <a:r>
              <a:rPr lang="en-US" sz="3200" dirty="0" smtClean="0">
                <a:latin typeface="CMU Sans Serif"/>
                <a:cs typeface="CMU Sans Serif"/>
              </a:rPr>
              <a:t> for</a:t>
            </a:r>
          </a:p>
          <a:p>
            <a:r>
              <a:rPr lang="en-US" sz="3200" dirty="0">
                <a:latin typeface="CMU Sans Serif"/>
                <a:cs typeface="CMU Sans Serif"/>
              </a:rPr>
              <a:t>	</a:t>
            </a:r>
            <a:r>
              <a:rPr lang="en-US" sz="3200" dirty="0" smtClean="0">
                <a:latin typeface="CMU Sans Serif"/>
                <a:cs typeface="CMU Sans Serif"/>
              </a:rPr>
              <a:t>compositional data types”</a:t>
            </a:r>
            <a:endParaRPr lang="en-US" sz="2400" dirty="0" smtClean="0">
              <a:latin typeface="CMU Sans Serif"/>
              <a:cs typeface="CMU Sans Serif"/>
            </a:endParaRPr>
          </a:p>
          <a:p>
            <a:r>
              <a:rPr lang="en-US" sz="2400" dirty="0">
                <a:latin typeface="CMU Sans Serif"/>
                <a:cs typeface="CMU Sans Serif"/>
              </a:rPr>
              <a:t> </a:t>
            </a:r>
            <a:r>
              <a:rPr lang="en-US" sz="2400" dirty="0" smtClean="0">
                <a:latin typeface="CMU Sans Serif"/>
                <a:cs typeface="CMU Sans Serif"/>
              </a:rPr>
              <a:t>       </a:t>
            </a:r>
            <a:r>
              <a:rPr lang="en-US" sz="2400" dirty="0" smtClean="0">
                <a:latin typeface="CMU Sans Serif"/>
                <a:cs typeface="CMU Sans Serif"/>
              </a:rPr>
              <a:t>James Koppel, 2013</a:t>
            </a:r>
          </a:p>
          <a:p>
            <a:endParaRPr lang="en-US" sz="3200" dirty="0" smtClean="0">
              <a:latin typeface="CMU Sans Serif"/>
              <a:cs typeface="CMU Sans Serif"/>
            </a:endParaRPr>
          </a:p>
          <a:p>
            <a:r>
              <a:rPr lang="en-US" sz="3200" dirty="0" smtClean="0">
                <a:latin typeface="CMU Sans Serif"/>
                <a:cs typeface="CMU Sans Serif"/>
              </a:rPr>
              <a:t> </a:t>
            </a:r>
            <a:r>
              <a:rPr lang="en-US" sz="2400" dirty="0">
                <a:latin typeface="CMU Sans Serif"/>
                <a:cs typeface="CMU Sans Serif"/>
              </a:rPr>
              <a:t>http://</a:t>
            </a:r>
            <a:r>
              <a:rPr lang="en-US" sz="2400" dirty="0" err="1">
                <a:latin typeface="CMU Sans Serif"/>
                <a:cs typeface="CMU Sans Serif"/>
              </a:rPr>
              <a:t>hackage.haskell.org</a:t>
            </a:r>
            <a:r>
              <a:rPr lang="en-US" sz="2400" dirty="0">
                <a:latin typeface="CMU Sans Serif"/>
                <a:cs typeface="CMU Sans Serif"/>
              </a:rPr>
              <a:t>/package/</a:t>
            </a:r>
            <a:r>
              <a:rPr lang="en-US" sz="2400" dirty="0" err="1">
                <a:latin typeface="CMU Sans Serif"/>
                <a:cs typeface="CMU Sans Serif"/>
              </a:rPr>
              <a:t>compstrat</a:t>
            </a:r>
            <a:endParaRPr lang="en-US" sz="2400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003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685800"/>
            <a:ext cx="39850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MU Sans Serif"/>
                <a:cs typeface="CMU Sans Serif"/>
              </a:rPr>
              <a:t>The </a:t>
            </a:r>
            <a:r>
              <a:rPr lang="en-US" sz="2200" b="1" dirty="0">
                <a:latin typeface="CMU Sans Serif"/>
                <a:cs typeface="CMU Sans Serif"/>
              </a:rPr>
              <a:t>Expression Problem </a:t>
            </a:r>
            <a:r>
              <a:rPr lang="en-US" sz="2200" dirty="0">
                <a:latin typeface="CMU Sans Serif"/>
                <a:cs typeface="CMU Sans Serif"/>
              </a:rPr>
              <a:t>is a new name for an old </a:t>
            </a:r>
            <a:r>
              <a:rPr lang="en-US" sz="2200" dirty="0" smtClean="0">
                <a:latin typeface="CMU Sans Serif"/>
                <a:cs typeface="CMU Sans Serif"/>
              </a:rPr>
              <a:t>problem. The </a:t>
            </a:r>
            <a:r>
              <a:rPr lang="en-US" sz="2200" dirty="0">
                <a:latin typeface="CMU Sans Serif"/>
                <a:cs typeface="CMU Sans Serif"/>
              </a:rPr>
              <a:t>goal </a:t>
            </a:r>
            <a:r>
              <a:rPr lang="en-US" sz="2200" dirty="0" smtClean="0">
                <a:latin typeface="CMU Sans Serif"/>
                <a:cs typeface="CMU Sans Serif"/>
              </a:rPr>
              <a:t>is to </a:t>
            </a:r>
            <a:r>
              <a:rPr lang="en-US" sz="2200" dirty="0">
                <a:latin typeface="CMU Sans Serif"/>
                <a:cs typeface="CMU Sans Serif"/>
              </a:rPr>
              <a:t>define a datatype by cases, where </a:t>
            </a:r>
            <a:r>
              <a:rPr lang="en-US" sz="2200" dirty="0" smtClean="0">
                <a:latin typeface="CMU Sans Serif"/>
                <a:cs typeface="CMU Sans Serif"/>
              </a:rPr>
              <a:t>one </a:t>
            </a:r>
            <a:r>
              <a:rPr lang="en-US" sz="2200" dirty="0">
                <a:latin typeface="CMU Sans Serif"/>
                <a:cs typeface="CMU Sans Serif"/>
              </a:rPr>
              <a:t>can add new cases to </a:t>
            </a:r>
            <a:r>
              <a:rPr lang="en-US" sz="2200" dirty="0" smtClean="0">
                <a:latin typeface="CMU Sans Serif"/>
                <a:cs typeface="CMU Sans Serif"/>
              </a:rPr>
              <a:t>the datatype </a:t>
            </a:r>
            <a:r>
              <a:rPr lang="en-US" sz="2200" dirty="0">
                <a:latin typeface="CMU Sans Serif"/>
                <a:cs typeface="CMU Sans Serif"/>
              </a:rPr>
              <a:t>and new </a:t>
            </a:r>
            <a:r>
              <a:rPr lang="en-US" sz="2200" dirty="0" smtClean="0">
                <a:latin typeface="CMU Sans Serif"/>
                <a:cs typeface="CMU Sans Serif"/>
              </a:rPr>
              <a:t>functions </a:t>
            </a:r>
            <a:r>
              <a:rPr lang="en-US" sz="2200" dirty="0">
                <a:latin typeface="CMU Sans Serif"/>
                <a:cs typeface="CMU Sans Serif"/>
              </a:rPr>
              <a:t>over the </a:t>
            </a:r>
            <a:r>
              <a:rPr lang="en-US" sz="2200" dirty="0" smtClean="0">
                <a:latin typeface="CMU Sans Serif"/>
                <a:cs typeface="CMU Sans Serif"/>
              </a:rPr>
              <a:t>datatype, </a:t>
            </a:r>
            <a:r>
              <a:rPr lang="en-US" sz="2200" dirty="0">
                <a:latin typeface="CMU Sans Serif"/>
                <a:cs typeface="CMU Sans Serif"/>
              </a:rPr>
              <a:t>without </a:t>
            </a:r>
            <a:r>
              <a:rPr lang="en-US" sz="2200" dirty="0" smtClean="0">
                <a:latin typeface="CMU Sans Serif"/>
                <a:cs typeface="CMU Sans Serif"/>
              </a:rPr>
              <a:t>recompiling existing </a:t>
            </a:r>
            <a:r>
              <a:rPr lang="en-US" sz="2200" dirty="0">
                <a:latin typeface="CMU Sans Serif"/>
                <a:cs typeface="CMU Sans Serif"/>
              </a:rPr>
              <a:t>code, and while retaining static type safety (e.g., </a:t>
            </a:r>
            <a:r>
              <a:rPr lang="en-US" sz="2200" dirty="0" smtClean="0">
                <a:latin typeface="CMU Sans Serif"/>
                <a:cs typeface="CMU Sans Serif"/>
              </a:rPr>
              <a:t>no casts</a:t>
            </a:r>
            <a:r>
              <a:rPr lang="en-US" sz="2200" dirty="0">
                <a:latin typeface="CMU Sans Serif"/>
                <a:cs typeface="CMU Sans Serif"/>
              </a:rPr>
              <a:t>). </a:t>
            </a:r>
          </a:p>
        </p:txBody>
      </p:sp>
      <p:pic>
        <p:nvPicPr>
          <p:cNvPr id="6" name="Picture 5" descr="philtie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12413"/>
            <a:ext cx="4725237" cy="5051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7500" y="4538990"/>
            <a:ext cx="334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Phillip </a:t>
            </a:r>
            <a:r>
              <a:rPr lang="en-US" sz="2800" dirty="0" err="1" smtClean="0">
                <a:latin typeface="CMU Sans Serif"/>
                <a:cs typeface="CMU Sans Serif"/>
              </a:rPr>
              <a:t>Wadler</a:t>
            </a:r>
            <a:r>
              <a:rPr lang="en-US" sz="2800" dirty="0" smtClean="0">
                <a:latin typeface="CMU Sans Serif"/>
                <a:cs typeface="CMU Sans Serif"/>
              </a:rPr>
              <a:t>, 1998</a:t>
            </a:r>
            <a:endParaRPr lang="en-US" sz="2800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5864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MU Sans Serif"/>
                <a:cs typeface="CMU Sans Serif"/>
              </a:rPr>
              <a:t>compstrat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1719540"/>
            <a:ext cx="8331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Insight: Compositional data types let us type strategy</a:t>
            </a:r>
          </a:p>
          <a:p>
            <a:r>
              <a:rPr lang="en-US" sz="2800" dirty="0">
                <a:latin typeface="CMU Sans Serif"/>
                <a:cs typeface="CMU Sans Serif"/>
              </a:rPr>
              <a:t> </a:t>
            </a:r>
            <a:r>
              <a:rPr lang="en-US" sz="2800" dirty="0" smtClean="0">
                <a:latin typeface="CMU Sans Serif"/>
                <a:cs typeface="CMU Sans Serif"/>
              </a:rPr>
              <a:t>          </a:t>
            </a:r>
            <a:r>
              <a:rPr lang="en-US" sz="2800" dirty="0" err="1" smtClean="0">
                <a:latin typeface="CMU Sans Serif"/>
                <a:cs typeface="CMU Sans Serif"/>
              </a:rPr>
              <a:t>combinators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78" y="3013570"/>
            <a:ext cx="7577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MU Typewriter Text Regular"/>
                <a:cs typeface="CMU Typewriter Text Regular"/>
              </a:rPr>
              <a:t>t</a:t>
            </a:r>
            <a:r>
              <a:rPr lang="en-US" sz="2000" dirty="0" smtClean="0">
                <a:latin typeface="CMU Typewriter Text Regular"/>
                <a:cs typeface="CMU Typewriter Text Regular"/>
              </a:rPr>
              <a:t>ype Rewrite  m f l  = (Monad m) =&gt;      f l -&gt; m (f l)</a:t>
            </a:r>
          </a:p>
          <a:p>
            <a:r>
              <a:rPr lang="en-US" sz="2000" dirty="0">
                <a:latin typeface="CMU Typewriter Text Regular"/>
                <a:cs typeface="CMU Typewriter Text Regular"/>
              </a:rPr>
              <a:t>t</a:t>
            </a:r>
            <a:r>
              <a:rPr lang="en-US" sz="2000" dirty="0" smtClean="0">
                <a:latin typeface="CMU Typewriter Text Regular"/>
                <a:cs typeface="CMU Typewriter Text Regular"/>
              </a:rPr>
              <a:t>ype </a:t>
            </a:r>
            <a:r>
              <a:rPr lang="en-US" sz="2000" dirty="0" err="1" smtClean="0">
                <a:latin typeface="CMU Typewriter Text Regular"/>
                <a:cs typeface="CMU Typewriter Text Regular"/>
              </a:rPr>
              <a:t>GRewrite</a:t>
            </a:r>
            <a:r>
              <a:rPr lang="en-US" sz="2000" dirty="0" smtClean="0">
                <a:latin typeface="CMU Typewriter Text Regular"/>
                <a:cs typeface="CMU Typewriter Text Regular"/>
              </a:rPr>
              <a:t> m f    = (Monad m) =&gt; ∀l. f l -&gt; m (f l)</a:t>
            </a:r>
            <a:endParaRPr lang="en-US" sz="2000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00" y="3685520"/>
            <a:ext cx="411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Need one extra ingredient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78" y="4452610"/>
            <a:ext cx="651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MU Typewriter Text Regular"/>
                <a:cs typeface="CMU Typewriter Text Regular"/>
              </a:rPr>
              <a:t>dynProj</a:t>
            </a:r>
            <a:r>
              <a:rPr lang="en-US" sz="2000" dirty="0" smtClean="0">
                <a:latin typeface="CMU Typewriter Text Regular"/>
                <a:cs typeface="CMU Typewriter Text Regular"/>
              </a:rPr>
              <a:t> :: (</a:t>
            </a:r>
            <a:r>
              <a:rPr lang="en-US" sz="2000" dirty="0" err="1" smtClean="0">
                <a:latin typeface="CMU Typewriter Text Regular"/>
                <a:cs typeface="CMU Typewriter Text Regular"/>
              </a:rPr>
              <a:t>DynCase</a:t>
            </a:r>
            <a:r>
              <a:rPr lang="en-US" sz="2000" dirty="0" smtClean="0">
                <a:latin typeface="CMU Typewriter Text Regular"/>
                <a:cs typeface="CMU Typewriter Text Regular"/>
              </a:rPr>
              <a:t> f l) =&gt; f l’ -&gt; Maybe (f l)</a:t>
            </a:r>
            <a:endParaRPr lang="en-US" sz="2000" dirty="0" smtClean="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088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MU Sans Serif"/>
                <a:cs typeface="CMU Sans Serif"/>
              </a:rPr>
              <a:t>compstrat</a:t>
            </a:r>
            <a:r>
              <a:rPr lang="en-US" dirty="0" smtClean="0">
                <a:latin typeface="CMU Sans Serif"/>
                <a:cs typeface="CMU Sans Serif"/>
              </a:rPr>
              <a:t>: Example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397278"/>
            <a:ext cx="2425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Generic Delete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95523"/>
            <a:ext cx="796374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delete' :: (constraints) =&gt; Rewrite m (Term f)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StmtL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delete' _ = return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emptyStatement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26964"/>
            <a:ext cx="8369300" cy="17543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MU Typewriter Text Regular"/>
                <a:cs typeface="CMU Typewriter Text Regular"/>
              </a:rPr>
              <a:t>targetLabel</a:t>
            </a:r>
            <a:r>
              <a:rPr lang="en-US" dirty="0" smtClean="0">
                <a:latin typeface="CMU Typewriter Text Regular"/>
                <a:cs typeface="CMU Typewriter Text Regular"/>
              </a:rPr>
              <a:t> :: (constraints) =&gt; Label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               -&gt; Rewrite m (Term f)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StmtL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               -&gt; Rewrite (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MaybeT</a:t>
            </a:r>
            <a:r>
              <a:rPr lang="en-US" dirty="0" smtClean="0">
                <a:latin typeface="CMU Typewriter Text Regular"/>
                <a:cs typeface="CMU Typewriter Text Regular"/>
              </a:rPr>
              <a:t> m) (Term f)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StmtL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 err="1" smtClean="0">
                <a:latin typeface="CMU Typewriter Text Regular"/>
                <a:cs typeface="CMU Typewriter Text Regular"/>
              </a:rPr>
              <a:t>targetLabel</a:t>
            </a:r>
            <a:r>
              <a:rPr lang="en-US" dirty="0" smtClean="0">
                <a:latin typeface="CMU Typewriter Text Regular"/>
                <a:cs typeface="CMU Typewriter Text Regular"/>
              </a:rPr>
              <a:t> l f t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labelMatch</a:t>
            </a:r>
            <a:r>
              <a:rPr lang="en-US" dirty="0" smtClean="0">
                <a:latin typeface="CMU Typewriter Text Regular"/>
                <a:cs typeface="CMU Typewriter Text Regular"/>
              </a:rPr>
              <a:t> l t = return (f t)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  | otherwise      = fail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650" y="1847850"/>
            <a:ext cx="8369300" cy="70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81768"/>
            <a:ext cx="9588500" cy="2339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4650" y="5299123"/>
            <a:ext cx="796374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delete :: (constraints) =&gt; Label -&gt; Term f l -&gt; Term f</a:t>
            </a:r>
          </a:p>
          <a:p>
            <a:r>
              <a:rPr lang="en-US" dirty="0" smtClean="0">
                <a:latin typeface="CMU Typewriter Text Regular"/>
                <a:cs typeface="CMU Typewriter Text Regular"/>
              </a:rPr>
              <a:t>delete </a:t>
            </a:r>
            <a:r>
              <a:rPr lang="en-US" dirty="0">
                <a:latin typeface="CMU Typewriter Text Regular"/>
                <a:cs typeface="CMU Typewriter Text Regular"/>
              </a:rPr>
              <a:t>l</a:t>
            </a:r>
            <a:r>
              <a:rPr lang="en-US" dirty="0" smtClean="0">
                <a:latin typeface="CMU Typewriter Text Regular"/>
                <a:cs typeface="CMU Typewriter Text Regular"/>
              </a:rPr>
              <a:t> =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tryR</a:t>
            </a:r>
            <a:r>
              <a:rPr lang="en-US" dirty="0" smtClean="0">
                <a:latin typeface="CMU Typewriter Text Regular"/>
                <a:cs typeface="CMU Typewriter Text Regular"/>
              </a:rPr>
              <a:t> $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onebuR</a:t>
            </a:r>
            <a:r>
              <a:rPr lang="en-US" dirty="0" smtClean="0">
                <a:latin typeface="CMU Typewriter Text Regular"/>
                <a:cs typeface="CMU Typewriter Text Regular"/>
              </a:rPr>
              <a:t> $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promoteRF</a:t>
            </a:r>
            <a:r>
              <a:rPr lang="en-US" dirty="0" smtClean="0">
                <a:latin typeface="CMU Typewriter Text Regular"/>
                <a:cs typeface="CMU Typewriter Text Regular"/>
              </a:rPr>
              <a:t> $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targetLabel</a:t>
            </a:r>
            <a:r>
              <a:rPr lang="en-US" dirty="0" smtClean="0">
                <a:latin typeface="CMU Typewriter Text Regular"/>
                <a:cs typeface="CMU Typewriter Text Regular"/>
              </a:rPr>
              <a:t> l delete’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900" y="4927599"/>
            <a:ext cx="9378950" cy="146350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4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Functional Strategic Programming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0" y="6119336"/>
            <a:ext cx="28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 smtClean="0">
                <a:latin typeface="CMU Sans Serif"/>
                <a:cs typeface="CMU Sans Serif"/>
              </a:rPr>
              <a:t>.</a:t>
            </a:r>
          </a:p>
          <a:p>
            <a:r>
              <a:rPr lang="en-US" sz="1400" dirty="0">
                <a:latin typeface="CMU Sans Serif"/>
                <a:cs typeface="CMU Sans Serif"/>
              </a:rPr>
              <a:t>.</a:t>
            </a:r>
            <a:endParaRPr lang="en-US" sz="1400" dirty="0" smtClean="0">
              <a:latin typeface="CMU Sans Serif"/>
              <a:cs typeface="CMU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27200"/>
            <a:ext cx="4914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Generic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type-generic operations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Specific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Supports type-specific operations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Reusable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Fragments can be combined in different ways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Robust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Can change type without changing code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Control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latin typeface="CMU Sans Serif"/>
                <a:cs typeface="CMU Sans Serif"/>
              </a:rPr>
              <a:t>Fine-grained control over traversal order</a:t>
            </a:r>
            <a:endParaRPr lang="en-US" sz="2400" b="1" dirty="0" smtClean="0">
              <a:latin typeface="CMU Sans Serif"/>
              <a:cs typeface="CMU Sans Serif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MU Sans Serif"/>
                <a:cs typeface="CMU Sans Serif"/>
              </a:rPr>
              <a:t>Type-safe</a:t>
            </a:r>
            <a:endParaRPr lang="en-US" sz="2400" b="1" dirty="0" smtClean="0">
              <a:latin typeface="CMU Sans Serif"/>
              <a:cs typeface="CMU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300069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1714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00" y="34925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" y="294640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" y="4164231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00" y="4743410"/>
            <a:ext cx="74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MU Sans Serif"/>
                <a:cs typeface="CMU Sans Serif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4508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Limitations</a:t>
            </a:r>
            <a:endParaRPr lang="en-US" dirty="0">
              <a:latin typeface="CMU Sans Serif"/>
              <a:cs typeface="CMU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4044850"/>
            <a:ext cx="31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Stating Constraints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761370"/>
            <a:ext cx="232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MU Sans Serif"/>
                <a:cs typeface="CMU Sans Serif"/>
              </a:rPr>
              <a:t>Lost Precision</a:t>
            </a:r>
            <a:endParaRPr lang="en-US" sz="2800" dirty="0" smtClean="0">
              <a:latin typeface="CMU Typewriter Text Regular"/>
              <a:cs typeface="CMU Typewriter Text Regular"/>
            </a:endParaRPr>
          </a:p>
        </p:txBody>
      </p:sp>
      <p:pic>
        <p:nvPicPr>
          <p:cNvPr id="2" name="Picture 1" descr="crazy_type_signa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58960"/>
            <a:ext cx="8559800" cy="1308100"/>
          </a:xfrm>
          <a:prstGeom prst="rect">
            <a:avLst/>
          </a:prstGeom>
        </p:spPr>
      </p:pic>
      <p:pic>
        <p:nvPicPr>
          <p:cNvPr id="3" name="Picture 2" descr="lost_preci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698650"/>
            <a:ext cx="5664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2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emm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463550"/>
            <a:ext cx="2565400" cy="256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50" y="368301"/>
            <a:ext cx="58420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MU Sans Serif"/>
                <a:cs typeface="CMU Sans Serif"/>
              </a:rPr>
              <a:t>There are close to 500 programming </a:t>
            </a:r>
            <a:r>
              <a:rPr lang="en-US" sz="2200" i="1" dirty="0" smtClean="0">
                <a:latin typeface="CMU Sans Serif"/>
                <a:cs typeface="CMU Sans Serif"/>
              </a:rPr>
              <a:t>languages used </a:t>
            </a:r>
            <a:r>
              <a:rPr lang="en-US" sz="2200" i="1" dirty="0">
                <a:latin typeface="CMU Sans Serif"/>
                <a:cs typeface="CMU Sans Serif"/>
              </a:rPr>
              <a:t>to develop </a:t>
            </a:r>
            <a:r>
              <a:rPr lang="en-US" sz="2200" i="1" dirty="0" smtClean="0">
                <a:latin typeface="CMU Sans Serif"/>
                <a:cs typeface="CMU Sans Serif"/>
              </a:rPr>
              <a:t>applications. McCabe &amp; Associates had made a huge investment in developing parsers for 23 of  </a:t>
            </a:r>
            <a:r>
              <a:rPr lang="en-US" sz="2200" i="1" dirty="0">
                <a:latin typeface="CMU Sans Serif"/>
                <a:cs typeface="CMU Sans Serif"/>
              </a:rPr>
              <a:t>t</a:t>
            </a:r>
            <a:r>
              <a:rPr lang="en-US" sz="2200" i="1" dirty="0" smtClean="0">
                <a:latin typeface="CMU Sans Serif"/>
                <a:cs typeface="CMU Sans Serif"/>
              </a:rPr>
              <a:t>hese languages. 500 would be insurmountable. Thus, the </a:t>
            </a:r>
            <a:r>
              <a:rPr lang="en-US" sz="2200" b="1" i="1" dirty="0" smtClean="0">
                <a:latin typeface="CMU Sans Serif"/>
                <a:cs typeface="CMU Sans Serif"/>
              </a:rPr>
              <a:t>500-language problem</a:t>
            </a:r>
            <a:r>
              <a:rPr lang="en-US" sz="2200" i="1" dirty="0" smtClean="0">
                <a:latin typeface="CMU Sans Serif"/>
                <a:cs typeface="CMU Sans Serif"/>
              </a:rPr>
              <a:t> is the most prominent impediment to constructing tools to analyze and modify existing software assets.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485465"/>
            <a:ext cx="325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Ralf </a:t>
            </a:r>
            <a:r>
              <a:rPr lang="en-US" dirty="0" err="1" smtClean="0">
                <a:latin typeface="CMU Sans Serif"/>
                <a:cs typeface="CMU Sans Serif"/>
              </a:rPr>
              <a:t>Laemmel</a:t>
            </a:r>
            <a:r>
              <a:rPr lang="en-US" dirty="0" smtClean="0">
                <a:latin typeface="CMU Sans Serif"/>
                <a:cs typeface="CMU Sans Serif"/>
              </a:rPr>
              <a:t>, 2001, “Cracking the 500-language problem”</a:t>
            </a:r>
          </a:p>
          <a:p>
            <a:r>
              <a:rPr lang="en-US" dirty="0" smtClean="0">
                <a:latin typeface="CMU Sans Serif"/>
                <a:cs typeface="CMU Sans Serif"/>
              </a:rPr>
              <a:t>(paraphrased)</a:t>
            </a:r>
          </a:p>
        </p:txBody>
      </p:sp>
      <p:pic>
        <p:nvPicPr>
          <p:cNvPr id="8" name="Picture 7" descr="language_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562086"/>
            <a:ext cx="5450918" cy="1792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8550" y="5194853"/>
            <a:ext cx="2966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ans Serif"/>
                <a:cs typeface="CMU Sans Serif"/>
              </a:rPr>
              <a:t>When a tool can only be built for 1% of the market, we don’t get 100x fewer tools; we get none.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8550" y="4730234"/>
            <a:ext cx="12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MU Sans Serif"/>
                <a:cs typeface="CMU Sans Serif"/>
              </a:rPr>
              <a:t>My claim</a:t>
            </a:r>
          </a:p>
        </p:txBody>
      </p:sp>
    </p:spTree>
    <p:extLst>
      <p:ext uri="{BB962C8B-B14F-4D97-AF65-F5344CB8AC3E}">
        <p14:creationId xmlns:p14="http://schemas.microsoft.com/office/powerpoint/2010/main" val="182419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-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11500"/>
            <a:ext cx="2895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6570" y="843340"/>
            <a:ext cx="66463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</a:t>
            </a:r>
            <a:r>
              <a:rPr lang="en-US" sz="3200" dirty="0" err="1" smtClean="0">
                <a:latin typeface="CMU Sans Serif"/>
                <a:cs typeface="CMU Sans Serif"/>
              </a:rPr>
              <a:t>compstrat</a:t>
            </a:r>
            <a:r>
              <a:rPr lang="en-US" sz="3200" dirty="0" smtClean="0">
                <a:latin typeface="CMU Sans Serif"/>
                <a:cs typeface="CMU Sans Serif"/>
              </a:rPr>
              <a:t>: Strategy </a:t>
            </a:r>
            <a:r>
              <a:rPr lang="en-US" sz="3200" dirty="0" err="1" smtClean="0">
                <a:latin typeface="CMU Sans Serif"/>
                <a:cs typeface="CMU Sans Serif"/>
              </a:rPr>
              <a:t>combinators</a:t>
            </a:r>
            <a:r>
              <a:rPr lang="en-US" sz="3200" dirty="0" smtClean="0">
                <a:latin typeface="CMU Sans Serif"/>
                <a:cs typeface="CMU Sans Serif"/>
              </a:rPr>
              <a:t> for</a:t>
            </a:r>
          </a:p>
          <a:p>
            <a:r>
              <a:rPr lang="en-US" sz="3200" dirty="0">
                <a:latin typeface="CMU Sans Serif"/>
                <a:cs typeface="CMU Sans Serif"/>
              </a:rPr>
              <a:t>	</a:t>
            </a:r>
            <a:r>
              <a:rPr lang="en-US" sz="3200" dirty="0" smtClean="0">
                <a:latin typeface="CMU Sans Serif"/>
                <a:cs typeface="CMU Sans Serif"/>
              </a:rPr>
              <a:t>compositional data types”</a:t>
            </a:r>
          </a:p>
          <a:p>
            <a:endParaRPr lang="en-US" sz="3200" dirty="0" smtClean="0">
              <a:latin typeface="CMU Sans Serif"/>
              <a:cs typeface="CMU Sans Serif"/>
            </a:endParaRPr>
          </a:p>
          <a:p>
            <a:r>
              <a:rPr lang="en-US" sz="3200" dirty="0" smtClean="0">
                <a:latin typeface="CMU Sans Serif"/>
                <a:cs typeface="CMU Sans Serif"/>
              </a:rPr>
              <a:t> </a:t>
            </a:r>
            <a:r>
              <a:rPr lang="en-US" sz="2400" dirty="0">
                <a:latin typeface="CMU Sans Serif"/>
                <a:cs typeface="CMU Sans Serif"/>
              </a:rPr>
              <a:t>http://</a:t>
            </a:r>
            <a:r>
              <a:rPr lang="en-US" sz="2400" dirty="0" err="1">
                <a:latin typeface="CMU Sans Serif"/>
                <a:cs typeface="CMU Sans Serif"/>
              </a:rPr>
              <a:t>hackage.haskell.org</a:t>
            </a:r>
            <a:r>
              <a:rPr lang="en-US" sz="2400" dirty="0">
                <a:latin typeface="CMU Sans Serif"/>
                <a:cs typeface="CMU Sans Serif"/>
              </a:rPr>
              <a:t>/package/</a:t>
            </a:r>
            <a:r>
              <a:rPr lang="en-US" sz="2400" dirty="0" err="1">
                <a:latin typeface="CMU Sans Serif"/>
                <a:cs typeface="CMU Sans Serif"/>
              </a:rPr>
              <a:t>compstrat</a:t>
            </a:r>
            <a:endParaRPr lang="en-US" sz="2400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20147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4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Modular Representation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Data types </a:t>
            </a:r>
            <a:r>
              <a:rPr lang="en-US" dirty="0" err="1">
                <a:latin typeface="CMU Sans Serif"/>
                <a:cs typeface="CMU Sans Serif"/>
              </a:rPr>
              <a:t>á</a:t>
            </a:r>
            <a:r>
              <a:rPr lang="en-US" dirty="0">
                <a:latin typeface="CMU Sans Serif"/>
                <a:cs typeface="CMU Sans Serif"/>
              </a:rPr>
              <a:t> la carte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Generic, Mutually-Recursive Datatypes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Compositional Data </a:t>
            </a:r>
            <a:r>
              <a:rPr lang="en-US" dirty="0" smtClean="0">
                <a:latin typeface="CMU Sans Serif"/>
                <a:cs typeface="CMU Sans Serif"/>
              </a:rPr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Modular Operations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Recursion Schemes</a:t>
            </a:r>
            <a:endParaRPr lang="en-US" dirty="0">
              <a:latin typeface="CMU Sans Serif"/>
              <a:cs typeface="CMU Sans Serif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Updatable Fold Algebras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Strategic </a:t>
            </a:r>
            <a:r>
              <a:rPr lang="en-US" dirty="0" smtClean="0">
                <a:latin typeface="CMU Sans Serif"/>
                <a:cs typeface="CMU Sans Serif"/>
              </a:rPr>
              <a:t>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Putting It Together: </a:t>
            </a:r>
            <a:r>
              <a:rPr lang="en-US" dirty="0" err="1" smtClean="0">
                <a:latin typeface="CMU Sans Serif"/>
                <a:cs typeface="CMU Sans Serif"/>
              </a:rPr>
              <a:t>compstrat</a:t>
            </a:r>
            <a:endParaRPr lang="en-US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66482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4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MU Sans Serif"/>
                <a:cs typeface="CMU Sans Serif"/>
              </a:rPr>
              <a:t>Modular Representation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Data types </a:t>
            </a:r>
            <a:r>
              <a:rPr lang="en-US" dirty="0" err="1">
                <a:latin typeface="CMU Sans Serif"/>
                <a:cs typeface="CMU Sans Serif"/>
              </a:rPr>
              <a:t>á</a:t>
            </a:r>
            <a:r>
              <a:rPr lang="en-US" dirty="0">
                <a:latin typeface="CMU Sans Serif"/>
                <a:cs typeface="CMU Sans Serif"/>
              </a:rPr>
              <a:t> la carte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Generic, Mutually-Recursive Datatypes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Compositional Data </a:t>
            </a:r>
            <a:r>
              <a:rPr lang="en-US" dirty="0" smtClean="0">
                <a:latin typeface="CMU Sans Serif"/>
                <a:cs typeface="CMU Sans Serif"/>
              </a:rPr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Modular Operations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Recursion Schemes</a:t>
            </a:r>
            <a:endParaRPr lang="en-US" dirty="0">
              <a:latin typeface="CMU Sans Serif"/>
              <a:cs typeface="CMU Sans Serif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Updatable Fold Algebras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MU Sans Serif"/>
                <a:cs typeface="CMU Sans Serif"/>
              </a:rPr>
              <a:t>Strategic </a:t>
            </a:r>
            <a:r>
              <a:rPr lang="en-US" dirty="0" smtClean="0">
                <a:latin typeface="CMU Sans Serif"/>
                <a:cs typeface="CMU Sans Serif"/>
              </a:rPr>
              <a:t>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MU Sans Serif"/>
                <a:cs typeface="CMU Sans Serif"/>
              </a:rPr>
              <a:t>Putting It Together: </a:t>
            </a:r>
            <a:r>
              <a:rPr lang="en-US" dirty="0" err="1" smtClean="0">
                <a:latin typeface="CMU Sans Serif"/>
                <a:cs typeface="CMU Sans Serif"/>
              </a:rPr>
              <a:t>compstrat</a:t>
            </a:r>
            <a:endParaRPr lang="en-US" dirty="0" smtClean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32821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5582" y="2463800"/>
            <a:ext cx="720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U Sans Serif"/>
                <a:cs typeface="CMU Sans Serif"/>
              </a:rPr>
              <a:t>“Functional Pearl: Data types </a:t>
            </a:r>
            <a:r>
              <a:rPr lang="en-US" sz="3200" dirty="0" err="1" smtClean="0">
                <a:latin typeface="CMU Sans Serif"/>
                <a:cs typeface="CMU Sans Serif"/>
              </a:rPr>
              <a:t>á</a:t>
            </a:r>
            <a:r>
              <a:rPr lang="en-US" sz="3200" dirty="0" smtClean="0">
                <a:latin typeface="CMU Sans Serif"/>
                <a:cs typeface="CMU Sans Serif"/>
              </a:rPr>
              <a:t> la carte”</a:t>
            </a:r>
          </a:p>
          <a:p>
            <a:r>
              <a:rPr lang="en-US" sz="3200" dirty="0">
                <a:latin typeface="CMU Sans Serif"/>
                <a:cs typeface="CMU Sans Serif"/>
              </a:rPr>
              <a:t> </a:t>
            </a:r>
            <a:r>
              <a:rPr lang="en-US" sz="3200" dirty="0" smtClean="0">
                <a:latin typeface="CMU Sans Serif"/>
                <a:cs typeface="CMU Sans Serif"/>
              </a:rPr>
              <a:t>        </a:t>
            </a:r>
            <a:r>
              <a:rPr lang="en-US" sz="2400" dirty="0" err="1" smtClean="0">
                <a:latin typeface="CMU Sans Serif"/>
                <a:cs typeface="CMU Sans Serif"/>
              </a:rPr>
              <a:t>Wouter</a:t>
            </a:r>
            <a:r>
              <a:rPr lang="en-US" sz="2400" dirty="0" smtClean="0">
                <a:latin typeface="CMU Sans Serif"/>
                <a:cs typeface="CMU Sans Serif"/>
              </a:rPr>
              <a:t> </a:t>
            </a:r>
            <a:r>
              <a:rPr lang="en-US" sz="2400" dirty="0" err="1" smtClean="0">
                <a:latin typeface="CMU Sans Serif"/>
                <a:cs typeface="CMU Sans Serif"/>
              </a:rPr>
              <a:t>Swierstra</a:t>
            </a:r>
            <a:r>
              <a:rPr lang="en-US" sz="2400" dirty="0" smtClean="0">
                <a:latin typeface="CMU Sans Serif"/>
                <a:cs typeface="CMU Sans Serif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42488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Sans Serif"/>
                <a:cs typeface="CMU Sans Serif"/>
              </a:rPr>
              <a:t>Untying the knot</a:t>
            </a:r>
            <a:endParaRPr lang="en-US" dirty="0">
              <a:latin typeface="CMU Sans Serif"/>
              <a:cs typeface="CMU Sans Serif"/>
            </a:endParaRPr>
          </a:p>
        </p:txBody>
      </p:sp>
      <p:pic>
        <p:nvPicPr>
          <p:cNvPr id="7" name="Picture 6" descr="datatype_unfix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303675"/>
            <a:ext cx="3594100" cy="2875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817985"/>
            <a:ext cx="2729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dirty="0" smtClean="0">
                <a:latin typeface="CMU Typewriter Text Regular"/>
                <a:cs typeface="CMU Typewriter Text Regular"/>
              </a:rPr>
              <a:t> e = Add e e</a:t>
            </a: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| Val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Int</a:t>
            </a:r>
            <a:endParaRPr lang="en-US" dirty="0" smtClean="0">
              <a:latin typeface="CMU Typewriter Text Regular"/>
              <a:cs typeface="CMU Typewriter Text Regular"/>
            </a:endParaRPr>
          </a:p>
          <a:p>
            <a:r>
              <a:rPr lang="en-US" dirty="0">
                <a:latin typeface="CMU Typewriter Text Regular"/>
                <a:cs typeface="CMU Typewriter Text Regular"/>
              </a:rPr>
              <a:t> </a:t>
            </a:r>
            <a:r>
              <a:rPr lang="en-US" dirty="0" smtClean="0">
                <a:latin typeface="CMU Typewriter Text Regular"/>
                <a:cs typeface="CMU Typewriter Text Regular"/>
              </a:rPr>
              <a:t>           | </a:t>
            </a:r>
            <a:r>
              <a:rPr lang="en-US" dirty="0" err="1" smtClean="0">
                <a:latin typeface="CMU Typewriter Text Regular"/>
                <a:cs typeface="CMU Typewriter Text Regular"/>
              </a:rPr>
              <a:t>Mul</a:t>
            </a:r>
            <a:r>
              <a:rPr lang="en-US" dirty="0" smtClean="0">
                <a:latin typeface="CMU Typewriter Text Regular"/>
                <a:cs typeface="CMU Typewriter Text Regular"/>
              </a:rPr>
              <a:t> e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25286"/>
            <a:ext cx="357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Typewriter Text Regular"/>
                <a:cs typeface="CMU Typewriter Text Regular"/>
              </a:rPr>
              <a:t>data Fix f = Fix (f (Fix f))</a:t>
            </a:r>
          </a:p>
          <a:p>
            <a:endParaRPr lang="en-US" dirty="0" smtClean="0">
              <a:latin typeface="CMU Typewriter Text Regular"/>
              <a:cs typeface="CMU Typewriter Text Regular"/>
            </a:endParaRPr>
          </a:p>
        </p:txBody>
      </p:sp>
      <p:pic>
        <p:nvPicPr>
          <p:cNvPr id="10" name="Picture 9" descr="fixpoint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00761"/>
            <a:ext cx="1988820" cy="1587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7200" y="5648703"/>
            <a:ext cx="2439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MU Typewriter Text Regular"/>
                <a:cs typeface="CMU Typewriter Text Regular"/>
              </a:rPr>
              <a:t>Fix </a:t>
            </a:r>
            <a:r>
              <a:rPr lang="en-US" sz="2400" dirty="0" err="1" smtClean="0">
                <a:latin typeface="CMU Typewriter Text Regular"/>
                <a:cs typeface="CMU Typewriter Text Regular"/>
              </a:rPr>
              <a:t>ExpF</a:t>
            </a:r>
            <a:r>
              <a:rPr lang="en-US" sz="2400" dirty="0" smtClean="0">
                <a:latin typeface="CMU Typewriter Text Regular"/>
                <a:cs typeface="CMU Typewriter Text Regular"/>
              </a:rPr>
              <a:t> </a:t>
            </a:r>
            <a:r>
              <a:rPr lang="en-US" sz="2400" dirty="0" smtClean="0">
                <a:latin typeface="CMU Typewriter Text Regular"/>
                <a:ea typeface="ＭＳ ゴシック"/>
                <a:cs typeface="CMU Typewriter Text Regular"/>
              </a:rPr>
              <a:t>≅ </a:t>
            </a:r>
            <a:r>
              <a:rPr lang="en-US" sz="2400" dirty="0" err="1" smtClean="0">
                <a:latin typeface="CMU Typewriter Text Regular"/>
                <a:ea typeface="ＭＳ ゴシック"/>
                <a:cs typeface="CMU Typewriter Text Regular"/>
              </a:rPr>
              <a:t>Exp</a:t>
            </a:r>
            <a:endParaRPr lang="en-US" sz="2400" dirty="0" smtClean="0">
              <a:latin typeface="CMU Typewriter Text Regular"/>
              <a:cs typeface="CMU Typewriter Text Regular"/>
            </a:endParaRPr>
          </a:p>
          <a:p>
            <a:endParaRPr lang="en-US" sz="2400" dirty="0" smtClean="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1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CMU Sans Serif"/>
            <a:cs typeface="CMU Sans Serif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6745</TotalTime>
  <Words>2927</Words>
  <Application>Microsoft Macintosh PowerPoint</Application>
  <PresentationFormat>On-screen Show (4:3)</PresentationFormat>
  <Paragraphs>577</Paragraphs>
  <Slides>55</Slides>
  <Notes>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Rewriting Code in Every Language</vt:lpstr>
      <vt:lpstr>Replace a statement?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Untying the knot</vt:lpstr>
      <vt:lpstr>Sum of Products</vt:lpstr>
      <vt:lpstr>Creating Terms</vt:lpstr>
      <vt:lpstr>PowerPoint Presentation</vt:lpstr>
      <vt:lpstr>How to Program?</vt:lpstr>
      <vt:lpstr>How to Program?</vt:lpstr>
      <vt:lpstr>How to Program?</vt:lpstr>
      <vt:lpstr>How to Program?</vt:lpstr>
      <vt:lpstr>How to Program?</vt:lpstr>
      <vt:lpstr>Multi-Sorted?</vt:lpstr>
      <vt:lpstr>PowerPoint Presentation</vt:lpstr>
      <vt:lpstr>General Form of Fixpoints</vt:lpstr>
      <vt:lpstr>PowerPoint Presentation</vt:lpstr>
      <vt:lpstr>Multi-Sorted CDTs</vt:lpstr>
      <vt:lpstr>Annotations and Holes</vt:lpstr>
      <vt:lpstr>PowerPoint Presentation</vt:lpstr>
      <vt:lpstr>Desiderata</vt:lpstr>
      <vt:lpstr>PowerPoint Presentation</vt:lpstr>
      <vt:lpstr>“By-Hand”</vt:lpstr>
      <vt:lpstr>Visitor Pattern</vt:lpstr>
      <vt:lpstr>Uniform Representation + By-Hand</vt:lpstr>
      <vt:lpstr>PowerPoint Presentation</vt:lpstr>
      <vt:lpstr>Remember Catamorphisms?</vt:lpstr>
      <vt:lpstr>Enhancing Catamorphisms</vt:lpstr>
      <vt:lpstr>Enhancing Catamorphisms</vt:lpstr>
      <vt:lpstr>Recursion Scheme Zoo</vt:lpstr>
      <vt:lpstr>Recursion Schemes</vt:lpstr>
      <vt:lpstr>PowerPoint Presentation</vt:lpstr>
      <vt:lpstr>Updatable Fold Algebras</vt:lpstr>
      <vt:lpstr>Updatable Fold Algebras</vt:lpstr>
      <vt:lpstr>Updatable Recursion Schemes</vt:lpstr>
      <vt:lpstr>PowerPoint Presentation</vt:lpstr>
      <vt:lpstr>Strategic Programming</vt:lpstr>
      <vt:lpstr>Strategic Programming</vt:lpstr>
      <vt:lpstr>Strategic Programming</vt:lpstr>
      <vt:lpstr>Strategic Programming</vt:lpstr>
      <vt:lpstr>Strategic Programming</vt:lpstr>
      <vt:lpstr>Strategic Programming</vt:lpstr>
      <vt:lpstr>PowerPoint Presentation</vt:lpstr>
      <vt:lpstr>Functional Strategic Programming</vt:lpstr>
      <vt:lpstr>PowerPoint Presentation</vt:lpstr>
      <vt:lpstr>compstrat</vt:lpstr>
      <vt:lpstr>compstrat: Example</vt:lpstr>
      <vt:lpstr>Functional Strategic Programming</vt:lpstr>
      <vt:lpstr>Limitations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Rewriting Code in Every Language</dc:title>
  <dc:creator>James Koppel</dc:creator>
  <cp:lastModifiedBy>James Koppel</cp:lastModifiedBy>
  <cp:revision>80</cp:revision>
  <cp:lastPrinted>2015-03-29T16:32:45Z</cp:lastPrinted>
  <dcterms:created xsi:type="dcterms:W3CDTF">2015-03-24T23:10:34Z</dcterms:created>
  <dcterms:modified xsi:type="dcterms:W3CDTF">2015-03-31T15:15:39Z</dcterms:modified>
</cp:coreProperties>
</file>